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64952" autoAdjust="0"/>
  </p:normalViewPr>
  <p:slideViewPr>
    <p:cSldViewPr snapToGrid="0">
      <p:cViewPr>
        <p:scale>
          <a:sx n="85" d="100"/>
          <a:sy n="85" d="100"/>
        </p:scale>
        <p:origin x="632" y="160"/>
      </p:cViewPr>
      <p:guideLst>
        <p:guide pos="3840"/>
        <p:guide orient="horz" pos="2160"/>
      </p:guideLst>
    </p:cSldViewPr>
  </p:slideViewPr>
  <p:notesTextViewPr>
    <p:cViewPr>
      <p:scale>
        <a:sx n="1" d="1"/>
        <a:sy n="1" d="1"/>
      </p:scale>
      <p:origin x="0" y="0"/>
    </p:cViewPr>
  </p:notesTextViewPr>
  <p:notesViewPr>
    <p:cSldViewPr snapToGrid="0">
      <p:cViewPr varScale="1">
        <p:scale>
          <a:sx n="62" d="100"/>
          <a:sy n="62" d="100"/>
        </p:scale>
        <p:origin x="3226"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FB5ADE14-D790-4CFD-854F-84A32667DA06}" type="datetimeFigureOut">
              <a:rPr lang="fr-FR"/>
              <a:t>12/12/2024</a:t>
            </a:fld>
            <a:endParaRPr lang="fr-FR"/>
          </a:p>
        </p:txBody>
      </p:sp>
      <p:sp>
        <p:nvSpPr>
          <p:cNvPr id="4" name="Espace réservé de l'image des diapositives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5"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AC732879-1F01-41DE-9906-E793165151F2}" type="slidenum">
              <a:rPr lang="fr-FR"/>
              <a:t>‹#›</a:t>
            </a:fld>
            <a:endParaRPr lang="fr-F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internews.org/"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marL="0" algn="l" defTabSz="914400" rtl="0">
              <a:defRPr/>
            </a:pPr>
            <a:endParaRPr lang="fr-BE" dirty="0"/>
          </a:p>
        </p:txBody>
      </p:sp>
      <p:sp>
        <p:nvSpPr>
          <p:cNvPr id="4" name="Espace réservé du numéro de diapositive 3"/>
          <p:cNvSpPr>
            <a:spLocks noGrp="1"/>
          </p:cNvSpPr>
          <p:nvPr>
            <p:ph type="sldNum" sz="quarter" idx="5"/>
          </p:nvPr>
        </p:nvSpPr>
        <p:spPr bwMode="auto"/>
        <p:txBody>
          <a:bodyPr/>
          <a:lstStyle/>
          <a:p>
            <a:pPr>
              <a:defRPr/>
            </a:pPr>
            <a:fld id="{AC732879-1F01-41DE-9906-E793165151F2}" type="slidenum">
              <a:rPr lang="fr-F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nSpc>
                <a:spcPct val="115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study identifies eight significant beliefs about CVA, covering a range of issues categorised in five themes:</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Aid bias</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Those receiving CVA are not necessarily those who need it the most, targeting is opaque and based on luck. Coverage is partial (mostly perceived as Syrian receiving proportionally more support than Lebanese).</a:t>
            </a: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Unfair job competition</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Receiving CVA enables Syrians to accept lower wages, leading to unfair competition between Lebanese and Syrian low-skilled workers on the labour market.</a:t>
            </a: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Unequal access to services</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Illustrated by the perception that CVA helps Syrians access better schooling options, disadvantaging Lebanese children.</a:t>
            </a: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Diversion strategies</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Beliefs around both Syrian and Lebanese families manipulating the aid system, such as Syrians having more children to qualify for higher amounts of assistance.</a:t>
            </a: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Political agenda</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The allocation of international aid funding to Lebanon is politically driven. </a:t>
            </a:r>
            <a:endParaRPr lang="fr-BE"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They have all led to heightened mistrust of international aid organisations, increased social tensions between and within communities, and, in some cases, direct acts of violence. </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4999"/>
              </a:lnSpc>
              <a:spcAft>
                <a:spcPts val="600"/>
              </a:spcAft>
              <a:defRPr/>
            </a:pPr>
            <a:endParaRPr sz="1800" dirty="0">
              <a:latin typeface="Segoe UI Light"/>
              <a:ea typeface="Arial"/>
              <a:cs typeface="Times New Roman"/>
            </a:endParaRPr>
          </a:p>
          <a:p>
            <a:pPr marL="0" indent="0">
              <a:buNone/>
              <a:defRPr/>
            </a:pPr>
            <a:endParaRPr lang="en-GB" sz="1800" b="0" i="0" u="none" strike="noStrike" dirty="0">
              <a:solidFill>
                <a:srgbClr val="000000"/>
              </a:solidFill>
              <a:latin typeface="Arial"/>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dirty="0">
                <a:latin typeface="Segoe UI Light"/>
                <a:ea typeface="Arial"/>
                <a:cs typeface="Times New Roman"/>
              </a:rPr>
              <a:t>Misinformation about CVA spreads through several channels, including:</a:t>
            </a:r>
            <a:endParaRPr sz="1800" dirty="0">
              <a:latin typeface="Segoe UI Light"/>
              <a:ea typeface="Arial"/>
              <a:cs typeface="Times New Roman"/>
            </a:endParaRPr>
          </a:p>
          <a:p>
            <a:pPr marL="342900" lvl="0" indent="-342900" algn="just">
              <a:lnSpc>
                <a:spcPct val="114999"/>
              </a:lnSpc>
              <a:buSzPts val="1000"/>
              <a:buFont typeface="Symbol"/>
              <a:buChar char=""/>
              <a:tabLst>
                <a:tab pos="457200" algn="l"/>
              </a:tabLst>
              <a:defRPr/>
            </a:pPr>
            <a:r>
              <a:rPr lang="en-GB" sz="1800" b="1" dirty="0">
                <a:latin typeface="Segoe UI Light"/>
                <a:ea typeface="Arial"/>
                <a:cs typeface="Times New Roman"/>
              </a:rPr>
              <a:t>Interactions with aid workers</a:t>
            </a:r>
            <a:r>
              <a:rPr lang="en-GB" sz="1800" dirty="0">
                <a:latin typeface="Segoe UI Light"/>
                <a:ea typeface="Arial"/>
                <a:cs typeface="Times New Roman"/>
              </a:rPr>
              <a:t>: Misinformation often originates from interactions between aid or social workers and recipients, which are then spread by word of mouth within communities.</a:t>
            </a:r>
            <a:endParaRPr sz="1800" dirty="0">
              <a:latin typeface="Segoe UI Light"/>
              <a:ea typeface="Arial"/>
              <a:cs typeface="Times New Roman"/>
            </a:endParaRPr>
          </a:p>
          <a:p>
            <a:pPr marL="342900" lvl="0" indent="-342900" algn="just">
              <a:lnSpc>
                <a:spcPct val="114999"/>
              </a:lnSpc>
              <a:buSzPts val="1000"/>
              <a:buFont typeface="Symbol"/>
              <a:buChar char=""/>
              <a:tabLst>
                <a:tab pos="457200" algn="l"/>
              </a:tabLst>
              <a:defRPr/>
            </a:pPr>
            <a:r>
              <a:rPr lang="en-GB" sz="1800" b="1" dirty="0">
                <a:latin typeface="Segoe UI Light"/>
                <a:ea typeface="Arial"/>
                <a:cs typeface="Times New Roman"/>
              </a:rPr>
              <a:t>Social media</a:t>
            </a:r>
            <a:r>
              <a:rPr lang="en-GB" sz="1800" dirty="0">
                <a:latin typeface="Segoe UI Light"/>
                <a:ea typeface="Arial"/>
                <a:cs typeface="Times New Roman"/>
              </a:rPr>
              <a:t>: Platforms like Facebook, X and WhatsApp are primary sources for disseminating </a:t>
            </a:r>
            <a:r>
              <a:rPr lang="en-GB" sz="1800" dirty="0" err="1">
                <a:latin typeface="Segoe UI Light"/>
                <a:ea typeface="Arial"/>
                <a:cs typeface="Times New Roman"/>
              </a:rPr>
              <a:t>rumors</a:t>
            </a:r>
            <a:r>
              <a:rPr lang="en-GB" sz="1800" dirty="0">
                <a:latin typeface="Segoe UI Light"/>
                <a:ea typeface="Arial"/>
                <a:cs typeface="Times New Roman"/>
              </a:rPr>
              <a:t> and misinformation, which quickly spread to large audiences.</a:t>
            </a:r>
            <a:endParaRPr sz="1800" dirty="0">
              <a:latin typeface="Segoe UI Light"/>
              <a:ea typeface="Arial"/>
              <a:cs typeface="Times New Roman"/>
            </a:endParaRPr>
          </a:p>
          <a:p>
            <a:pPr marL="342900" lvl="0" indent="-342900" algn="just">
              <a:lnSpc>
                <a:spcPct val="114999"/>
              </a:lnSpc>
              <a:spcAft>
                <a:spcPts val="600"/>
              </a:spcAft>
              <a:buSzPts val="1000"/>
              <a:buFont typeface="Symbol"/>
              <a:buChar char=""/>
              <a:tabLst>
                <a:tab pos="457200" algn="l"/>
              </a:tabLst>
              <a:defRPr/>
            </a:pPr>
            <a:r>
              <a:rPr lang="en-GB" sz="1800" b="1" dirty="0">
                <a:latin typeface="Segoe UI Light"/>
                <a:ea typeface="Arial"/>
                <a:cs typeface="Times New Roman"/>
              </a:rPr>
              <a:t>Traditional media</a:t>
            </a:r>
            <a:r>
              <a:rPr lang="en-GB" sz="1800" dirty="0">
                <a:latin typeface="Segoe UI Light"/>
                <a:ea typeface="Arial"/>
                <a:cs typeface="Times New Roman"/>
              </a:rPr>
              <a:t>: Some mainstream media outlets have been amplifying misinformation and politicizing CVA issues, particularly in relation to refugee support.</a:t>
            </a:r>
            <a:endParaRPr dirty="0"/>
          </a:p>
          <a:p>
            <a:pPr marL="342900" lvl="0" indent="-342900" algn="just">
              <a:lnSpc>
                <a:spcPct val="114999"/>
              </a:lnSpc>
              <a:spcAft>
                <a:spcPts val="600"/>
              </a:spcAft>
              <a:buSzPts val="1000"/>
              <a:buFont typeface="Symbol"/>
              <a:buChar char=""/>
              <a:tabLst>
                <a:tab pos="457200" algn="l"/>
              </a:tabLst>
              <a:defRPr/>
            </a:pPr>
            <a:r>
              <a:rPr lang="en-GB" sz="1800" dirty="0">
                <a:latin typeface="Segoe UI Light"/>
                <a:ea typeface="Arial"/>
                <a:cs typeface="Times New Roman"/>
              </a:rPr>
              <a:t>Finally, the act of withdrawing cash at ATMs, visible as done in public, can sparks conversations and speculation, which can lead to further spread of misinformation if the facts about who is eligible and how the aid is distributed are not clear. </a:t>
            </a:r>
            <a:endParaRPr dirty="0"/>
          </a:p>
          <a:p>
            <a:pPr marL="342900" lvl="0" indent="-342900" algn="just">
              <a:lnSpc>
                <a:spcPct val="114999"/>
              </a:lnSpc>
              <a:spcAft>
                <a:spcPts val="600"/>
              </a:spcAft>
              <a:buSzPts val="1000"/>
              <a:buFont typeface="Symbol"/>
              <a:buChar char=""/>
              <a:tabLst>
                <a:tab pos="457200" algn="l"/>
              </a:tabLst>
              <a:defRPr/>
            </a:pPr>
            <a:endParaRPr lang="en-GB" sz="1800" dirty="0">
              <a:latin typeface="Segoe UI Light"/>
              <a:ea typeface="Arial"/>
              <a:cs typeface="Times New Roman"/>
            </a:endParaRPr>
          </a:p>
          <a:p>
            <a:pPr marL="0" lvl="0" indent="0" algn="just">
              <a:lnSpc>
                <a:spcPct val="114999"/>
              </a:lnSpc>
              <a:spcAft>
                <a:spcPts val="600"/>
              </a:spcAft>
              <a:buSzPts val="1000"/>
              <a:buFont typeface="Symbol"/>
              <a:buNone/>
              <a:tabLst>
                <a:tab pos="457200" algn="l"/>
              </a:tabLst>
              <a:defRPr/>
            </a:pPr>
            <a:r>
              <a:rPr lang="en-GB" sz="1800" b="0" dirty="0">
                <a:latin typeface="Segoe UI Light"/>
                <a:ea typeface="Arial"/>
                <a:cs typeface="Times New Roman"/>
              </a:rPr>
              <a:t>This entire pathway—from direct contact by humanitarian or social workers to social media, word-of-mouth and visible actions like ATM withdrawals—illustrates how misinformation can become deeply embedded in public perceptions of CVA programmes.</a:t>
            </a:r>
            <a:r>
              <a:rPr sz="2800" b="0" dirty="0"/>
              <a:t> </a:t>
            </a:r>
            <a:endParaRPr sz="1800" b="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In both Lebanese and Syrian communities, misinformation thrives on the lack of transparency in aid targeting and is </a:t>
            </a:r>
            <a:r>
              <a:rPr lang="en-GB" sz="1800" b="0" dirty="0">
                <a:latin typeface="Segoe UI Light"/>
                <a:ea typeface="Arial"/>
                <a:cs typeface="Times New Roman"/>
              </a:rPr>
              <a:t>compounded by the lack of a reliable unified source to verify information</a:t>
            </a:r>
          </a:p>
          <a:p>
            <a:pPr algn="just">
              <a:lnSpc>
                <a:spcPct val="114999"/>
              </a:lnSpc>
              <a:spcAft>
                <a:spcPts val="600"/>
              </a:spcAft>
              <a:defRPr/>
            </a:pPr>
            <a:endParaRPr lang="en-GB" sz="1800" b="0" u="none" dirty="0">
              <a:latin typeface="Segoe UI Light"/>
              <a:cs typeface="Times New Roman"/>
            </a:endParaRPr>
          </a:p>
          <a:p>
            <a:pPr algn="just">
              <a:lnSpc>
                <a:spcPct val="114999"/>
              </a:lnSpc>
              <a:spcAft>
                <a:spcPts val="600"/>
              </a:spcAft>
              <a:defRPr/>
            </a:pPr>
            <a:r>
              <a:rPr lang="en-GB" sz="1800" u="none" dirty="0">
                <a:solidFill>
                  <a:srgbClr val="008080"/>
                </a:solidFill>
                <a:effectLst/>
                <a:latin typeface="Segoe UI Light" panose="020B0502040204020203" pitchFamily="34" charset="0"/>
                <a:ea typeface="Arial" panose="020B0604020202020204" pitchFamily="34" charset="0"/>
                <a:cs typeface="Times New Roman" panose="02020603050405020304" pitchFamily="18" charset="0"/>
              </a:rPr>
              <a:t>Focusing solely on the main pathways through which misinformation spreads and becomes public is limiting. It is important to consider the broader context of individuals and the cognitive biases that influence their thinking.</a:t>
            </a:r>
            <a:endParaRPr u="none" dirty="0"/>
          </a:p>
          <a:p>
            <a:pPr algn="just">
              <a:lnSpc>
                <a:spcPct val="114999"/>
              </a:lnSpc>
              <a:spcAft>
                <a:spcPts val="600"/>
              </a:spcAft>
              <a:defRPr/>
            </a:pPr>
            <a:endParaRPr lang="en-GB" sz="1800" b="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Secondary pathways </a:t>
            </a:r>
            <a:r>
              <a:rPr lang="en-GB" sz="1800" b="0" dirty="0">
                <a:latin typeface="Segoe UI Light"/>
                <a:ea typeface="Arial"/>
                <a:cs typeface="Times New Roman"/>
              </a:rPr>
              <a:t>are about the individual (micro) and societal (macro) level factors influencing the spread of misinformation around CVA</a:t>
            </a:r>
            <a:endParaRPr dirty="0"/>
          </a:p>
          <a:p>
            <a:pPr marL="285750" marR="0" lvl="0" indent="-285750" algn="just" defTabSz="914400">
              <a:lnSpc>
                <a:spcPct val="114999"/>
              </a:lnSpc>
              <a:spcBef>
                <a:spcPts val="0"/>
              </a:spcBef>
              <a:spcAft>
                <a:spcPts val="600"/>
              </a:spcAft>
              <a:buClrTx/>
              <a:buSzTx/>
              <a:buFont typeface="Arial"/>
              <a:buChar char="•"/>
              <a:defRPr/>
            </a:pPr>
            <a:r>
              <a:rPr lang="en-GB" sz="1800" b="1" dirty="0">
                <a:latin typeface="Segoe UI Light"/>
                <a:ea typeface="Arial"/>
                <a:cs typeface="Times New Roman"/>
              </a:rPr>
              <a:t>Cognitive biases </a:t>
            </a:r>
            <a:r>
              <a:rPr lang="en-GB" sz="1800" dirty="0">
                <a:latin typeface="Segoe UI Light"/>
                <a:ea typeface="Arial"/>
                <a:cs typeface="Times New Roman"/>
              </a:rPr>
              <a:t>Both Lebanese and Syrian recipients’ express frustration over perceived disparities, particularly Lebanese citizens who feel that their own economic struggles are often overlooked in </a:t>
            </a:r>
            <a:r>
              <a:rPr lang="en-GB" sz="1800" dirty="0" err="1">
                <a:latin typeface="Segoe UI Light"/>
                <a:ea typeface="Arial"/>
                <a:cs typeface="Times New Roman"/>
              </a:rPr>
              <a:t>favor</a:t>
            </a:r>
            <a:r>
              <a:rPr lang="en-GB" sz="1800" dirty="0">
                <a:latin typeface="Segoe UI Light"/>
                <a:ea typeface="Arial"/>
                <a:cs typeface="Times New Roman"/>
              </a:rPr>
              <a:t> of refugees. Conflicting information </a:t>
            </a:r>
            <a:r>
              <a:rPr lang="en-GB" sz="1800" b="0" dirty="0">
                <a:latin typeface="Segoe UI Light"/>
                <a:ea typeface="Arial"/>
                <a:cs typeface="Times New Roman"/>
              </a:rPr>
              <a:t>fuels scepticism about CVA programmes. This scepticism not only leads to a resigned attitude toward aid programs in general and cash and voucher assistance (CVA) in particular, but it also reflects how past experiences with aid have shaped current views. This feeling of exclusion is amplified by confirmation bias, when individuals interpret and spread information in a way that confirms their pre-existing beliefs about the unfairness in aid distribution.</a:t>
            </a:r>
            <a:endParaRPr dirty="0"/>
          </a:p>
          <a:p>
            <a:pPr marL="285750" marR="0" lvl="0" indent="-285750" algn="just" defTabSz="914400">
              <a:lnSpc>
                <a:spcPct val="114999"/>
              </a:lnSpc>
              <a:spcBef>
                <a:spcPts val="0"/>
              </a:spcBef>
              <a:spcAft>
                <a:spcPts val="600"/>
              </a:spcAft>
              <a:buClrTx/>
              <a:buSzTx/>
              <a:buFont typeface="Arial"/>
              <a:buChar char="•"/>
              <a:defRPr/>
            </a:pPr>
            <a:r>
              <a:rPr lang="en-GB" sz="1800" b="1" dirty="0">
                <a:latin typeface="Segoe UI Light"/>
                <a:ea typeface="Arial"/>
                <a:cs typeface="Times New Roman"/>
              </a:rPr>
              <a:t>Political history:</a:t>
            </a:r>
            <a:r>
              <a:rPr lang="en-GB" sz="1800" b="0" dirty="0">
                <a:latin typeface="Segoe UI Light"/>
                <a:ea typeface="Arial"/>
                <a:cs typeface="Times New Roman"/>
              </a:rPr>
              <a:t> the circulation of fake news, both online and offline, builds on the existing tensions between the Lebanese and Syrians.</a:t>
            </a:r>
            <a:r>
              <a:rPr sz="1800" b="0" dirty="0">
                <a:latin typeface="Segoe UI Light"/>
                <a:ea typeface="Arial"/>
                <a:cs typeface="Times New Roman"/>
              </a:rPr>
              <a:t> </a:t>
            </a:r>
            <a:r>
              <a:rPr lang="en-GB" sz="1800" dirty="0">
                <a:latin typeface="Segoe UI Light"/>
                <a:ea typeface="Arial"/>
                <a:cs typeface="Times New Roman"/>
              </a:rPr>
              <a:t>That can be traced back to Syria’s decade-long interference in Lebanon and the involvement of certain political parties in the Syrian war.</a:t>
            </a:r>
          </a:p>
          <a:p>
            <a:pPr marL="0" marR="0" lvl="0" indent="0" algn="just" defTabSz="914400">
              <a:lnSpc>
                <a:spcPct val="114999"/>
              </a:lnSpc>
              <a:spcBef>
                <a:spcPts val="0"/>
              </a:spcBef>
              <a:spcAft>
                <a:spcPts val="600"/>
              </a:spcAft>
              <a:buClrTx/>
              <a:buSzTx/>
              <a:buFont typeface="Arial"/>
              <a:buNone/>
              <a:defRPr/>
            </a:pPr>
            <a:endParaRPr lang="en-GB" sz="1800" dirty="0">
              <a:latin typeface="Segoe UI Light"/>
              <a:ea typeface="Arial"/>
              <a:cs typeface="Times New Roman"/>
            </a:endParaRPr>
          </a:p>
          <a:p>
            <a:pPr marL="0" marR="0" lvl="0" indent="0" algn="just" defTabSz="914400" eaLnBrk="1" fontAlgn="auto" latinLnBrk="0" hangingPunct="1">
              <a:lnSpc>
                <a:spcPct val="114999"/>
              </a:lnSpc>
              <a:spcBef>
                <a:spcPts val="0"/>
              </a:spcBef>
              <a:spcAft>
                <a:spcPts val="600"/>
              </a:spcAft>
              <a:buClrTx/>
              <a:buSzTx/>
              <a:buFont typeface="Arial"/>
              <a:buNone/>
              <a:tabLst/>
              <a:defRPr/>
            </a:pPr>
            <a:r>
              <a:rPr lang="en-GB" sz="1800" b="1" u="none" dirty="0">
                <a:solidFill>
                  <a:srgbClr val="008080"/>
                </a:solidFill>
                <a:effectLst/>
                <a:latin typeface="Segoe UI Light" panose="020B0502040204020203" pitchFamily="34" charset="0"/>
                <a:ea typeface="Arial" panose="020B0604020202020204" pitchFamily="34" charset="0"/>
                <a:cs typeface="Times New Roman" panose="02020603050405020304" pitchFamily="18" charset="0"/>
              </a:rPr>
              <a:t>Four case studies </a:t>
            </a:r>
            <a:r>
              <a:rPr lang="en-GB" sz="1800" u="none" dirty="0">
                <a:solidFill>
                  <a:srgbClr val="008080"/>
                </a:solidFill>
                <a:effectLst/>
                <a:latin typeface="Segoe UI Light" panose="020B0502040204020203" pitchFamily="34" charset="0"/>
                <a:ea typeface="Arial" panose="020B0604020202020204" pitchFamily="34" charset="0"/>
                <a:cs typeface="Times New Roman" panose="02020603050405020304" pitchFamily="18" charset="0"/>
              </a:rPr>
              <a:t>annexed to the report illustrate the causal pathways and spreading mechanisms. </a:t>
            </a:r>
            <a:endParaRPr lang="fr-BE" sz="1800" u="none" dirty="0">
              <a:effectLst/>
              <a:latin typeface="Segoe UI Light" panose="020B0502040204020203" pitchFamily="34" charset="0"/>
              <a:ea typeface="Arial" panose="020B0604020202020204" pitchFamily="34" charset="0"/>
              <a:cs typeface="Times New Roman" panose="02020603050405020304" pitchFamily="18" charset="0"/>
            </a:endParaRPr>
          </a:p>
          <a:p>
            <a:pPr marL="0" marR="0" lvl="0" indent="0" algn="just" defTabSz="914400">
              <a:lnSpc>
                <a:spcPct val="114999"/>
              </a:lnSpc>
              <a:spcBef>
                <a:spcPts val="0"/>
              </a:spcBef>
              <a:spcAft>
                <a:spcPts val="600"/>
              </a:spcAft>
              <a:buClrTx/>
              <a:buSzTx/>
              <a:buFont typeface="Arial"/>
              <a:buNone/>
              <a:defRPr/>
            </a:pPr>
            <a:endParaRPr sz="1800" dirty="0">
              <a:latin typeface="Segoe UI Light"/>
              <a:ea typeface="Arial"/>
              <a:cs typeface="Times New Roman"/>
            </a:endParaRPr>
          </a:p>
          <a:p>
            <a:pPr marL="285750" marR="0" lvl="0" indent="-285750" algn="just" defTabSz="914400">
              <a:lnSpc>
                <a:spcPct val="114999"/>
              </a:lnSpc>
              <a:spcBef>
                <a:spcPts val="0"/>
              </a:spcBef>
              <a:spcAft>
                <a:spcPts val="600"/>
              </a:spcAft>
              <a:buClrTx/>
              <a:buSzTx/>
              <a:buFont typeface="Arial"/>
              <a:buChar char="•"/>
              <a:defRPr/>
            </a:pPr>
            <a:endParaRPr lang="en-GB" sz="1800" b="0" dirty="0">
              <a:latin typeface="Segoe UI Light"/>
              <a:ea typeface="Arial"/>
              <a:cs typeface="Times New Roman"/>
            </a:endParaRPr>
          </a:p>
          <a:p>
            <a:pPr marL="285750" marR="0" lvl="0" indent="-285750" algn="just" defTabSz="914400">
              <a:lnSpc>
                <a:spcPct val="114999"/>
              </a:lnSpc>
              <a:spcBef>
                <a:spcPts val="0"/>
              </a:spcBef>
              <a:spcAft>
                <a:spcPts val="600"/>
              </a:spcAft>
              <a:buClrTx/>
              <a:buSzTx/>
              <a:buFont typeface="Arial"/>
              <a:buChar char="•"/>
              <a:defRPr/>
            </a:pPr>
            <a:endParaRPr lang="en-GB" sz="1800" b="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dirty="0">
                <a:latin typeface="Segoe UI Light"/>
                <a:ea typeface="Arial"/>
                <a:cs typeface="Times New Roman"/>
              </a:rPr>
              <a:t>Peaks in volume of messages posted on social media in relation to the (mis)information themes correlate on a few occasions with higher communal tensions as per UNDP ARK surveys (July 2022 and March 2023</a:t>
            </a:r>
            <a:r>
              <a:rPr sz="2800" dirty="0">
                <a:latin typeface="Segoe UI Light"/>
                <a:ea typeface="Arial"/>
                <a:cs typeface="Times New Roman"/>
              </a:rPr>
              <a:t>)</a:t>
            </a:r>
            <a:r>
              <a:rPr lang="en-GB" sz="1800" dirty="0">
                <a:latin typeface="Segoe UI Light"/>
                <a:ea typeface="Arial"/>
                <a:cs typeface="Times New Roman"/>
              </a:rPr>
              <a:t> and FGD insight (August 2020 – Beirut port explosion). However, there is no strong correlation.</a:t>
            </a:r>
            <a:endParaRPr dirty="0"/>
          </a:p>
          <a:p>
            <a:pPr algn="just">
              <a:lnSpc>
                <a:spcPct val="114999"/>
              </a:lnSpc>
              <a:spcAft>
                <a:spcPts val="600"/>
              </a:spcAft>
              <a:defRPr/>
            </a:pPr>
            <a:endParaRPr lang="en-GB"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Misinformation had negative effects on social cohesion. It has fuelled physical violence, evictions, hate speech, and political unrest, with Syrian refugees often being scapegoated for Lebanon's economic difficulties. Both Lebanese and Syrian communities exhibit growing mistrust of  one another, within each, between CVA recipients and non-recipient and with the aid sector. Misinformation has contributed to a sense of social fragmentation within and between communities. In particular, the belief that certain groups are unfairly benefiting from CVA has weakened communal ties and increased social tensions.</a:t>
            </a:r>
            <a:endParaRPr dirty="0"/>
          </a:p>
          <a:p>
            <a:pPr algn="just">
              <a:lnSpc>
                <a:spcPct val="114999"/>
              </a:lnSpc>
              <a:spcAft>
                <a:spcPts val="600"/>
              </a:spcAft>
              <a:defRPr/>
            </a:pPr>
            <a:endParaRPr lang="en-GB" sz="1800" dirty="0">
              <a:latin typeface="Segoe UI Light"/>
              <a:ea typeface="Arial"/>
              <a:cs typeface="Times New Roman"/>
            </a:endParaRPr>
          </a:p>
          <a:p>
            <a:pPr marL="0" marR="0" lvl="0" indent="0" algn="just" defTabSz="914400">
              <a:lnSpc>
                <a:spcPct val="114999"/>
              </a:lnSpc>
              <a:spcBef>
                <a:spcPts val="0"/>
              </a:spcBef>
              <a:spcAft>
                <a:spcPts val="600"/>
              </a:spcAft>
              <a:buClrTx/>
              <a:buSzTx/>
              <a:buFontTx/>
              <a:buNone/>
              <a:defRPr/>
            </a:pPr>
            <a:r>
              <a:rPr lang="en-GB" sz="1800" dirty="0">
                <a:latin typeface="Segoe UI Light"/>
                <a:ea typeface="Arial"/>
                <a:cs typeface="Times New Roman"/>
              </a:rPr>
              <a:t>Several behavioural patterns have emerged or changed as a result of misinformation, including </a:t>
            </a:r>
            <a:r>
              <a:rPr lang="en-GB" sz="1800" dirty="0" err="1">
                <a:latin typeface="Segoe UI Light"/>
                <a:ea typeface="Arial"/>
                <a:cs typeface="Times New Roman"/>
              </a:rPr>
              <a:t>i</a:t>
            </a:r>
            <a:r>
              <a:rPr lang="en-GB" sz="1800" dirty="0">
                <a:latin typeface="Segoe UI Light"/>
                <a:ea typeface="Arial"/>
                <a:cs typeface="Times New Roman"/>
              </a:rPr>
              <a:t>) misrepresentation of circumstances to appear more eligible for CVA; ii) fact-checking: communities tend to verify rumours through informal channels such as social media or personal networks, often reinforcing misinformation rather than clarifying it.</a:t>
            </a:r>
            <a:endParaRPr sz="1800" dirty="0">
              <a:latin typeface="Segoe UI Light"/>
              <a:ea typeface="Arial"/>
              <a:cs typeface="Times New Roman"/>
            </a:endParaRPr>
          </a:p>
          <a:p>
            <a:pPr algn="just">
              <a:lnSpc>
                <a:spcPct val="114999"/>
              </a:lnSpc>
              <a:spcAft>
                <a:spcPts val="600"/>
              </a:spcAft>
              <a:defRPr/>
            </a:pPr>
            <a:endParaRPr lang="en-GB"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dirty="0"/>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nSpc>
                <a:spcPct val="107000"/>
              </a:lnSpc>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Conclusion 1: Topics of misinformation around CVA in Lebanon strongly align with major elements of dissatisfaction around aid globally.</a:t>
            </a:r>
            <a:endParaRPr lang="fr-BE"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eaLnBrk="1" fontAlgn="auto" latinLnBrk="0" hangingPunct="1">
              <a:lnSpc>
                <a:spcPct val="107000"/>
              </a:lnSpc>
              <a:spcBef>
                <a:spcPts val="0"/>
              </a:spcBef>
              <a:spcAft>
                <a:spcPts val="80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These pieces of (mis)information do not necessarily exist because of the use of CVA at scale, nor are they specific to CVA. Some rather align with overall concerns raised on humanitarian assistance. For example, in 2018 ALNAP State of the Humanitarian System identified information provision, unmet needs, and targeting as the most common concerns raised around aid across seven countries. The pieces of (mis)information also echo the rhetoric of populist political parties globally, which often use scapegoating to offer simplistic solutions to complex economic and social challenges. </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BE"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Conclusion 2: The spread of misinformation often starts with frontliners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Times New Roman" panose="02020603050405020304" pitchFamily="18" charset="0"/>
              </a:rPr>
              <a:t>While misinformation is often associated with social media, its spread often starts with frontliners in the context of CVA in Lebanon. Humanitarian organisations struggled to position themselves as a trusted source of information. First, as a result of their opacity when communicating around targeting. Second, because of the limited use of methods such as rumour tracking, which have been successful in Ukraine to identify and address issues related to CVA. Findings on misinformation about humanitarian aid at global level contradict the view that keeping a low profile and not being transparent would support trust and positive perceptions of the aid sector.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Times New Roman" panose="02020603050405020304" pitchFamily="18" charset="0"/>
              </a:rPr>
              <a:t>Both traditional and social media have amplified misinformation, contributing to a polarised environment. Traditional media, in particular, plays a dual role, sometimes providing accurate information but also serving as a tool for political agendas, further destabilising the relationship between aid recipients and non-recipients. The politicisation of aid made it difficult to build trust in humanitarian efforts. Misinformation further erodes the social capital of CVA recipients in a context where their financial capital already drastically decreased as a result of inflation.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nSpc>
                <a:spcPct val="107000"/>
              </a:lnSpc>
              <a:spcAft>
                <a:spcPts val="800"/>
              </a:spcAft>
            </a:pP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Conclusion 3:</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Lack of transparency, especially around the targeting of CVA, provides a fertile ground for misinformation and leads to mistrust of international organisations.</a:t>
            </a: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Times New Roman" panose="02020603050405020304" pitchFamily="18" charset="0"/>
              </a:rPr>
              <a:t>The opacity in how aid is allocated has led to mistrust between Lebanese and Syrians, and within each community, but also, of international aid organisations. The complexity of the PMT targeting formula and the lack of prioritisation and budget allocated to communication on it has limited the ability of humanitarian practitioners to clearly explain who is targeted and why. Such lack of transparency has been consistently highlighted as an impediment to accountability towards affected populations in Lebanon.</a:t>
            </a:r>
            <a:r>
              <a:rPr lang="en-GB" sz="1800" baseline="30000" dirty="0">
                <a:effectLst/>
                <a:latin typeface="Segoe UI Light" panose="020B0502040204020203" pitchFamily="34" charset="0"/>
                <a:ea typeface="Arial" panose="020B0604020202020204" pitchFamily="34" charset="0"/>
                <a:cs typeface="Times New Roman" panose="02020603050405020304" pitchFamily="18" charset="0"/>
              </a:rPr>
              <a:t> </a:t>
            </a:r>
            <a:r>
              <a:rPr lang="en-GB" sz="1800" dirty="0">
                <a:effectLst/>
                <a:latin typeface="Segoe UI Light" panose="020B0502040204020203" pitchFamily="34" charset="0"/>
                <a:ea typeface="Arial" panose="020B0604020202020204" pitchFamily="34" charset="0"/>
                <a:cs typeface="Times New Roman" panose="02020603050405020304" pitchFamily="18" charset="0"/>
              </a:rPr>
              <a:t>Globally, the lack of transparency of PMT targeting can result in distrust and fuel social and political tensions – and even more when PMT scores are very similar between households like in Lebanon.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Times New Roman" panose="02020603050405020304" pitchFamily="18" charset="0"/>
              </a:rPr>
              <a:t>Various studies question the appropriateness of the PMT targeting approach itself to adhere to the “do-no-harm” principle of humanitarian aid in the context of Lebanon. This may require a fundamental revision of the PMT targeting approach. So far, initiatives around improving targeting have put too much emphasis on the economic formula and how to minimise exclusion and inclusion errors, rather than on a two-way communication between CVA actors and communities, improving buy-in and trust from the Syrian and Lebanese communities.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Times New Roman" panose="02020603050405020304" pitchFamily="18" charset="0"/>
              </a:rPr>
              <a:t>This research also shows that the lack of clear communication and consistent messaging on the content of assistance and its targeting has created confusion and frustration, making it easier for misinformation to spread.</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fr-BE" sz="1800" b="1" kern="100" dirty="0">
                <a:effectLst/>
                <a:latin typeface="Calibri" panose="020F0502020204030204" pitchFamily="34" charset="0"/>
                <a:ea typeface="Calibri" panose="020F0502020204030204" pitchFamily="34" charset="0"/>
                <a:cs typeface="Times New Roman" panose="02020603050405020304" pitchFamily="18" charset="0"/>
              </a:rPr>
              <a:t>Conclusion 4: </a:t>
            </a:r>
            <a:r>
              <a:rPr lang="fr-BE" sz="1800" b="1" kern="100" dirty="0" err="1">
                <a:effectLst/>
                <a:latin typeface="Calibri" panose="020F0502020204030204" pitchFamily="34" charset="0"/>
                <a:ea typeface="Calibri" panose="020F0502020204030204" pitchFamily="34" charset="0"/>
                <a:cs typeface="Times New Roman" panose="02020603050405020304" pitchFamily="18" charset="0"/>
              </a:rPr>
              <a:t>Misinformation</a:t>
            </a:r>
            <a:r>
              <a:rPr lang="fr-BE" sz="1800" b="1" kern="100" dirty="0">
                <a:effectLst/>
                <a:latin typeface="Calibri" panose="020F0502020204030204" pitchFamily="34" charset="0"/>
                <a:ea typeface="Calibri" panose="020F0502020204030204" pitchFamily="34" charset="0"/>
                <a:cs typeface="Times New Roman" panose="02020603050405020304" pitchFamily="18" charset="0"/>
              </a:rPr>
              <a:t> on CVA can </a:t>
            </a:r>
            <a:r>
              <a:rPr lang="fr-BE" sz="1800" b="1" kern="100" dirty="0" err="1">
                <a:effectLst/>
                <a:latin typeface="Calibri" panose="020F0502020204030204" pitchFamily="34" charset="0"/>
                <a:ea typeface="Calibri" panose="020F0502020204030204" pitchFamily="34" charset="0"/>
                <a:cs typeface="Times New Roman" panose="02020603050405020304" pitchFamily="18" charset="0"/>
              </a:rPr>
              <a:t>harm</a:t>
            </a:r>
            <a:r>
              <a:rPr lang="fr-BE" sz="1800" b="1" kern="100" dirty="0">
                <a:effectLst/>
                <a:latin typeface="Calibri" panose="020F0502020204030204" pitchFamily="34" charset="0"/>
                <a:ea typeface="Calibri" panose="020F0502020204030204" pitchFamily="34" charset="0"/>
                <a:cs typeface="Times New Roman" panose="02020603050405020304" pitchFamily="18" charset="0"/>
              </a:rPr>
              <a:t> social </a:t>
            </a:r>
            <a:r>
              <a:rPr lang="fr-BE" sz="1800" b="1" kern="100" dirty="0" err="1">
                <a:effectLst/>
                <a:latin typeface="Calibri" panose="020F0502020204030204" pitchFamily="34" charset="0"/>
                <a:ea typeface="Calibri" panose="020F0502020204030204" pitchFamily="34" charset="0"/>
                <a:cs typeface="Times New Roman" panose="02020603050405020304" pitchFamily="18" charset="0"/>
              </a:rPr>
              <a:t>cohesion</a:t>
            </a:r>
            <a:r>
              <a:rPr lang="fr-BE" sz="1800" b="1"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study highlights that, unsurprisingly, misinformation exacerbates social tensions. Misinformation, particularly around the targeting of CVA programmes, contributed to frustrations, fuelled perceptions of unfairness, and deepened divisions. It has exacerbated violence and tensions within and between communities, including physical altercations and hate speech, particularly directed at Syrian refugees. </a:t>
            </a:r>
            <a:endParaRPr lang="fr-BE"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l">
              <a:defRPr/>
            </a:pP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lgn="just">
              <a:lnSpc>
                <a:spcPct val="115000"/>
              </a:lnSpc>
              <a:spcAft>
                <a:spcPts val="800"/>
              </a:spcAft>
            </a:pPr>
            <a:r>
              <a:rPr lang="en-GB" sz="1800" b="1" u="none" dirty="0">
                <a:solidFill>
                  <a:srgbClr val="6EADB2"/>
                </a:solidFill>
                <a:effectLst/>
                <a:latin typeface="Segoe UI Light" panose="020B0502040204020203" pitchFamily="34" charset="0"/>
                <a:ea typeface="Arial" panose="020B0604020202020204" pitchFamily="34" charset="0"/>
                <a:cs typeface="Times New Roman" panose="02020603050405020304" pitchFamily="18" charset="0"/>
              </a:rPr>
              <a:t>Introduction: </a:t>
            </a:r>
          </a:p>
          <a:p>
            <a:pPr algn="just">
              <a:lnSpc>
                <a:spcPct val="115000"/>
              </a:lnSpc>
              <a:spcAft>
                <a:spcPts val="800"/>
              </a:spcAft>
            </a:pPr>
            <a:endParaRPr lang="en-GB" sz="1800" b="1" u="none" dirty="0">
              <a:solidFill>
                <a:srgbClr val="6EADB2"/>
              </a:solidFill>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800"/>
              </a:spcAft>
            </a:pPr>
            <a:r>
              <a:rPr lang="en-GB" sz="1800" u="none" dirty="0">
                <a:solidFill>
                  <a:srgbClr val="6EADB2"/>
                </a:solidFill>
                <a:effectLst/>
                <a:latin typeface="Segoe UI Light" panose="020B0502040204020203" pitchFamily="34" charset="0"/>
                <a:ea typeface="Arial" panose="020B0604020202020204" pitchFamily="34" charset="0"/>
                <a:cs typeface="Times New Roman" panose="02020603050405020304" pitchFamily="18" charset="0"/>
              </a:rPr>
              <a:t>The recommendations presented below build on the report’s findings, the desk review as well as on Key Aid’s recommendations </a:t>
            </a:r>
            <a:r>
              <a:rPr lang="en-GB" sz="1800" b="1" u="none" dirty="0">
                <a:solidFill>
                  <a:srgbClr val="6EADB2"/>
                </a:solidFill>
                <a:effectLst/>
                <a:latin typeface="Segoe UI Light" panose="020B0502040204020203" pitchFamily="34" charset="0"/>
                <a:ea typeface="Arial" panose="020B0604020202020204" pitchFamily="34" charset="0"/>
                <a:cs typeface="Times New Roman" panose="02020603050405020304" pitchFamily="18" charset="0"/>
              </a:rPr>
              <a:t>co-construction workshop with CAMEALEON and external actors</a:t>
            </a:r>
            <a:r>
              <a:rPr lang="en-GB" sz="1800" u="none" dirty="0">
                <a:solidFill>
                  <a:srgbClr val="6EADB2"/>
                </a:solidFill>
                <a:effectLst/>
                <a:latin typeface="Segoe UI Light" panose="020B0502040204020203" pitchFamily="34" charset="0"/>
                <a:ea typeface="Arial" panose="020B0604020202020204" pitchFamily="34" charset="0"/>
                <a:cs typeface="Times New Roman" panose="02020603050405020304" pitchFamily="18" charset="0"/>
              </a:rPr>
              <a:t>. They have been selected based on their potential impact and feasibility in the Lebanese context.</a:t>
            </a:r>
            <a:r>
              <a:rPr lang="en-GB" sz="1800" u="none" dirty="0">
                <a:effectLst/>
                <a:latin typeface="Segoe UI Light" panose="020B0502040204020203" pitchFamily="34" charset="0"/>
                <a:ea typeface="Arial" panose="020B0604020202020204" pitchFamily="34" charset="0"/>
                <a:cs typeface="Times New Roman" panose="02020603050405020304" pitchFamily="18" charset="0"/>
              </a:rPr>
              <a:t> The findings of this study also underline the relevance and importance of </a:t>
            </a:r>
            <a:r>
              <a:rPr lang="en-GB" sz="1800" b="1" u="none" dirty="0">
                <a:effectLst/>
                <a:latin typeface="Segoe UI Light" panose="020B0502040204020203" pitchFamily="34" charset="0"/>
                <a:ea typeface="Arial" panose="020B0604020202020204" pitchFamily="34" charset="0"/>
                <a:cs typeface="Times New Roman" panose="02020603050405020304" pitchFamily="18" charset="0"/>
              </a:rPr>
              <a:t>previous recommendations </a:t>
            </a:r>
            <a:r>
              <a:rPr lang="en-GB" sz="1800" u="none" dirty="0">
                <a:effectLst/>
                <a:latin typeface="Segoe UI Light" panose="020B0502040204020203" pitchFamily="34" charset="0"/>
                <a:ea typeface="Arial" panose="020B0604020202020204" pitchFamily="34" charset="0"/>
                <a:cs typeface="Times New Roman" panose="02020603050405020304" pitchFamily="18" charset="0"/>
              </a:rPr>
              <a:t> especially on the targeting approach. It is time to strengthen efforts on transparency and accountability. This may require a fundamental revision of the PMT targeting approach.</a:t>
            </a:r>
            <a:endParaRPr lang="fr-BE" sz="1800" u="none"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800"/>
              </a:spcAft>
            </a:pPr>
            <a:r>
              <a:rPr lang="en-GB" sz="1800" u="none" dirty="0">
                <a:effectLst/>
                <a:latin typeface="Segoe UI Light" panose="020B0502040204020203" pitchFamily="34" charset="0"/>
                <a:ea typeface="Arial" panose="020B0604020202020204" pitchFamily="34" charset="0"/>
                <a:cs typeface="Times New Roman" panose="02020603050405020304" pitchFamily="18" charset="0"/>
              </a:rPr>
              <a:t>Humanitarian CVA actors should work together to counter misinformation. Undertaking it alone is impossible: even if an organisation is the first interlocutor in a specific location, its work falls within a wider landscape of misinformation. </a:t>
            </a:r>
            <a:r>
              <a:rPr lang="en-GB" sz="1800" b="1" u="none" dirty="0">
                <a:effectLst/>
                <a:latin typeface="Segoe UI Light" panose="020B0502040204020203" pitchFamily="34" charset="0"/>
                <a:ea typeface="Arial" panose="020B0604020202020204" pitchFamily="34" charset="0"/>
                <a:cs typeface="Times New Roman" panose="02020603050405020304" pitchFamily="18" charset="0"/>
              </a:rPr>
              <a:t>CVA actors should leverage current initiatives in the humanitarian </a:t>
            </a:r>
            <a:r>
              <a:rPr lang="en-GB" sz="1800" b="1" dirty="0">
                <a:effectLst/>
                <a:latin typeface="Segoe UI Light" panose="020B0502040204020203" pitchFamily="34" charset="0"/>
                <a:ea typeface="Arial" panose="020B0604020202020204" pitchFamily="34" charset="0"/>
                <a:cs typeface="Times New Roman" panose="02020603050405020304" pitchFamily="18" charset="0"/>
              </a:rPr>
              <a:t>and media sectors – both in Lebanon and globally</a:t>
            </a:r>
            <a:r>
              <a:rPr lang="en-GB" sz="1800" dirty="0">
                <a:effectLst/>
                <a:latin typeface="Segoe UI Light" panose="020B0502040204020203" pitchFamily="34" charset="0"/>
                <a:ea typeface="Arial" panose="020B0604020202020204" pitchFamily="34" charset="0"/>
                <a:cs typeface="Times New Roman" panose="02020603050405020304" pitchFamily="18" charset="0"/>
              </a:rPr>
              <a:t>. CVA actors in Lebanon should link to what is being discussed at global level on humanitarian aid and misinformation such as the “Prevention of the Harmful Impact Of Hate Speech, Misinformation, and Disinformation” under the Global Compact on Refugees. The four case studies in annex illustrate some of the initiatives in Lebanon.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5000"/>
              </a:lnSpc>
              <a:spcAft>
                <a:spcPts val="800"/>
              </a:spcAft>
            </a:pPr>
            <a:r>
              <a:rPr lang="en-GB" sz="1800" b="1" dirty="0">
                <a:effectLst/>
                <a:latin typeface="Segoe UI Light" panose="020B0502040204020203" pitchFamily="34" charset="0"/>
                <a:ea typeface="Arial" panose="020B0604020202020204" pitchFamily="34" charset="0"/>
                <a:cs typeface="Times New Roman" panose="02020603050405020304" pitchFamily="18" charset="0"/>
              </a:rPr>
              <a:t>While it is usually recommended as a first step to be proactive and prevent the spread of misinformation, the study shows that misinformation on CVA in Lebanon has already harmed social cohesion and lead to mistrust of CVA actors.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r>
              <a:rPr lang="en-GB" sz="1800" dirty="0">
                <a:effectLst/>
                <a:latin typeface="Segoe UI Light" panose="020B0502040204020203" pitchFamily="34" charset="0"/>
                <a:ea typeface="Arial" panose="020B0604020202020204" pitchFamily="34" charset="0"/>
                <a:cs typeface="Times New Roman" panose="02020603050405020304" pitchFamily="18" charset="0"/>
              </a:rPr>
              <a:t> </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defRPr/>
            </a:pPr>
            <a:endParaRPr lang="fr-FR" dirty="0"/>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marL="0" marR="0" lvl="0" indent="0" algn="just" defTabSz="914400" eaLnBrk="1" fontAlgn="auto" latinLnBrk="0" hangingPunct="1">
              <a:lnSpc>
                <a:spcPct val="114999"/>
              </a:lnSpc>
              <a:spcBef>
                <a:spcPts val="0"/>
              </a:spcBef>
              <a:spcAft>
                <a:spcPts val="600"/>
              </a:spcAft>
              <a:buClrTx/>
              <a:buSzTx/>
              <a:buFontTx/>
              <a:buNone/>
              <a:tabLst/>
              <a:defRPr/>
            </a:pPr>
            <a:r>
              <a:rPr lang="en-GB" sz="1800" b="1" dirty="0">
                <a:effectLst/>
                <a:latin typeface="Segoe UI Light" panose="020B0502040204020203" pitchFamily="34" charset="0"/>
                <a:ea typeface="Arial" panose="020B0604020202020204" pitchFamily="34" charset="0"/>
                <a:cs typeface="Times New Roman" panose="02020603050405020304" pitchFamily="18" charset="0"/>
              </a:rPr>
              <a:t>Introduction: </a:t>
            </a:r>
            <a:r>
              <a:rPr lang="en-GB" sz="1800" dirty="0">
                <a:effectLst/>
                <a:latin typeface="Segoe UI Light" panose="020B0502040204020203" pitchFamily="34" charset="0"/>
                <a:ea typeface="Arial" panose="020B0604020202020204" pitchFamily="34" charset="0"/>
                <a:cs typeface="Times New Roman" panose="02020603050405020304" pitchFamily="18" charset="0"/>
              </a:rPr>
              <a:t>While it is usually recommended as a first step to be proactive and prevent the spread of misinformation, the study shows that misinformation on CVA in Lebanon has already harmed social cohesion and lead to mistrust of CVA actors. Rebuilding trust is therefore the first step recommended.</a:t>
            </a:r>
            <a:endParaRPr lang="fr-BE" sz="1800" dirty="0">
              <a:effectLst/>
              <a:latin typeface="Segoe UI Light" panose="020B0502040204020203" pitchFamily="34" charset="0"/>
              <a:ea typeface="Arial" panose="020B0604020202020204" pitchFamily="34" charset="0"/>
              <a:cs typeface="Times New Roman" panose="02020603050405020304" pitchFamily="18" charset="0"/>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endParaRPr lang="en-GB" sz="1800" b="1" dirty="0">
              <a:solidFill>
                <a:srgbClr val="FFFFFF"/>
              </a:solidFill>
              <a:latin typeface="Segoe UI Light"/>
              <a:ea typeface="Arial"/>
              <a:cs typeface="Segoe UI Light"/>
            </a:endParaRPr>
          </a:p>
          <a:p>
            <a:pPr algn="just">
              <a:lnSpc>
                <a:spcPct val="114999"/>
              </a:lnSpc>
              <a:spcAft>
                <a:spcPts val="600"/>
              </a:spcAft>
              <a:defRPr/>
            </a:pPr>
            <a:r>
              <a:rPr lang="en-GB" sz="1800" b="1" dirty="0">
                <a:solidFill>
                  <a:srgbClr val="FFFFFF"/>
                </a:solidFill>
                <a:latin typeface="Segoe UI Light"/>
                <a:ea typeface="Arial"/>
                <a:cs typeface="Segoe UI Light"/>
              </a:rPr>
              <a:t>Recommendation 1: Work with the actors that the community already trusts</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Build local networks of actors trusted by the community</a:t>
            </a:r>
            <a:r>
              <a:rPr lang="en-GB" sz="1800" dirty="0">
                <a:latin typeface="Segoe UI Light"/>
                <a:ea typeface="Arial"/>
                <a:cs typeface="Times New Roman"/>
              </a:rPr>
              <a:t> </a:t>
            </a:r>
            <a:endParaRPr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Trust with CVA actors is eroded and people need to feel confident with their source of information. These trusted sources can typically be teachers, religious leaders, traditional leaders, tiny radio stations, women groups, musicians among others. They have to be identified at local level. Understand who is trusted and why.</a:t>
            </a:r>
            <a:endParaRPr sz="1800" dirty="0">
              <a:latin typeface="Segoe UI Light"/>
              <a:ea typeface="Arial"/>
              <a:cs typeface="Times New Roman"/>
            </a:endParaRPr>
          </a:p>
          <a:p>
            <a:pPr algn="just">
              <a:spcAft>
                <a:spcPts val="600"/>
              </a:spcAft>
              <a:defRPr/>
            </a:pPr>
            <a:r>
              <a:rPr sz="1800" dirty="0">
                <a:latin typeface="Segoe UI Light"/>
                <a:ea typeface="Arial"/>
                <a:cs typeface="Times New Roman"/>
              </a:rPr>
              <a:t> </a:t>
            </a:r>
            <a:endParaRPr dirty="0"/>
          </a:p>
          <a:p>
            <a:pPr algn="just">
              <a:lnSpc>
                <a:spcPct val="114999"/>
              </a:lnSpc>
              <a:spcAft>
                <a:spcPts val="600"/>
              </a:spcAft>
              <a:defRPr/>
            </a:pPr>
            <a:r>
              <a:rPr lang="en-GB" sz="1800" b="1" dirty="0">
                <a:latin typeface="Segoe UI Light"/>
                <a:ea typeface="Arial"/>
                <a:cs typeface="Times New Roman"/>
              </a:rPr>
              <a:t>Develop clear and simple messages – first and foremost on targeting </a:t>
            </a:r>
            <a:endParaRPr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Use the CVA existing coordination structure in Lebanon to agree on messaging related to the eight CVA information pieces </a:t>
            </a:r>
            <a:r>
              <a:rPr lang="en-GB" sz="1800" dirty="0">
                <a:highlight>
                  <a:srgbClr val="FFFF00"/>
                </a:highlight>
                <a:latin typeface="Segoe UI Light"/>
                <a:ea typeface="Arial"/>
                <a:cs typeface="Times New Roman"/>
              </a:rPr>
              <a:t>(see section I.1.)</a:t>
            </a:r>
            <a:r>
              <a:rPr lang="en-GB" sz="1800" dirty="0">
                <a:latin typeface="Segoe UI Light"/>
                <a:ea typeface="Arial"/>
                <a:cs typeface="Times New Roman"/>
              </a:rPr>
              <a:t>. Build on the work already carried out in the humanitarian community such as UNHCR’s HELP platform; and UN workshops on targeting and communication for outreach volunteers to decomplexify the formula used (</a:t>
            </a:r>
            <a:r>
              <a:rPr lang="en-GB" sz="1800" dirty="0">
                <a:highlight>
                  <a:srgbClr val="FFFF00"/>
                </a:highlight>
                <a:latin typeface="Segoe UI Light"/>
                <a:ea typeface="Arial"/>
                <a:cs typeface="Times New Roman"/>
              </a:rPr>
              <a:t>see section III.1)</a:t>
            </a:r>
            <a:r>
              <a:rPr lang="en-GB" sz="1800" dirty="0">
                <a:latin typeface="Segoe UI Light"/>
                <a:ea typeface="Arial"/>
                <a:cs typeface="Times New Roman"/>
              </a:rPr>
              <a:t>. </a:t>
            </a:r>
            <a:endParaRPr sz="1800" dirty="0">
              <a:latin typeface="Segoe UI Light"/>
              <a:ea typeface="Arial"/>
              <a:cs typeface="Times New Roman"/>
            </a:endParaRPr>
          </a:p>
          <a:p>
            <a:pPr algn="just">
              <a:spcAft>
                <a:spcPts val="600"/>
              </a:spcAft>
              <a:defRPr/>
            </a:pPr>
            <a:r>
              <a:rPr sz="1800" dirty="0">
                <a:latin typeface="Segoe UI Light"/>
                <a:ea typeface="Arial"/>
                <a:cs typeface="Times New Roman"/>
              </a:rPr>
              <a:t> </a:t>
            </a:r>
            <a:endParaRPr dirty="0"/>
          </a:p>
          <a:p>
            <a:pPr algn="just">
              <a:lnSpc>
                <a:spcPct val="114999"/>
              </a:lnSpc>
              <a:spcAft>
                <a:spcPts val="600"/>
              </a:spcAft>
              <a:defRPr/>
            </a:pPr>
            <a:r>
              <a:rPr lang="en-GB" sz="1800" b="1" dirty="0">
                <a:latin typeface="Segoe UI Light"/>
                <a:ea typeface="Arial"/>
                <a:cs typeface="Times New Roman"/>
              </a:rPr>
              <a:t>Connect the identified trusted networks with reliable actors</a:t>
            </a:r>
            <a:r>
              <a:rPr lang="en-GB" sz="1800" dirty="0">
                <a:latin typeface="Segoe UI Light"/>
                <a:ea typeface="Arial"/>
                <a:cs typeface="Times New Roman"/>
              </a:rPr>
              <a:t> who have accurate information about CVA. </a:t>
            </a:r>
            <a:endParaRPr sz="1800" dirty="0">
              <a:latin typeface="Segoe UI Light"/>
              <a:ea typeface="Arial"/>
              <a:cs typeface="Times New Roman"/>
            </a:endParaRPr>
          </a:p>
          <a:p>
            <a:pPr algn="just">
              <a:spcAft>
                <a:spcPts val="600"/>
              </a:spcAft>
              <a:defRPr/>
            </a:pPr>
            <a:endParaRPr sz="1800" dirty="0">
              <a:latin typeface="Segoe UI Light"/>
              <a:ea typeface="Arial"/>
              <a:cs typeface="Times New Roman"/>
            </a:endParaRPr>
          </a:p>
          <a:p>
            <a:pPr algn="l">
              <a:lnSpc>
                <a:spcPct val="114999"/>
              </a:lnSpc>
              <a:spcAft>
                <a:spcPts val="800"/>
              </a:spcAft>
              <a:defRPr/>
            </a:pPr>
            <a:r>
              <a:rPr lang="en-GB" sz="1800" b="1" dirty="0">
                <a:solidFill>
                  <a:srgbClr val="FFFFFF"/>
                </a:solidFill>
                <a:latin typeface="Segoe UI Light"/>
                <a:ea typeface="Arial"/>
                <a:cs typeface="Segoe UI Light"/>
              </a:rPr>
              <a:t>Recommendation 2: Build or reinforce a two-way communication with the community</a:t>
            </a:r>
            <a:endParaRPr sz="1800" b="1"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Listen actively to people and close the feedback loop</a:t>
            </a:r>
            <a:endParaRPr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Asking people what has disappointed them help to rebuild trust and to identify misperceptions. Show that the organisation is caring about their point of view. Share the results of your consultations back with the communities including on informing rejected and accepted applicants with messages that can be easily understood. Closing the loop with communities on their information needs strengthen the information ecosystem. </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Be transparent to track record of reliability </a:t>
            </a:r>
            <a:endParaRPr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Each organisation has its own limitations starting with its budget’s restrictions. Public criticism shouldn’t be covered up to avoid laying the ground for misinformation. Be open to questions and criticisms. Tailor your messages around community concerns and don’t leave information gaps. The eight identified pieces of (mis)information aren’t easy to fact check. Be open about it. </a:t>
            </a:r>
            <a:endParaRPr sz="1800" dirty="0">
              <a:latin typeface="Segoe UI Light"/>
              <a:ea typeface="Arial"/>
              <a:cs typeface="Times New Roman"/>
            </a:endParaRPr>
          </a:p>
          <a:p>
            <a:pPr algn="just">
              <a:spcAft>
                <a:spcPts val="600"/>
              </a:spcAft>
              <a:defRPr/>
            </a:pP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CC118-7D6D-8F4F-35C9-1FE6FC805EEE}"/>
            </a:ext>
          </a:extLst>
        </p:cNvPr>
        <p:cNvGrpSpPr/>
        <p:nvPr/>
      </p:nvGrpSpPr>
      <p:grpSpPr bwMode="auto">
        <a:xfrm>
          <a:off x="0" y="0"/>
          <a:ext cx="0" cy="0"/>
          <a:chOff x="0" y="0"/>
          <a:chExt cx="0" cy="0"/>
        </a:xfrm>
      </p:grpSpPr>
      <p:sp>
        <p:nvSpPr>
          <p:cNvPr id="2" name="Espace réservé de l'image des diapositives 1">
            <a:extLst>
              <a:ext uri="{FF2B5EF4-FFF2-40B4-BE49-F238E27FC236}">
                <a16:creationId xmlns:a16="http://schemas.microsoft.com/office/drawing/2014/main" id="{6F7C0B3A-F527-19F2-86EE-E46ADB077506}"/>
              </a:ext>
            </a:extLst>
          </p:cNvPr>
          <p:cNvSpPr>
            <a:spLocks noGrp="1" noRot="1" noChangeAspect="1"/>
          </p:cNvSpPr>
          <p:nvPr>
            <p:ph type="sldImg"/>
          </p:nvPr>
        </p:nvSpPr>
        <p:spPr bwMode="auto"/>
      </p:sp>
      <p:sp>
        <p:nvSpPr>
          <p:cNvPr id="3" name="Espace réservé des notes 2">
            <a:extLst>
              <a:ext uri="{FF2B5EF4-FFF2-40B4-BE49-F238E27FC236}">
                <a16:creationId xmlns:a16="http://schemas.microsoft.com/office/drawing/2014/main" id="{1B590CF4-394F-D5DA-5E28-F91440678E47}"/>
              </a:ext>
            </a:extLst>
          </p:cNvPr>
          <p:cNvSpPr>
            <a:spLocks noGrp="1"/>
          </p:cNvSpPr>
          <p:nvPr>
            <p:ph type="body" idx="1"/>
          </p:nvPr>
        </p:nvSpPr>
        <p:spPr bwMode="auto"/>
        <p:txBody>
          <a:bodyPr/>
          <a:lstStyle/>
          <a:p>
            <a:pPr marL="0" algn="l" defTabSz="914400" rtl="0">
              <a:defRPr/>
            </a:pPr>
            <a:endParaRPr lang="fr-BE" dirty="0"/>
          </a:p>
        </p:txBody>
      </p:sp>
      <p:sp>
        <p:nvSpPr>
          <p:cNvPr id="4" name="Espace réservé du numéro de diapositive 3">
            <a:extLst>
              <a:ext uri="{FF2B5EF4-FFF2-40B4-BE49-F238E27FC236}">
                <a16:creationId xmlns:a16="http://schemas.microsoft.com/office/drawing/2014/main" id="{74A4F160-E736-B409-3782-060806A3EEB4}"/>
              </a:ext>
            </a:extLst>
          </p:cNvPr>
          <p:cNvSpPr>
            <a:spLocks noGrp="1"/>
          </p:cNvSpPr>
          <p:nvPr>
            <p:ph type="sldNum" sz="quarter" idx="5"/>
          </p:nvPr>
        </p:nvSpPr>
        <p:spPr bwMode="auto"/>
        <p:txBody>
          <a:bodyPr/>
          <a:lstStyle/>
          <a:p>
            <a:pPr>
              <a:defRPr/>
            </a:pPr>
            <a:fld id="{AC732879-1F01-41DE-9906-E793165151F2}" type="slidenum">
              <a:rPr lang="fr-FR"/>
              <a:t>2</a:t>
            </a:fld>
            <a:endParaRPr lang="fr-FR"/>
          </a:p>
        </p:txBody>
      </p:sp>
    </p:spTree>
    <p:extLst>
      <p:ext uri="{BB962C8B-B14F-4D97-AF65-F5344CB8AC3E}">
        <p14:creationId xmlns:p14="http://schemas.microsoft.com/office/powerpoint/2010/main" val="1698221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b="1" dirty="0">
                <a:solidFill>
                  <a:srgbClr val="000000"/>
                </a:solidFill>
                <a:latin typeface="Segoe UI Light"/>
                <a:ea typeface="Arial"/>
                <a:cs typeface="Times New Roman"/>
              </a:rPr>
              <a:t>Recommendation 3: Enhance capacity for pre-bunking and debunking misinformation</a:t>
            </a:r>
            <a:endParaRPr sz="1800" dirty="0">
              <a:latin typeface="Segoe UI Light"/>
              <a:ea typeface="Arial"/>
              <a:cs typeface="Times New Roman"/>
            </a:endParaRPr>
          </a:p>
          <a:p>
            <a:pPr algn="just">
              <a:spcAft>
                <a:spcPts val="600"/>
              </a:spcAft>
              <a:defRPr/>
            </a:pPr>
            <a:r>
              <a:rPr lang="en-GB" sz="1800" b="1" dirty="0">
                <a:latin typeface="Segoe UI Light"/>
                <a:ea typeface="Arial"/>
                <a:cs typeface="Times New Roman"/>
              </a:rPr>
              <a:t>Allocate or reinforce resources for communication within the operations</a:t>
            </a:r>
            <a:r>
              <a:rPr lang="en-GB" sz="1800" dirty="0">
                <a:latin typeface="Segoe UI Light"/>
                <a:ea typeface="Arial"/>
                <a:cs typeface="Times New Roman"/>
              </a:rPr>
              <a:t>: Incorporate or enhance communication budget for CVA programs. These resources should be mainly allocated to operations (instead of communication) </a:t>
            </a:r>
            <a:r>
              <a:rPr lang="en-GB" sz="1800" dirty="0">
                <a:effectLst/>
                <a:latin typeface="Segoe UI Light" panose="020B0502040204020203" pitchFamily="34" charset="0"/>
                <a:ea typeface="Arial" panose="020B0604020202020204" pitchFamily="34" charset="0"/>
                <a:cs typeface="Times New Roman" panose="02020603050405020304" pitchFamily="18" charset="0"/>
              </a:rPr>
              <a:t>e.g. under Accountability to Affected Populations. </a:t>
            </a:r>
            <a:r>
              <a:rPr lang="en-GB" sz="1800" dirty="0">
                <a:latin typeface="Segoe UI Light"/>
                <a:ea typeface="Arial"/>
                <a:cs typeface="Times New Roman"/>
              </a:rPr>
              <a:t>They should focus on the capacity of the frontliners. Consider also resources for media collaborations (see recommendation 4.1).</a:t>
            </a:r>
            <a:endParaRPr sz="1800" dirty="0">
              <a:latin typeface="Segoe UI Light"/>
              <a:ea typeface="Arial"/>
              <a:cs typeface="Times New Roman"/>
            </a:endParaRPr>
          </a:p>
          <a:p>
            <a:pPr algn="l">
              <a:lnSpc>
                <a:spcPct val="114999"/>
              </a:lnSpc>
              <a:spcAft>
                <a:spcPts val="800"/>
              </a:spcAft>
              <a:defRPr/>
            </a:pPr>
            <a:r>
              <a:rPr lang="en-GB" sz="1800" dirty="0">
                <a:latin typeface="Segoe UI Light"/>
                <a:ea typeface="Arial"/>
                <a:cs typeface="Segoe UI Light"/>
              </a:rPr>
              <a:t>CVA actors with experts in misinformation </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Develop a specialised misinformation toolkit leveraging global knowledge</a:t>
            </a:r>
            <a:r>
              <a:rPr lang="en-GB" sz="1800" dirty="0">
                <a:latin typeface="Segoe UI Light"/>
                <a:ea typeface="Arial"/>
                <a:cs typeface="Times New Roman"/>
              </a:rPr>
              <a:t>: Include training modules, misinformation detection tools and monitoring indicators. Link up with other initiatives on misinformation and humanitarian aid. For example, at the time of writing the report, UNHCR is developing a toolkit for responding to misinformation. Other humanitarian organisations working on the matter include Médecins Sans Frontières (MSF) and the International Committee of the Red Cross (ICRC). Adapt existing tools to the context of CVA in Lebanon. </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Train aid workers</a:t>
            </a:r>
            <a:r>
              <a:rPr lang="en-GB" sz="1800" dirty="0">
                <a:latin typeface="Segoe UI Light"/>
                <a:ea typeface="Arial"/>
                <a:cs typeface="Times New Roman"/>
              </a:rPr>
              <a:t>,</a:t>
            </a:r>
            <a:r>
              <a:rPr lang="en-GB" sz="1800" b="1" dirty="0">
                <a:latin typeface="Segoe UI Light"/>
                <a:ea typeface="Arial"/>
                <a:cs typeface="Times New Roman"/>
              </a:rPr>
              <a:t> volunteers and “actors trusted by the community” (“debunking”)</a:t>
            </a:r>
            <a:r>
              <a:rPr lang="en-GB" sz="1800" dirty="0">
                <a:latin typeface="Segoe UI Light"/>
                <a:ea typeface="Arial"/>
                <a:cs typeface="Times New Roman"/>
              </a:rPr>
              <a:t> </a:t>
            </a:r>
            <a:r>
              <a:rPr lang="en-GB" sz="1800" b="1" dirty="0">
                <a:latin typeface="Segoe UI Light"/>
                <a:ea typeface="Arial"/>
                <a:cs typeface="Times New Roman"/>
              </a:rPr>
              <a:t> </a:t>
            </a:r>
            <a:r>
              <a:rPr lang="en-GB" sz="1800" b="0" dirty="0">
                <a:latin typeface="Segoe UI Light"/>
                <a:ea typeface="Arial"/>
                <a:cs typeface="Times New Roman"/>
              </a:rPr>
              <a:t>on the misinformation toolkit: </a:t>
            </a:r>
            <a:r>
              <a:rPr lang="en-GB" sz="1800" dirty="0">
                <a:latin typeface="Segoe UI Light"/>
                <a:ea typeface="Arial"/>
                <a:cs typeface="Times New Roman"/>
              </a:rPr>
              <a:t>Ensure that they are prepared to handle enquiries about CVA and debunk misinformation. Frontline staff play a critical role in shaping perceptions, and proper training can help prevent the spread of false information. </a:t>
            </a:r>
            <a:endParaRPr sz="1800" dirty="0">
              <a:latin typeface="Segoe UI Light"/>
              <a:ea typeface="Arial"/>
              <a:cs typeface="Times New Roman"/>
            </a:endParaRPr>
          </a:p>
          <a:p>
            <a:pPr algn="l">
              <a:lnSpc>
                <a:spcPct val="114999"/>
              </a:lnSpc>
              <a:spcAft>
                <a:spcPts val="800"/>
              </a:spcAft>
              <a:defRPr/>
            </a:pPr>
            <a:r>
              <a:rPr lang="en-GB" sz="1800" dirty="0">
                <a:latin typeface="Segoe UI Light"/>
                <a:ea typeface="Arial"/>
                <a:cs typeface="Segoe UI Light"/>
              </a:rPr>
              <a:t>CVA actors</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Develop resilience to misinformation (“pre-bunking”): </a:t>
            </a:r>
            <a:r>
              <a:rPr lang="en-GB" sz="1800" dirty="0">
                <a:latin typeface="Segoe UI Light"/>
                <a:ea typeface="Arial"/>
                <a:cs typeface="Times New Roman"/>
              </a:rPr>
              <a:t>Organise workshops with the communities on strategies to detect and resist manipulative messages before they disseminate.</a:t>
            </a:r>
            <a:r>
              <a:rPr lang="en-GB" sz="1800" dirty="0">
                <a:latin typeface="Segoe UI Light"/>
                <a:ea typeface="Arial"/>
                <a:cs typeface="Segoe UI Light"/>
              </a:rPr>
              <a:t> The workshops can showcase common fake news and misinformation strategies, helping participants recognise them. These learning events can be paired with online tools such as a common </a:t>
            </a:r>
            <a:r>
              <a:rPr lang="en-GB" sz="1800" dirty="0">
                <a:solidFill>
                  <a:srgbClr val="000000"/>
                </a:solidFill>
                <a:latin typeface="Segoe UI Light"/>
                <a:ea typeface="Arial"/>
                <a:cs typeface="Times New Roman"/>
              </a:rPr>
              <a:t>AI Chatbot for Syrians and Lebanese, which could expose users to various scenarios and </a:t>
            </a:r>
            <a:r>
              <a:rPr lang="en-GB" sz="1800" dirty="0">
                <a:latin typeface="Segoe UI Light"/>
                <a:ea typeface="Arial"/>
                <a:cs typeface="Segoe UI Light"/>
              </a:rPr>
              <a:t>educate them on how to react upon encountering different pieces of information. While new technologies offer benefits, we acknowledge that they also carry risks. This  hybrid approach that integrates both human intervention and technological tools is essential to mitigate the risks associated with the use of technology.</a:t>
            </a:r>
          </a:p>
          <a:p>
            <a:pPr algn="just">
              <a:lnSpc>
                <a:spcPct val="114999"/>
              </a:lnSpc>
              <a:spcAft>
                <a:spcPts val="600"/>
              </a:spcAft>
              <a:defRPr/>
            </a:pPr>
            <a:r>
              <a:rPr lang="en-GB" sz="1800" b="1" dirty="0">
                <a:latin typeface="Segoe UI Light"/>
                <a:ea typeface="Arial"/>
                <a:cs typeface="Times New Roman"/>
              </a:rPr>
              <a:t>Monitor false rumours around CVA online and offline: </a:t>
            </a:r>
            <a:r>
              <a:rPr lang="en-GB" sz="1800" dirty="0">
                <a:latin typeface="Segoe UI Light"/>
                <a:ea typeface="Arial"/>
                <a:cs typeface="Times New Roman"/>
              </a:rPr>
              <a:t>Gather data from social media and traditional media analyses, as well as offline data. Avoid an “assessment fatigue” by piggybacking on existing surveys and assessments. For example, by adding questions on the rumours’ themes to UNDP-ARK regular perception surveys on social tensions. Other potential entry points include the Lebanon Information Hub and the Lebanon Crisis Response Plan; as well as Mercy Corps’ Data Analysis Hub. </a:t>
            </a:r>
            <a:r>
              <a:rPr lang="en-GB" sz="1800" u="sng" dirty="0">
                <a:solidFill>
                  <a:srgbClr val="6EADB2"/>
                </a:solidFill>
                <a:latin typeface="Segoe UI Light"/>
                <a:ea typeface="Arial"/>
                <a:cs typeface="Times New Roman"/>
                <a:hlinkClick r:id="rId3" tooltip="https://internews.org/"/>
              </a:rPr>
              <a:t>Internews</a:t>
            </a:r>
            <a:r>
              <a:rPr lang="en-GB" sz="1800" dirty="0">
                <a:latin typeface="Segoe UI Light"/>
                <a:ea typeface="Arial"/>
                <a:cs typeface="Times New Roman"/>
              </a:rPr>
              <a:t> provides a useful methodology to evaluate an  organisation’s information landscape. </a:t>
            </a:r>
            <a:endParaRPr sz="1800" dirty="0">
              <a:latin typeface="Segoe UI Light"/>
              <a:ea typeface="Arial"/>
              <a:cs typeface="Times New Roman"/>
            </a:endParaRPr>
          </a:p>
          <a:p>
            <a:pPr algn="just">
              <a:lnSpc>
                <a:spcPct val="114999"/>
              </a:lnSpc>
              <a:spcAft>
                <a:spcPts val="600"/>
              </a:spcAft>
              <a:defRPr/>
            </a:pP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marL="372745" indent="-228600" algn="just">
              <a:lnSpc>
                <a:spcPct val="114999"/>
              </a:lnSpc>
              <a:spcAft>
                <a:spcPts val="600"/>
              </a:spcAft>
              <a:defRPr/>
            </a:pPr>
            <a:r>
              <a:rPr lang="en-GB" sz="1800" b="1" dirty="0">
                <a:solidFill>
                  <a:srgbClr val="000000"/>
                </a:solidFill>
                <a:latin typeface="Segoe UI Light"/>
                <a:ea typeface="Arial"/>
                <a:cs typeface="Times New Roman"/>
              </a:rPr>
              <a:t>Recommendation 4: Strengthen Partnerships and Advocacy</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Collaborate with alternative media outlets</a:t>
            </a:r>
            <a:r>
              <a:rPr lang="en-GB" sz="1800" dirty="0">
                <a:latin typeface="Segoe UI Light"/>
                <a:ea typeface="Arial"/>
                <a:cs typeface="Times New Roman"/>
              </a:rPr>
              <a:t> such as Megaphone, Jaafar talk, </a:t>
            </a:r>
            <a:r>
              <a:rPr lang="en-GB" sz="1800" dirty="0" err="1">
                <a:latin typeface="Segoe UI Light"/>
                <a:ea typeface="Arial"/>
                <a:cs typeface="Times New Roman"/>
              </a:rPr>
              <a:t>Nabad</a:t>
            </a:r>
            <a:r>
              <a:rPr lang="en-GB" sz="1800" dirty="0">
                <a:latin typeface="Segoe UI Light"/>
                <a:ea typeface="Arial"/>
                <a:cs typeface="Times New Roman"/>
              </a:rPr>
              <a:t> and </a:t>
            </a:r>
            <a:r>
              <a:rPr lang="en-GB" sz="1800" dirty="0" err="1">
                <a:latin typeface="Segoe UI Light"/>
                <a:ea typeface="Arial"/>
                <a:cs typeface="Times New Roman"/>
              </a:rPr>
              <a:t>Shababik</a:t>
            </a:r>
            <a:r>
              <a:rPr lang="en-GB" sz="1800" dirty="0">
                <a:latin typeface="Segoe UI Light"/>
                <a:ea typeface="Arial"/>
                <a:cs typeface="Segoe UI Light"/>
              </a:rPr>
              <a:t>.</a:t>
            </a:r>
            <a:r>
              <a:rPr lang="en-GB" sz="1800" dirty="0">
                <a:latin typeface="Segoe UI Light"/>
                <a:ea typeface="Arial"/>
                <a:cs typeface="Times New Roman"/>
              </a:rPr>
              <a:t> Ensure that journalists have access to accurate, transparent information about CVA programs. This can help alternative media reach wider audiences and can increase the credibility of information shared with both Lebanese and Syrian communities. Humanitarian organisations shouldn’t try to control the narrative. What is needed is an healthy information ecosystem with independent media outlets. </a:t>
            </a:r>
            <a:endParaRPr sz="1800" dirty="0">
              <a:latin typeface="Segoe UI Light"/>
              <a:ea typeface="Arial"/>
              <a:cs typeface="Times New Roman"/>
            </a:endParaRPr>
          </a:p>
          <a:p>
            <a:pPr algn="l">
              <a:lnSpc>
                <a:spcPct val="114999"/>
              </a:lnSpc>
              <a:spcAft>
                <a:spcPts val="800"/>
              </a:spcAft>
              <a:defRPr/>
            </a:pPr>
            <a:r>
              <a:rPr lang="en-GB" sz="1800" dirty="0">
                <a:latin typeface="Segoe UI Light"/>
                <a:ea typeface="Arial"/>
                <a:cs typeface="Segoe UI Light"/>
              </a:rPr>
              <a:t>CVA actors with civil society organisations and the donor community</a:t>
            </a:r>
            <a:endParaRPr dirty="0"/>
          </a:p>
          <a:p>
            <a:pPr algn="l">
              <a:lnSpc>
                <a:spcPct val="114999"/>
              </a:lnSpc>
              <a:spcAft>
                <a:spcPts val="800"/>
              </a:spcAft>
              <a:defRPr/>
            </a:pP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Advocate for policy change with a focus on enhancing the government's role in combating misinformation</a:t>
            </a:r>
            <a:r>
              <a:rPr lang="en-GB" sz="1800" dirty="0">
                <a:latin typeface="Segoe UI Light"/>
                <a:ea typeface="Arial"/>
                <a:cs typeface="Times New Roman"/>
              </a:rPr>
              <a:t>. Collaborate with the government without creating interference to ensure policies are in place against misinformation in Lebanon. Depoliticise the issue of misinformation to achieve outcomes for humanitarian aid. It might be beneficial to learn from the work on </a:t>
            </a:r>
            <a:r>
              <a:rPr lang="en-GB" sz="1800" dirty="0">
                <a:latin typeface="Segoe UI Light"/>
                <a:ea typeface="Arial"/>
                <a:cs typeface="Segoe UI Light"/>
              </a:rPr>
              <a:t>anti-corruption that is carried out by the donor community, the civil society and the Government of Lebanon under the 3RF (Reform, Recovery and Reconstruction). Create alliances to advocate for improved content moderation policies on tech platforms (reinforcing the work being done at global level by providing data gathered from social media (see recommendation 3.5).</a:t>
            </a:r>
            <a:endParaRPr lang="en-GB" sz="1200" b="0" dirty="0">
              <a:solidFill>
                <a:schemeClr val="tx1"/>
              </a:solidFill>
              <a:latin typeface="+mn-lt"/>
              <a:ea typeface="+mn-ea"/>
              <a:cs typeface="+mn-cs"/>
            </a:endParaRPr>
          </a:p>
          <a:p>
            <a:pPr algn="just">
              <a:lnSpc>
                <a:spcPct val="114999"/>
              </a:lnSpc>
              <a:spcAft>
                <a:spcPts val="600"/>
              </a:spcAft>
              <a:defRPr/>
            </a:pPr>
            <a:endParaRPr lang="en-GB" sz="1200" b="0" dirty="0">
              <a:solidFill>
                <a:schemeClr val="tx1"/>
              </a:solidFill>
              <a:latin typeface="+mn-lt"/>
              <a:ea typeface="+mn-ea"/>
              <a:cs typeface="+mn-cs"/>
            </a:endParaRPr>
          </a:p>
          <a:p>
            <a:pPr algn="just">
              <a:lnSpc>
                <a:spcPct val="114999"/>
              </a:lnSpc>
              <a:spcAft>
                <a:spcPts val="600"/>
              </a:spcAft>
              <a:defRPr/>
            </a:pPr>
            <a:r>
              <a:rPr lang="en-GB" sz="1800" b="1" dirty="0">
                <a:solidFill>
                  <a:srgbClr val="000000"/>
                </a:solidFill>
                <a:latin typeface="Segoe UI Light"/>
                <a:ea typeface="Arial"/>
                <a:cs typeface="Times New Roman"/>
              </a:rPr>
              <a:t>Recommendation 5: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Promote referrals to development programmes such as healing and reconciliation programmes</a:t>
            </a:r>
            <a:r>
              <a:rPr lang="fr-BE"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latin typeface="Segoe UI Light"/>
                <a:ea typeface="Arial"/>
                <a:cs typeface="Times New Roman"/>
              </a:rPr>
              <a:t>between Syrian and Lebanese communities, aiming to enhance social cohesion and mutual understanding.</a:t>
            </a:r>
            <a:endParaRPr sz="1800" dirty="0">
              <a:latin typeface="Segoe UI Light"/>
              <a:ea typeface="Arial"/>
              <a:cs typeface="Times New Roman"/>
            </a:endParaRPr>
          </a:p>
          <a:p>
            <a:pPr algn="just">
              <a:spcAft>
                <a:spcPts val="600"/>
              </a:spcAft>
              <a:defRPr/>
            </a:pPr>
            <a:r>
              <a:rPr sz="1800" dirty="0">
                <a:latin typeface="Segoe UI Light"/>
                <a:ea typeface="Arial"/>
                <a:cs typeface="Times New Roman"/>
              </a:rPr>
              <a:t> </a:t>
            </a:r>
            <a:endParaRPr dirty="0"/>
          </a:p>
          <a:p>
            <a:pPr algn="just">
              <a:lnSpc>
                <a:spcPct val="114999"/>
              </a:lnSpc>
              <a:spcAft>
                <a:spcPts val="600"/>
              </a:spcAft>
              <a:defRPr/>
            </a:pPr>
            <a:r>
              <a:rPr lang="en-GB" sz="1800" b="1" dirty="0">
                <a:solidFill>
                  <a:srgbClr val="000000"/>
                </a:solidFill>
                <a:latin typeface="Segoe UI Light"/>
                <a:ea typeface="Arial"/>
                <a:cs typeface="Times New Roman"/>
              </a:rPr>
              <a:t>Recommendation 6: Leverage technology for information dissemination</a:t>
            </a:r>
            <a:endParaRPr sz="1800"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Develop a one stop shop digital platform</a:t>
            </a:r>
            <a:r>
              <a:rPr lang="en-GB" sz="1800" dirty="0">
                <a:latin typeface="Segoe UI Light"/>
                <a:ea typeface="Arial"/>
                <a:cs typeface="Times New Roman"/>
              </a:rPr>
              <a:t> to provide evidence-based information about CVA. This platform could serve both humanitarian workers and the public, ensuring that communities have access to accurate, simple, and up-to-date information. UNHCR’s HELP platform cannot serve this purpose as it doesn’t target the Lebanese. CVA actors should refrain from counter-arguing any posts on social media as tensions may escalate. Instead, they should link to this one stop shop platform.</a:t>
            </a:r>
            <a:endParaRPr sz="1800" dirty="0">
              <a:latin typeface="Segoe UI Light"/>
              <a:ea typeface="Arial"/>
              <a:cs typeface="Times New Roman"/>
            </a:endParaRPr>
          </a:p>
          <a:p>
            <a:pPr algn="just">
              <a:spcAft>
                <a:spcPts val="600"/>
              </a:spcAft>
              <a:defRPr/>
            </a:pPr>
            <a:endParaRPr sz="1800" dirty="0">
              <a:latin typeface="Segoe UI Light"/>
              <a:ea typeface="Arial"/>
              <a:cs typeface="Times New Roman"/>
            </a:endParaRPr>
          </a:p>
          <a:p>
            <a:pPr algn="just">
              <a:lnSpc>
                <a:spcPct val="114999"/>
              </a:lnSpc>
              <a:spcAft>
                <a:spcPts val="600"/>
              </a:spcAft>
              <a:defRPr/>
            </a:pP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5"/>
          </p:nvPr>
        </p:nvSpPr>
        <p:spPr bwMode="auto"/>
        <p:txBody>
          <a:bodyPr/>
          <a:lstStyle/>
          <a:p>
            <a:pPr>
              <a:defRPr/>
            </a:pPr>
            <a:fld id="{CD71D6B6-B91C-A14E-BF5D-B5037F5AFDDB}" type="slidenum">
              <a:rPr lang="en-GB"/>
              <a:t>22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BE"/>
          </a:p>
        </p:txBody>
      </p:sp>
      <p:sp>
        <p:nvSpPr>
          <p:cNvPr id="4" name="Espace réservé du numéro de diapositive 3"/>
          <p:cNvSpPr>
            <a:spLocks noGrp="1"/>
          </p:cNvSpPr>
          <p:nvPr>
            <p:ph type="sldNum" sz="quarter" idx="5"/>
          </p:nvPr>
        </p:nvSpPr>
        <p:spPr bwMode="auto"/>
        <p:txBody>
          <a:bodyPr/>
          <a:lstStyle/>
          <a:p>
            <a:pPr>
              <a:defRPr/>
            </a:pPr>
            <a:fld id="{AC732879-1F01-41DE-9906-E793165151F2}" type="slidenum">
              <a:rPr lang="fr-F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b="1" dirty="0">
                <a:latin typeface="Segoe UI Light"/>
                <a:ea typeface="Arial"/>
                <a:cs typeface="Times New Roman"/>
              </a:rPr>
              <a:t>Non exhaustive unique context identifiers: </a:t>
            </a:r>
            <a:endParaRPr dirty="0"/>
          </a:p>
          <a:p>
            <a:pPr algn="just">
              <a:lnSpc>
                <a:spcPct val="114999"/>
              </a:lnSpc>
              <a:spcAft>
                <a:spcPts val="600"/>
              </a:spcAft>
              <a:defRPr/>
            </a:pPr>
            <a:endParaRPr lang="en-GB" sz="1800" b="1"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Multi pronged protracted crisis affecting the socio economic fabric: </a:t>
            </a:r>
            <a:r>
              <a:rPr lang="en-GB" sz="1800" b="0" dirty="0">
                <a:latin typeface="Segoe UI Light"/>
                <a:ea typeface="Arial"/>
                <a:cs typeface="Times New Roman"/>
              </a:rPr>
              <a:t>Since 2019, Lebanon has undergone a series of grave crises; all of which have fundamentally affected the country’s socio-economic fabric. Lebanon’s economic and financial crisis was ranked as one of the ten worst globally since the 19</a:t>
            </a:r>
            <a:r>
              <a:rPr lang="en-GB" sz="1800" b="0" baseline="30000" dirty="0">
                <a:latin typeface="Segoe UI Light"/>
                <a:ea typeface="Arial"/>
                <a:cs typeface="Times New Roman"/>
              </a:rPr>
              <a:t>th</a:t>
            </a:r>
            <a:r>
              <a:rPr lang="en-GB" sz="1800" b="0" dirty="0">
                <a:latin typeface="Segoe UI Light"/>
                <a:ea typeface="Arial"/>
                <a:cs typeface="Times New Roman"/>
              </a:rPr>
              <a:t> century (and potentially in the top three). In 2022 the World Bank (WB) reclassified Lebanon from its upper-middle income status to a lower income one. The country’s liquidity crisis has been exacerbated by the Covid-19 pandemic, the 2020 Beirut Port explosion, an enduring political stalemate, and spillover effects of the war on Gaza. Since October 2023 an alarming escalation of the hostilities in South Lebanon has led to internal displacement and causalities. Lebanon also hosts the highest population of refugees per capita in the world. Of the 1,5 million displaced Syrians living in Lebanon, half only were registered with the United Nations High Commissioner for Refugees (UNHCR) as of December 2023. </a:t>
            </a:r>
            <a:endParaRPr sz="1800" b="0" dirty="0">
              <a:latin typeface="Segoe UI Light"/>
              <a:ea typeface="Arial"/>
              <a:cs typeface="Times New Roman"/>
            </a:endParaRPr>
          </a:p>
          <a:p>
            <a:pPr algn="just">
              <a:lnSpc>
                <a:spcPct val="114999"/>
              </a:lnSpc>
              <a:spcAft>
                <a:spcPts val="600"/>
              </a:spcAft>
              <a:defRPr/>
            </a:pPr>
            <a:endParaRPr lang="en-GB" sz="1800" b="1"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The Lebanon Crisis Response Plan (LCRP) targets 1,5 million Lebanese, 1,3 million displaced Syrians and 168,026 Palestinian refugees. </a:t>
            </a:r>
            <a:r>
              <a:rPr lang="en-GB" sz="1800" dirty="0">
                <a:latin typeface="Segoe UI Light"/>
                <a:ea typeface="Arial"/>
                <a:cs typeface="Times New Roman"/>
              </a:rPr>
              <a:t>As per OCHA 2023 overview’s report most humanitarian needs are in the social stability, health, energy, and food security sectors. To respond to these, Cash and Voucher Assistance (CVA) and most specifically </a:t>
            </a:r>
            <a:r>
              <a:rPr lang="en-GB" sz="1800" dirty="0" err="1">
                <a:latin typeface="Segoe UI Light"/>
                <a:ea typeface="Arial"/>
                <a:cs typeface="Times New Roman"/>
              </a:rPr>
              <a:t>MultiPurpose</a:t>
            </a:r>
            <a:r>
              <a:rPr lang="en-GB" sz="1800" dirty="0">
                <a:latin typeface="Segoe UI Light"/>
                <a:ea typeface="Arial"/>
                <a:cs typeface="Times New Roman"/>
              </a:rPr>
              <a:t> Cash (MPC) has been used at scale by a variety of actors both as part of the humanitarian response and as an instrument for social assistance. For the past few years, the use of CVA as an aid modality has been challenged by </a:t>
            </a:r>
            <a:r>
              <a:rPr lang="en-GB" sz="1800" dirty="0">
                <a:latin typeface="Segoe UI Light"/>
                <a:ea typeface="Segoe UI Light"/>
                <a:cs typeface="Segoe UI Light"/>
              </a:rPr>
              <a:t>the Lebanese Pound (LBP) depreciation, rampant inflation and fluctuating exchange rates</a:t>
            </a:r>
            <a:r>
              <a:rPr lang="en-GB" sz="1800" b="1" dirty="0">
                <a:latin typeface="Segoe UI Light"/>
                <a:ea typeface="Segoe UI Light"/>
                <a:cs typeface="Segoe UI Light"/>
              </a:rPr>
              <a:t>.</a:t>
            </a:r>
            <a:r>
              <a:rPr lang="en-GB" sz="1800" dirty="0">
                <a:latin typeface="Segoe UI Light"/>
                <a:ea typeface="Segoe UI Light"/>
                <a:cs typeface="Segoe UI Light"/>
              </a:rPr>
              <a:t> Joint advocacy from the humanitarian aid community towards the government led to the reintroduction of a dual currency redemption (LBP and USD) in May 2023 (as it was the case before the bank crisis of 2019).</a:t>
            </a:r>
            <a:r>
              <a:rPr lang="en-GB" sz="1800" baseline="30000" dirty="0">
                <a:latin typeface="Segoe UI Light"/>
                <a:ea typeface="Arial"/>
                <a:cs typeface="Times New Roman"/>
              </a:rPr>
              <a:t> </a:t>
            </a:r>
            <a:endParaRPr dirty="0"/>
          </a:p>
          <a:p>
            <a:pPr algn="l">
              <a:defRPr/>
            </a:pPr>
            <a:endParaRPr lang="en-GB" sz="1800" b="1" dirty="0">
              <a:latin typeface="Segoe UI Light"/>
              <a:ea typeface="Arial"/>
              <a:cs typeface="Times New Roman"/>
            </a:endParaRPr>
          </a:p>
          <a:p>
            <a:pPr algn="just">
              <a:lnSpc>
                <a:spcPct val="114999"/>
              </a:lnSpc>
              <a:spcAft>
                <a:spcPts val="600"/>
              </a:spcAft>
              <a:defRPr/>
            </a:pPr>
            <a:r>
              <a:rPr lang="en-GB" sz="1800" b="1" dirty="0">
                <a:latin typeface="Segoe UI Light"/>
                <a:ea typeface="Arial"/>
                <a:cs typeface="Times New Roman"/>
              </a:rPr>
              <a:t>CVA has been part of the anti-refugee rhetoric</a:t>
            </a:r>
            <a:r>
              <a:rPr lang="en-GB" sz="1800" dirty="0">
                <a:latin typeface="Segoe UI Light"/>
                <a:ea typeface="Arial"/>
                <a:cs typeface="Times New Roman"/>
              </a:rPr>
              <a:t>, with posts and comments on social media portraying refugees as benefiting disproportionately from assistance at the expense of Lebanese citizens. This has intensified the narrative that refugees are responsible for draining resources and social services. Past experiences, including the use of CVA prior to 2019, have played a significant role in shaping this rhetoric. The resentment that began developing in earlier periods has now become more pronounced on social media platforms. This growing hostility has contributed to deteriorating communal relations and increased incidents of violence, underscoring the lasting impact of these narratives on Lebanon’s present social cohesion.</a:t>
            </a:r>
            <a:endParaRPr lang="fr-BE"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The quality of Lebanese intra-group relations have significantly deteriorated since 2019 and are worsened by the inability of municipalities to provide basic services in times of crisis. In 2018, only four per cent of Lebanese perceived negatively their intra-group relations, while 32% did in April 2024. For the same period, Lebanese-Syrian inter-communal relations were rated respectively at 21% and 33%. Looking at how Syrians and Lebanese view their inter-communal relationships offer an important nuance: Syrians perceive their relationships with Lebanese much more positively than the Lebanese do. At their highest negative levels, more than half of Lebanese qualify their relationship with Syrians negatively; while less than a third of Syrians do. In April 2024, only 11% of Syrians perceive their relationship with Lebanese negatively, while 35% of Lebanese do.</a:t>
            </a:r>
            <a:endParaRPr lang="en-GB" sz="1800" b="1" dirty="0">
              <a:latin typeface="Segoe UI Light"/>
              <a:ea typeface="Arial"/>
              <a:cs typeface="Times New Roman"/>
            </a:endParaRPr>
          </a:p>
          <a:p>
            <a:pPr algn="l">
              <a:defRPr/>
            </a:pP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b="1" dirty="0">
                <a:latin typeface="Segoe UI Light"/>
                <a:ea typeface="Arial"/>
                <a:cs typeface="Times New Roman"/>
              </a:rPr>
              <a:t>The overall objective of this study is to contribute to mitigating the negative impact of (mis)information around humanitarian CVA on social cohesion in Lebanon. </a:t>
            </a:r>
            <a:r>
              <a:rPr lang="en-GB" sz="1800" dirty="0">
                <a:latin typeface="Segoe UI Light"/>
                <a:ea typeface="Arial"/>
                <a:cs typeface="Times New Roman"/>
              </a:rPr>
              <a:t>The study sheds light on the lived experiences of Syrians and Lebanese in relation to (mis)information on </a:t>
            </a:r>
            <a:r>
              <a:rPr lang="en-GB" sz="1800" b="1" dirty="0">
                <a:latin typeface="Segoe UI Light"/>
                <a:ea typeface="Arial"/>
                <a:cs typeface="Times New Roman"/>
              </a:rPr>
              <a:t>humanitarian CVA since 2019</a:t>
            </a:r>
            <a:r>
              <a:rPr lang="en-GB" sz="1800" dirty="0">
                <a:latin typeface="Segoe UI Light"/>
                <a:ea typeface="Arial"/>
                <a:cs typeface="Times New Roman"/>
              </a:rPr>
              <a:t> i.e. since the economic and financial crises in Lebanon. It also identifies the pathways through which (mis)information contributes to misperceptions and negative outcomes for social cohesion among the Lebanese and Syrian communities. The study focuses on social cohesion within and between the Lebanese and Syrian communities. </a:t>
            </a:r>
            <a:endParaRPr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There are </a:t>
            </a:r>
            <a:r>
              <a:rPr lang="en-GB" sz="1800" b="1" dirty="0">
                <a:latin typeface="Segoe UI Light"/>
                <a:ea typeface="Arial"/>
                <a:cs typeface="Times New Roman"/>
              </a:rPr>
              <a:t>three specific objectives:</a:t>
            </a:r>
            <a:endParaRPr sz="1800" dirty="0">
              <a:latin typeface="Segoe UI Light"/>
              <a:ea typeface="Arial"/>
              <a:cs typeface="Times New Roman"/>
            </a:endParaRPr>
          </a:p>
          <a:p>
            <a:pPr marL="342900" lvl="0" indent="-342900" algn="just">
              <a:lnSpc>
                <a:spcPct val="114999"/>
              </a:lnSpc>
              <a:spcAft>
                <a:spcPts val="600"/>
              </a:spcAft>
              <a:buFont typeface="+mj-lt"/>
              <a:buAutoNum type="arabicPeriod"/>
              <a:defRPr/>
            </a:pPr>
            <a:r>
              <a:rPr lang="en-GB" sz="1800" dirty="0">
                <a:latin typeface="Segoe UI Light"/>
                <a:ea typeface="Arial"/>
                <a:cs typeface="Times New Roman"/>
              </a:rPr>
              <a:t>Determine the main pieces of misinformation circulating around CVA that cause social cohesion issues in Lebanon;</a:t>
            </a:r>
            <a:endParaRPr sz="1800" dirty="0">
              <a:latin typeface="Segoe UI Light"/>
              <a:ea typeface="Arial"/>
              <a:cs typeface="Times New Roman"/>
            </a:endParaRPr>
          </a:p>
          <a:p>
            <a:pPr marL="342900" lvl="0" indent="-342900" algn="just">
              <a:lnSpc>
                <a:spcPct val="114999"/>
              </a:lnSpc>
              <a:spcAft>
                <a:spcPts val="600"/>
              </a:spcAft>
              <a:buFont typeface="+mj-lt"/>
              <a:buAutoNum type="arabicPeriod"/>
              <a:defRPr/>
            </a:pPr>
            <a:r>
              <a:rPr lang="en-GB" sz="1800" dirty="0">
                <a:latin typeface="Segoe UI Light"/>
                <a:ea typeface="Arial"/>
                <a:cs typeface="Times New Roman"/>
              </a:rPr>
              <a:t>Identify the causal pathways through which misinformation translates into public (mis)perceptions in Lebanon;</a:t>
            </a:r>
            <a:endParaRPr sz="1800" dirty="0">
              <a:latin typeface="Segoe UI Light"/>
              <a:ea typeface="Arial"/>
              <a:cs typeface="Times New Roman"/>
            </a:endParaRPr>
          </a:p>
          <a:p>
            <a:pPr marL="342900" lvl="0" indent="-342900" algn="just">
              <a:lnSpc>
                <a:spcPct val="114999"/>
              </a:lnSpc>
              <a:spcAft>
                <a:spcPts val="600"/>
              </a:spcAft>
              <a:buFont typeface="+mj-lt"/>
              <a:buAutoNum type="arabicPeriod"/>
              <a:defRPr/>
            </a:pPr>
            <a:r>
              <a:rPr lang="en-GB" sz="1800" dirty="0">
                <a:latin typeface="Segoe UI Light"/>
                <a:ea typeface="Arial"/>
                <a:cs typeface="Times New Roman"/>
              </a:rPr>
              <a:t>Assess the impacts of misinformation around CVA on behavioural patterns and social cohesion.</a:t>
            </a:r>
            <a:endParaRPr sz="1800" dirty="0">
              <a:latin typeface="Segoe UI Light"/>
              <a:ea typeface="Arial"/>
              <a:cs typeface="Times New Roman"/>
            </a:endParaRPr>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lgn="just">
              <a:lnSpc>
                <a:spcPct val="114999"/>
              </a:lnSpc>
              <a:spcAft>
                <a:spcPts val="600"/>
              </a:spcAft>
              <a:defRPr/>
            </a:pPr>
            <a:r>
              <a:rPr lang="en-GB" sz="1800" dirty="0">
                <a:latin typeface="Segoe UI Light"/>
                <a:ea typeface="Arial"/>
                <a:cs typeface="Times New Roman"/>
              </a:rPr>
              <a:t>The findings will support humanitarian organisations to strengthen (</a:t>
            </a:r>
            <a:r>
              <a:rPr lang="en-GB" sz="1800" dirty="0" err="1">
                <a:latin typeface="Segoe UI Light"/>
                <a:ea typeface="Arial"/>
                <a:cs typeface="Times New Roman"/>
              </a:rPr>
              <a:t>i</a:t>
            </a:r>
            <a:r>
              <a:rPr lang="en-GB" sz="1800" dirty="0">
                <a:latin typeface="Segoe UI Light"/>
                <a:ea typeface="Arial"/>
                <a:cs typeface="Times New Roman"/>
              </a:rPr>
              <a:t>) social cohesion considerations in context analysis and risk assessments; (ii) communication with Syrian and Lebanese communities, across CVA recipients and non-CVA recipients; iii) support advocacy efforts at political level. The study doesn’t provide specific guidelines or a toolkit on how to tackle misinformation – this falls out of its scope. Instead, it provides recommendations and case studies pointing out to ongoing efforts in Lebanon.</a:t>
            </a:r>
            <a:endParaRPr dirty="0"/>
          </a:p>
          <a:p>
            <a:pPr algn="just">
              <a:lnSpc>
                <a:spcPct val="114999"/>
              </a:lnSpc>
              <a:spcAft>
                <a:spcPts val="600"/>
              </a:spcAft>
              <a:defRPr/>
            </a:pPr>
            <a:endParaRPr lang="en-GB" sz="1800" dirty="0">
              <a:latin typeface="Segoe UI Light"/>
              <a:ea typeface="Arial"/>
              <a:cs typeface="Times New Roman"/>
            </a:endParaRPr>
          </a:p>
          <a:p>
            <a:pPr algn="just">
              <a:lnSpc>
                <a:spcPct val="114999"/>
              </a:lnSpc>
              <a:spcAft>
                <a:spcPts val="600"/>
              </a:spcAft>
              <a:defRPr/>
            </a:pPr>
            <a:r>
              <a:rPr lang="en-GB" sz="1800" dirty="0">
                <a:latin typeface="Segoe UI Light"/>
                <a:ea typeface="Arial"/>
                <a:cs typeface="Times New Roman"/>
              </a:rPr>
              <a:t>The study is contributing directly to the 2022-2023 LCRP, which highlights the need to mitigate tensions (particularly between Lebanese and Syrians) and risks to avoid compromising “partners’ ability to continue or scale-up transfer values and coverage”.  The recommendations complement and contribute to important efforts from the humanitarian and development sector  as well as from media organisations. </a:t>
            </a:r>
            <a:endParaRPr dirty="0"/>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endParaRPr lang="fr-FR"/>
          </a:p>
        </p:txBody>
      </p:sp>
      <p:sp>
        <p:nvSpPr>
          <p:cNvPr id="4" name="Espace réservé du numéro de diapositive 3"/>
          <p:cNvSpPr>
            <a:spLocks noGrp="1"/>
          </p:cNvSpPr>
          <p:nvPr>
            <p:ph type="sldNum" sz="quarter" idx="5"/>
          </p:nvPr>
        </p:nvSpPr>
        <p:spPr bwMode="auto"/>
        <p:txBody>
          <a:bodyPr/>
          <a:lstStyle/>
          <a:p>
            <a:pPr>
              <a:defRPr/>
            </a:pPr>
            <a:fld id="{CD71D6B6-B91C-A14E-BF5D-B5037F5AFDDB}" type="slidenum">
              <a:rPr lang="en-GB"/>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marL="0" marR="0" lvl="0" indent="0" algn="l" defTabSz="914400">
              <a:lnSpc>
                <a:spcPct val="100000"/>
              </a:lnSpc>
              <a:spcBef>
                <a:spcPts val="0"/>
              </a:spcBef>
              <a:spcAft>
                <a:spcPts val="0"/>
              </a:spcAft>
              <a:buClrTx/>
              <a:buSzTx/>
              <a:buFontTx/>
              <a:buNone/>
              <a:defRPr/>
            </a:pPr>
            <a:r>
              <a:rPr lang="en-GB" sz="1800" dirty="0">
                <a:latin typeface="Segoe UI Light"/>
                <a:ea typeface="Arial"/>
                <a:cs typeface="Times New Roman"/>
              </a:rPr>
              <a:t>The study used a mixed-method approach, incorporating a thorough desk review, social media scoping and analysis, traditional media analysis, key informant interviews (KIIs) with media and humanitarian experts in Lebanon and focus group discussions (FGDs) with both Lebanese and Syrian CVA and non-CVA recipients in four different regions in Lebanon (see table 1). The study focuses on the use of cash and voucher by humanitarian organisations and FGDs participants were sampled based on their status towards humanitarian CVA (receiving or not receiving). </a:t>
            </a:r>
            <a:endParaRPr dirty="0"/>
          </a:p>
          <a:p>
            <a:pPr marL="0" marR="0" lvl="0" indent="0" algn="l" defTabSz="914400">
              <a:lnSpc>
                <a:spcPct val="100000"/>
              </a:lnSpc>
              <a:spcBef>
                <a:spcPts val="0"/>
              </a:spcBef>
              <a:spcAft>
                <a:spcPts val="0"/>
              </a:spcAft>
              <a:buClrTx/>
              <a:buSzTx/>
              <a:buFontTx/>
              <a:buNone/>
              <a:defRPr/>
            </a:pPr>
            <a:endParaRPr lang="en-GB" sz="1800" dirty="0">
              <a:latin typeface="Segoe UI Light"/>
              <a:ea typeface="Arial"/>
              <a:cs typeface="Times New Roman"/>
            </a:endParaRPr>
          </a:p>
          <a:p>
            <a:pPr algn="just">
              <a:spcAft>
                <a:spcPts val="600"/>
              </a:spcAft>
              <a:defRPr/>
            </a:pPr>
            <a:r>
              <a:rPr lang="en-GB" sz="1800" b="1" dirty="0">
                <a:latin typeface="Segoe UI Light"/>
                <a:ea typeface="Arial"/>
                <a:cs typeface="Times New Roman"/>
              </a:rPr>
              <a:t>Key Aid conducted a social media analysis </a:t>
            </a:r>
            <a:r>
              <a:rPr lang="en-GB" sz="1800" dirty="0">
                <a:latin typeface="Segoe UI Light"/>
                <a:ea typeface="Arial"/>
                <a:cs typeface="Times New Roman"/>
              </a:rPr>
              <a:t>to review more than 300 posts about CVA on X and Facebook to assess perception around aid and CVA. Further, Key Aid used </a:t>
            </a:r>
            <a:r>
              <a:rPr lang="en-GB" sz="1800" dirty="0" err="1">
                <a:latin typeface="Segoe UI Light"/>
                <a:ea typeface="Arial"/>
                <a:cs typeface="Times New Roman"/>
              </a:rPr>
              <a:t>Dalil</a:t>
            </a:r>
            <a:r>
              <a:rPr lang="en-GB" sz="1800" dirty="0">
                <a:latin typeface="Segoe UI Light"/>
                <a:ea typeface="Arial"/>
                <a:cs typeface="Times New Roman"/>
              </a:rPr>
              <a:t> an AI-powered tool to detects misinformation through traditional press article</a:t>
            </a:r>
            <a:endParaRPr dirty="0"/>
          </a:p>
          <a:p>
            <a:pPr>
              <a:defRPr/>
            </a:pPr>
            <a:endParaRPr lang="fr-FR" b="1" dirty="0"/>
          </a:p>
          <a:p>
            <a:pPr>
              <a:defRPr/>
            </a:pPr>
            <a:r>
              <a:rPr lang="en-GB" sz="1800" b="1" dirty="0">
                <a:latin typeface="Segoe UI Light"/>
                <a:ea typeface="Arial"/>
                <a:cs typeface="Times New Roman"/>
              </a:rPr>
              <a:t>Key Aid conducted 15 KII with 18 key informants. </a:t>
            </a:r>
            <a:r>
              <a:rPr lang="en-GB" sz="1800" b="0" dirty="0">
                <a:latin typeface="Segoe UI Light"/>
                <a:ea typeface="Arial"/>
                <a:cs typeface="Times New Roman"/>
              </a:rPr>
              <a:t>The objective of these KIIs was to collect additional data from informants working closely with aid recipients and to complement the data collected during the preliminary KIIs</a:t>
            </a:r>
            <a:r>
              <a:rPr b="0" dirty="0"/>
              <a:t> </a:t>
            </a:r>
            <a:endParaRPr dirty="0"/>
          </a:p>
          <a:p>
            <a:pPr>
              <a:defRPr/>
            </a:pPr>
            <a:endParaRPr b="0" dirty="0"/>
          </a:p>
          <a:p>
            <a:pPr>
              <a:defRPr/>
            </a:pPr>
            <a:r>
              <a:rPr lang="en-GB" sz="1800" b="1" dirty="0">
                <a:latin typeface="Segoe UI Light"/>
                <a:ea typeface="Arial"/>
                <a:cs typeface="Times New Roman"/>
              </a:rPr>
              <a:t>12 FGDs across Beirut, Mount Lebanon, Bekaa and the North regions </a:t>
            </a:r>
            <a:r>
              <a:rPr lang="en-GB" sz="1800" b="0" dirty="0">
                <a:latin typeface="Segoe UI Light"/>
                <a:ea typeface="Arial"/>
                <a:cs typeface="Times New Roman"/>
              </a:rPr>
              <a:t>served t</a:t>
            </a:r>
            <a:r>
              <a:rPr lang="en-GB" sz="1800" dirty="0">
                <a:latin typeface="Segoe UI Light"/>
                <a:ea typeface="Arial"/>
                <a:cs typeface="Times New Roman"/>
              </a:rPr>
              <a:t>o shed light on the causal pathways that link misinformation with misperceptions, and to compare the findings from the field with the social media analysis.</a:t>
            </a:r>
            <a:r>
              <a:rPr dirty="0"/>
              <a:t> </a:t>
            </a:r>
          </a:p>
          <a:p>
            <a:pPr>
              <a:defRPr/>
            </a:pPr>
            <a:endParaRPr b="0" dirty="0"/>
          </a:p>
          <a:p>
            <a:pPr marL="0" marR="0" lvl="0" indent="0" algn="l" defTabSz="914400">
              <a:lnSpc>
                <a:spcPct val="100000"/>
              </a:lnSpc>
              <a:spcBef>
                <a:spcPts val="0"/>
              </a:spcBef>
              <a:spcAft>
                <a:spcPts val="0"/>
              </a:spcAft>
              <a:buClrTx/>
              <a:buSzTx/>
              <a:buFontTx/>
              <a:buNone/>
              <a:defRPr/>
            </a:pPr>
            <a:r>
              <a:rPr lang="en-GB" sz="1200" b="1" dirty="0">
                <a:latin typeface="Segoe UI Light"/>
                <a:ea typeface="Arial"/>
                <a:cs typeface="Times New Roman"/>
              </a:rPr>
              <a:t>Key Aid used the desk review for two purposes</a:t>
            </a:r>
            <a:r>
              <a:rPr lang="en-GB" sz="1200" dirty="0">
                <a:latin typeface="Segoe UI Light"/>
                <a:ea typeface="Arial"/>
                <a:cs typeface="Times New Roman"/>
              </a:rPr>
              <a:t>: (</a:t>
            </a:r>
            <a:r>
              <a:rPr lang="en-GB" sz="1200" dirty="0" err="1">
                <a:latin typeface="Segoe UI Light"/>
                <a:ea typeface="Arial"/>
                <a:cs typeface="Times New Roman"/>
              </a:rPr>
              <a:t>i</a:t>
            </a:r>
            <a:r>
              <a:rPr lang="en-GB" sz="1200" dirty="0">
                <a:latin typeface="Segoe UI Light"/>
                <a:ea typeface="Arial"/>
                <a:cs typeface="Times New Roman"/>
              </a:rPr>
              <a:t>) to get acquainted with the topics of the study and to identify sources of social tensions as well as pieces of misinformation related to CVA, and (ii) to collect and gather data for each of the research matrix’s indicators during the data collection and analysis phase. </a:t>
            </a:r>
            <a:endParaRPr dirty="0"/>
          </a:p>
          <a:p>
            <a:pPr marL="0" marR="0" lvl="0" indent="0" algn="l" defTabSz="914400">
              <a:lnSpc>
                <a:spcPct val="100000"/>
              </a:lnSpc>
              <a:spcBef>
                <a:spcPts val="0"/>
              </a:spcBef>
              <a:spcAft>
                <a:spcPts val="0"/>
              </a:spcAft>
              <a:buClrTx/>
              <a:buSzTx/>
              <a:buFontTx/>
              <a:buNone/>
              <a:defRPr/>
            </a:pPr>
            <a:endParaRPr lang="en-GB" sz="1200" dirty="0">
              <a:latin typeface="Segoe UI Light"/>
              <a:ea typeface="Arial"/>
              <a:cs typeface="Times New Roman"/>
            </a:endParaRPr>
          </a:p>
          <a:p>
            <a:pPr marL="0" marR="0" lvl="0" indent="0" algn="l" defTabSz="914400">
              <a:lnSpc>
                <a:spcPct val="100000"/>
              </a:lnSpc>
              <a:spcBef>
                <a:spcPts val="0"/>
              </a:spcBef>
              <a:spcAft>
                <a:spcPts val="0"/>
              </a:spcAft>
              <a:buClrTx/>
              <a:buSzTx/>
              <a:buFontTx/>
              <a:buNone/>
              <a:defRPr/>
            </a:pPr>
            <a:r>
              <a:rPr lang="en-GB" sz="1200" dirty="0">
                <a:latin typeface="Segoe UI Light"/>
                <a:ea typeface="Arial"/>
                <a:cs typeface="Times New Roman"/>
              </a:rPr>
              <a:t>The study faced three main limitations: </a:t>
            </a:r>
            <a:endParaRPr dirty="0"/>
          </a:p>
          <a:p>
            <a:pPr marL="0" marR="0" lvl="0" indent="0" algn="l" defTabSz="914400">
              <a:lnSpc>
                <a:spcPct val="100000"/>
              </a:lnSpc>
              <a:spcBef>
                <a:spcPts val="0"/>
              </a:spcBef>
              <a:spcAft>
                <a:spcPts val="0"/>
              </a:spcAft>
              <a:buClrTx/>
              <a:buSzTx/>
              <a:buFontTx/>
              <a:buNone/>
              <a:defRPr/>
            </a:pPr>
            <a:r>
              <a:rPr lang="en-GB" sz="1800" b="1" dirty="0">
                <a:latin typeface="Segoe UI Light"/>
                <a:ea typeface="Arial"/>
                <a:cs typeface="Times New Roman"/>
              </a:rPr>
              <a:t>Security and access constraints: </a:t>
            </a:r>
            <a:r>
              <a:rPr lang="en-GB" sz="1800" dirty="0">
                <a:latin typeface="Segoe UI Light"/>
                <a:ea typeface="Arial"/>
                <a:cs typeface="Times New Roman"/>
              </a:rPr>
              <a:t>Geographical areas for the FGDs had to be limited to Beirut, Tripoli, Mount Lebanon and Bekaa. Baalbek and the South were excluded due to the security situation</a:t>
            </a:r>
            <a:r>
              <a:rPr dirty="0"/>
              <a:t> </a:t>
            </a:r>
          </a:p>
          <a:p>
            <a:pPr marL="0" marR="0" lvl="0" indent="0" algn="l" defTabSz="914400">
              <a:lnSpc>
                <a:spcPct val="100000"/>
              </a:lnSpc>
              <a:spcBef>
                <a:spcPts val="0"/>
              </a:spcBef>
              <a:spcAft>
                <a:spcPts val="0"/>
              </a:spcAft>
              <a:buClrTx/>
              <a:buSzTx/>
              <a:buFontTx/>
              <a:buNone/>
              <a:defRPr/>
            </a:pPr>
            <a:endParaRPr dirty="0"/>
          </a:p>
          <a:p>
            <a:pPr marL="0" marR="0" lvl="0" indent="0" algn="l" defTabSz="914400">
              <a:lnSpc>
                <a:spcPct val="100000"/>
              </a:lnSpc>
              <a:spcBef>
                <a:spcPts val="0"/>
              </a:spcBef>
              <a:spcAft>
                <a:spcPts val="600"/>
              </a:spcAft>
              <a:buClrTx/>
              <a:buSzTx/>
              <a:buFontTx/>
              <a:buNone/>
              <a:defRPr/>
            </a:pPr>
            <a:r>
              <a:rPr lang="fr-FR" sz="2800" b="1" dirty="0">
                <a:solidFill>
                  <a:schemeClr val="bg1"/>
                </a:solidFill>
              </a:rPr>
              <a:t>Social media </a:t>
            </a:r>
            <a:r>
              <a:rPr lang="fr-FR" sz="2800" b="1" dirty="0" err="1">
                <a:solidFill>
                  <a:schemeClr val="bg1"/>
                </a:solidFill>
              </a:rPr>
              <a:t>analysis</a:t>
            </a:r>
            <a:r>
              <a:rPr lang="fr-FR" sz="2800" b="1" dirty="0">
                <a:solidFill>
                  <a:schemeClr val="bg1"/>
                </a:solidFill>
              </a:rPr>
              <a:t> software have </a:t>
            </a:r>
            <a:r>
              <a:rPr lang="fr-FR" sz="2800" b="1" dirty="0" err="1">
                <a:solidFill>
                  <a:schemeClr val="bg1"/>
                </a:solidFill>
              </a:rPr>
              <a:t>some</a:t>
            </a:r>
            <a:r>
              <a:rPr lang="fr-FR" sz="2800" b="1" dirty="0">
                <a:solidFill>
                  <a:schemeClr val="bg1"/>
                </a:solidFill>
              </a:rPr>
              <a:t> </a:t>
            </a:r>
            <a:r>
              <a:rPr lang="fr-FR" sz="2800" b="1" dirty="0" err="1">
                <a:solidFill>
                  <a:schemeClr val="bg1"/>
                </a:solidFill>
              </a:rPr>
              <a:t>technical</a:t>
            </a:r>
            <a:r>
              <a:rPr lang="fr-FR" sz="2800" b="1" dirty="0">
                <a:solidFill>
                  <a:schemeClr val="bg1"/>
                </a:solidFill>
              </a:rPr>
              <a:t> limitations: </a:t>
            </a:r>
            <a:r>
              <a:rPr lang="en-GB" sz="1800" dirty="0">
                <a:latin typeface="Segoe UI Light"/>
                <a:ea typeface="Arial"/>
                <a:cs typeface="Times New Roman"/>
              </a:rPr>
              <a:t>in the automation of the sentiment analysis, dialect and spelling variations, limited </a:t>
            </a:r>
            <a:r>
              <a:rPr lang="en-GB" sz="1800" dirty="0">
                <a:latin typeface="Segoe UI Light"/>
                <a:ea typeface="Segoe UI Light"/>
              </a:rPr>
              <a:t>detailed geographical data and demographic filtering as well as </a:t>
            </a:r>
            <a:r>
              <a:rPr lang="en-GB" sz="1800" dirty="0">
                <a:latin typeface="Segoe UI Light"/>
                <a:ea typeface="Arial"/>
                <a:cs typeface="Times New Roman"/>
              </a:rPr>
              <a:t>limitation in historical data before 2022 for Facebook. </a:t>
            </a:r>
            <a:endParaRPr dirty="0"/>
          </a:p>
          <a:p>
            <a:pPr marL="0" marR="0" lvl="0" indent="0" algn="l" defTabSz="914400">
              <a:lnSpc>
                <a:spcPct val="100000"/>
              </a:lnSpc>
              <a:spcBef>
                <a:spcPts val="0"/>
              </a:spcBef>
              <a:spcAft>
                <a:spcPts val="600"/>
              </a:spcAft>
              <a:buClrTx/>
              <a:buSzTx/>
              <a:buFontTx/>
              <a:buNone/>
              <a:defRPr/>
            </a:pPr>
            <a:endParaRPr lang="fr-FR" sz="2800" b="1" dirty="0">
              <a:solidFill>
                <a:schemeClr val="bg1"/>
              </a:solidFill>
            </a:endParaRPr>
          </a:p>
          <a:p>
            <a:pPr marL="0" marR="0" lvl="0" indent="0" algn="l" defTabSz="914400">
              <a:lnSpc>
                <a:spcPct val="100000"/>
              </a:lnSpc>
              <a:spcBef>
                <a:spcPts val="0"/>
              </a:spcBef>
              <a:spcAft>
                <a:spcPts val="600"/>
              </a:spcAft>
              <a:buClrTx/>
              <a:buSzTx/>
              <a:buFontTx/>
              <a:buNone/>
              <a:defRPr/>
            </a:pPr>
            <a:r>
              <a:rPr lang="fr-FR" sz="2800" b="1" dirty="0" err="1">
                <a:solidFill>
                  <a:schemeClr val="bg1"/>
                </a:solidFill>
              </a:rPr>
              <a:t>Insufficient</a:t>
            </a:r>
            <a:r>
              <a:rPr lang="fr-FR" sz="2800" b="1" dirty="0">
                <a:solidFill>
                  <a:schemeClr val="bg1"/>
                </a:solidFill>
              </a:rPr>
              <a:t> participation of  non-CVA </a:t>
            </a:r>
            <a:r>
              <a:rPr lang="fr-FR" sz="2800" b="1" dirty="0" err="1">
                <a:solidFill>
                  <a:schemeClr val="bg1"/>
                </a:solidFill>
              </a:rPr>
              <a:t>recipients</a:t>
            </a:r>
            <a:r>
              <a:rPr lang="fr-FR" sz="2800" b="1" dirty="0">
                <a:solidFill>
                  <a:schemeClr val="bg1"/>
                </a:solidFill>
              </a:rPr>
              <a:t> &amp; UNHCR / WFP CVA </a:t>
            </a:r>
            <a:r>
              <a:rPr lang="fr-FR" sz="2800" b="1" dirty="0" err="1">
                <a:solidFill>
                  <a:schemeClr val="bg1"/>
                </a:solidFill>
              </a:rPr>
              <a:t>receipients</a:t>
            </a:r>
            <a:r>
              <a:rPr lang="fr-FR" sz="2800" b="1" dirty="0">
                <a:solidFill>
                  <a:schemeClr val="bg1"/>
                </a:solidFill>
                <a:latin typeface="Calibri"/>
                <a:ea typeface="Arial"/>
                <a:cs typeface="Arial"/>
              </a:rPr>
              <a:t>: </a:t>
            </a:r>
            <a:r>
              <a:rPr lang="en-GB" sz="1800" dirty="0">
                <a:latin typeface="Segoe UI Light"/>
                <a:ea typeface="Arial"/>
                <a:cs typeface="Times New Roman"/>
              </a:rPr>
              <a:t>Non-CVA recipients were difficult to identify as by definition they aren’t on CAMEALEON partners’ lists. Further, CAMEALEON did not have access to the lists of those receiving multi-purpose cash from WFP and UNHCR</a:t>
            </a:r>
            <a:r>
              <a:rPr lang="en-GB" sz="1800" dirty="0">
                <a:effectLst/>
                <a:latin typeface="Segoe UI Light" panose="020B0502040204020203" pitchFamily="34" charset="0"/>
                <a:ea typeface="Arial" panose="020B0604020202020204" pitchFamily="34" charset="0"/>
                <a:cs typeface="Times New Roman" panose="02020603050405020304" pitchFamily="18" charset="0"/>
              </a:rPr>
              <a:t>, which are the main actors delivering humanitarian CVA in Lebanon.</a:t>
            </a:r>
            <a:endParaRPr lang="en-US" b="0" dirty="0"/>
          </a:p>
        </p:txBody>
      </p:sp>
      <p:sp>
        <p:nvSpPr>
          <p:cNvPr id="4" name="Slide Number Placeholder 3"/>
          <p:cNvSpPr>
            <a:spLocks noGrp="1"/>
          </p:cNvSpPr>
          <p:nvPr>
            <p:ph type="sldNum" sz="quarter" idx="5"/>
          </p:nvPr>
        </p:nvSpPr>
        <p:spPr bwMode="auto"/>
        <p:txBody>
          <a:bodyPr/>
          <a:lstStyle/>
          <a:p>
            <a:pPr>
              <a:defRPr/>
            </a:pPr>
            <a:fld id="{AC732879-1F01-41DE-9906-E793165151F2}" type="slidenum">
              <a:rPr lang="fr-F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re">
    <p:bg>
      <p:bgPr>
        <a:solidFill>
          <a:srgbClr val="0B3843"/>
        </a:solidFill>
        <a:effectLst/>
      </p:bgPr>
    </p:bg>
    <p:spTree>
      <p:nvGrpSpPr>
        <p:cNvPr id="1" name=""/>
        <p:cNvGrpSpPr/>
        <p:nvPr/>
      </p:nvGrpSpPr>
      <p:grpSpPr bwMode="auto">
        <a:xfrm>
          <a:off x="0" y="0"/>
          <a:ext cx="0" cy="0"/>
          <a:chOff x="0" y="0"/>
          <a:chExt cx="0" cy="0"/>
        </a:xfrm>
      </p:grpSpPr>
      <p:sp>
        <p:nvSpPr>
          <p:cNvPr id="5" name="Rectangle 4"/>
          <p:cNvSpPr/>
          <p:nvPr/>
        </p:nvSpPr>
        <p:spPr bwMode="auto">
          <a:xfrm>
            <a:off x="1" y="3570518"/>
            <a:ext cx="12192000" cy="2708366"/>
          </a:xfrm>
          <a:prstGeom prst="rect">
            <a:avLst/>
          </a:prstGeom>
          <a:solidFill>
            <a:schemeClr val="bg2"/>
          </a:solid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Rectangle 5"/>
          <p:cNvSpPr/>
          <p:nvPr userDrawn="1"/>
        </p:nvSpPr>
        <p:spPr bwMode="auto">
          <a:xfrm>
            <a:off x="0" y="6386287"/>
            <a:ext cx="12192001" cy="563154"/>
          </a:xfrm>
          <a:prstGeom prst="rect">
            <a:avLst/>
          </a:prstGeom>
          <a:solidFill>
            <a:srgbClr val="0B3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4" name="Espace réservé du texte 3"/>
          <p:cNvSpPr>
            <a:spLocks noGrp="1"/>
          </p:cNvSpPr>
          <p:nvPr>
            <p:ph type="body" sz="quarter" idx="11" hasCustomPrompt="1"/>
          </p:nvPr>
        </p:nvSpPr>
        <p:spPr bwMode="auto">
          <a:xfrm>
            <a:off x="1444441" y="1450591"/>
            <a:ext cx="8326576" cy="659276"/>
          </a:xfrm>
          <a:prstGeom prst="rect">
            <a:avLst/>
          </a:prstGeom>
        </p:spPr>
        <p:txBody>
          <a:bodyPr/>
          <a:lstStyle>
            <a:lvl1pPr>
              <a:defRPr sz="4600">
                <a:solidFill>
                  <a:srgbClr val="FFFFFF"/>
                </a:solidFill>
                <a:latin typeface="Segoe UI Semilight"/>
                <a:cs typeface="Segoe UI Semilight"/>
              </a:defRPr>
            </a:lvl1pPr>
          </a:lstStyle>
          <a:p>
            <a:pPr lvl="0">
              <a:defRPr/>
            </a:pPr>
            <a:r>
              <a:rPr lang="fr-FR"/>
              <a:t>Titre</a:t>
            </a:r>
            <a:endParaRPr/>
          </a:p>
        </p:txBody>
      </p:sp>
      <p:sp>
        <p:nvSpPr>
          <p:cNvPr id="16" name="Espace réservé du texte 3"/>
          <p:cNvSpPr>
            <a:spLocks noGrp="1"/>
          </p:cNvSpPr>
          <p:nvPr>
            <p:ph type="body" sz="quarter" idx="12" hasCustomPrompt="1"/>
          </p:nvPr>
        </p:nvSpPr>
        <p:spPr bwMode="auto">
          <a:xfrm>
            <a:off x="1444441" y="2274803"/>
            <a:ext cx="5086350" cy="690384"/>
          </a:xfrm>
          <a:prstGeom prst="rect">
            <a:avLst/>
          </a:prstGeom>
        </p:spPr>
        <p:txBody>
          <a:bodyPr/>
          <a:lstStyle>
            <a:lvl1pPr>
              <a:defRPr sz="4600">
                <a:solidFill>
                  <a:srgbClr val="FFFFFF"/>
                </a:solidFill>
                <a:latin typeface="Segoe UI Semilight"/>
                <a:cs typeface="Segoe UI Semilight"/>
              </a:defRPr>
            </a:lvl1pPr>
          </a:lstStyle>
          <a:p>
            <a:pPr lvl="0">
              <a:defRPr/>
            </a:pPr>
            <a:r>
              <a:rPr lang="fr-FR"/>
              <a:t>Sous-titre</a:t>
            </a:r>
            <a:endParaRPr/>
          </a:p>
        </p:txBody>
      </p:sp>
      <p:sp>
        <p:nvSpPr>
          <p:cNvPr id="20" name="Espace réservé du texte 3"/>
          <p:cNvSpPr>
            <a:spLocks noGrp="1"/>
          </p:cNvSpPr>
          <p:nvPr>
            <p:ph type="body" sz="quarter" idx="13" hasCustomPrompt="1"/>
          </p:nvPr>
        </p:nvSpPr>
        <p:spPr bwMode="auto">
          <a:xfrm>
            <a:off x="10293531" y="6445794"/>
            <a:ext cx="992408" cy="313509"/>
          </a:xfrm>
          <a:prstGeom prst="rect">
            <a:avLst/>
          </a:prstGeom>
        </p:spPr>
        <p:txBody>
          <a:bodyPr/>
          <a:lstStyle>
            <a:lvl1pPr algn="r">
              <a:defRPr sz="2400">
                <a:solidFill>
                  <a:srgbClr val="FFFFFF"/>
                </a:solidFill>
                <a:latin typeface="Segoe UI Semilight"/>
                <a:cs typeface="Segoe UI Semilight"/>
              </a:defRPr>
            </a:lvl1pPr>
          </a:lstStyle>
          <a:p>
            <a:pPr lvl="0">
              <a:defRPr/>
            </a:pPr>
            <a:r>
              <a:rPr lang="fr-FR"/>
              <a:t>Date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4 contenus avec légende">
    <p:spTree>
      <p:nvGrpSpPr>
        <p:cNvPr id="1" name=""/>
        <p:cNvGrpSpPr/>
        <p:nvPr/>
      </p:nvGrpSpPr>
      <p:grpSpPr bwMode="auto">
        <a:xfrm>
          <a:off x="0" y="0"/>
          <a:ext cx="0" cy="0"/>
          <a:chOff x="0" y="0"/>
          <a:chExt cx="0" cy="0"/>
        </a:xfrm>
      </p:grpSpPr>
      <p:pic>
        <p:nvPicPr>
          <p:cNvPr id="9" name="Image 8"/>
          <p:cNvPicPr>
            <a:picLocks noChangeAspect="1"/>
          </p:cNvPicPr>
          <p:nvPr/>
        </p:nvPicPr>
        <p:blipFill>
          <a:blip r:embed="rId2"/>
          <a:stretch/>
        </p:blipFill>
        <p:spPr bwMode="auto">
          <a:xfrm>
            <a:off x="765629" y="6466630"/>
            <a:ext cx="654957" cy="372411"/>
          </a:xfrm>
          <a:prstGeom prst="rect">
            <a:avLst/>
          </a:prstGeom>
        </p:spPr>
      </p:pic>
      <p:sp>
        <p:nvSpPr>
          <p:cNvPr id="10"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1"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2" name="Titre 10"/>
          <p:cNvSpPr>
            <a:spLocks noGrp="1"/>
          </p:cNvSpPr>
          <p:nvPr>
            <p:ph type="title"/>
          </p:nvPr>
        </p:nvSpPr>
        <p:spPr bwMode="auto">
          <a:xfrm>
            <a:off x="677092" y="558641"/>
            <a:ext cx="10805158" cy="512513"/>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3" name="Espace réservé du texte 2"/>
          <p:cNvSpPr>
            <a:spLocks noGrp="1"/>
          </p:cNvSpPr>
          <p:nvPr>
            <p:ph idx="21"/>
          </p:nvPr>
        </p:nvSpPr>
        <p:spPr bwMode="auto">
          <a:xfrm>
            <a:off x="677090" y="5763668"/>
            <a:ext cx="10805159" cy="51135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1" name="Espace réservé du texte 4"/>
          <p:cNvSpPr>
            <a:spLocks noGrp="1"/>
          </p:cNvSpPr>
          <p:nvPr>
            <p:ph type="body" sz="quarter" idx="30"/>
          </p:nvPr>
        </p:nvSpPr>
        <p:spPr bwMode="auto">
          <a:xfrm>
            <a:off x="677088" y="3542522"/>
            <a:ext cx="5279574" cy="493082"/>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2" name="Espace réservé du texte 4"/>
          <p:cNvSpPr>
            <a:spLocks noGrp="1"/>
          </p:cNvSpPr>
          <p:nvPr>
            <p:ph type="body" sz="quarter" idx="31"/>
          </p:nvPr>
        </p:nvSpPr>
        <p:spPr bwMode="auto">
          <a:xfrm>
            <a:off x="677088" y="1195231"/>
            <a:ext cx="5279574" cy="355311"/>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31" name="Espace réservé du texte 4"/>
          <p:cNvSpPr>
            <a:spLocks noGrp="1"/>
          </p:cNvSpPr>
          <p:nvPr>
            <p:ph type="body" sz="quarter" idx="34"/>
          </p:nvPr>
        </p:nvSpPr>
        <p:spPr bwMode="auto">
          <a:xfrm>
            <a:off x="6202675" y="3542522"/>
            <a:ext cx="5279574" cy="493082"/>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32" name="Espace réservé du texte 4"/>
          <p:cNvSpPr>
            <a:spLocks noGrp="1"/>
          </p:cNvSpPr>
          <p:nvPr>
            <p:ph type="body" sz="quarter" idx="35"/>
          </p:nvPr>
        </p:nvSpPr>
        <p:spPr bwMode="auto">
          <a:xfrm>
            <a:off x="6202675" y="1195231"/>
            <a:ext cx="5279574" cy="355311"/>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7" name="Espace réservé du texte 2"/>
          <p:cNvSpPr>
            <a:spLocks noGrp="1"/>
          </p:cNvSpPr>
          <p:nvPr>
            <p:ph idx="38"/>
          </p:nvPr>
        </p:nvSpPr>
        <p:spPr bwMode="auto">
          <a:xfrm>
            <a:off x="677088" y="1663043"/>
            <a:ext cx="5279574"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8" name="Espace réservé du texte 2"/>
          <p:cNvSpPr>
            <a:spLocks noGrp="1"/>
          </p:cNvSpPr>
          <p:nvPr>
            <p:ph idx="39"/>
          </p:nvPr>
        </p:nvSpPr>
        <p:spPr bwMode="auto">
          <a:xfrm>
            <a:off x="6202675" y="1671309"/>
            <a:ext cx="5279574"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9" name="Espace réservé du texte 2"/>
          <p:cNvSpPr>
            <a:spLocks noGrp="1"/>
          </p:cNvSpPr>
          <p:nvPr>
            <p:ph idx="40"/>
          </p:nvPr>
        </p:nvSpPr>
        <p:spPr bwMode="auto">
          <a:xfrm>
            <a:off x="677088" y="4143053"/>
            <a:ext cx="5279574" cy="1520908"/>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0" name="Espace réservé du texte 2"/>
          <p:cNvSpPr>
            <a:spLocks noGrp="1"/>
          </p:cNvSpPr>
          <p:nvPr>
            <p:ph idx="41"/>
          </p:nvPr>
        </p:nvSpPr>
        <p:spPr bwMode="auto">
          <a:xfrm>
            <a:off x="6202675" y="4151319"/>
            <a:ext cx="5279574" cy="1520908"/>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6"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Images avec légende">
    <p:spTree>
      <p:nvGrpSpPr>
        <p:cNvPr id="1" name=""/>
        <p:cNvGrpSpPr/>
        <p:nvPr/>
      </p:nvGrpSpPr>
      <p:grpSpPr bwMode="auto">
        <a:xfrm>
          <a:off x="0" y="0"/>
          <a:ext cx="0" cy="0"/>
          <a:chOff x="0" y="0"/>
          <a:chExt cx="0" cy="0"/>
        </a:xfrm>
      </p:grpSpPr>
      <p:pic>
        <p:nvPicPr>
          <p:cNvPr id="8" name="Image 7"/>
          <p:cNvPicPr>
            <a:picLocks noChangeAspect="1"/>
          </p:cNvPicPr>
          <p:nvPr/>
        </p:nvPicPr>
        <p:blipFill>
          <a:blip r:embed="rId2"/>
          <a:stretch/>
        </p:blipFill>
        <p:spPr bwMode="auto">
          <a:xfrm>
            <a:off x="765629" y="6466630"/>
            <a:ext cx="654957" cy="372411"/>
          </a:xfrm>
          <a:prstGeom prst="rect">
            <a:avLst/>
          </a:prstGeom>
        </p:spPr>
      </p:pic>
      <p:sp>
        <p:nvSpPr>
          <p:cNvPr id="9"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0"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1" name="Titre 10"/>
          <p:cNvSpPr>
            <a:spLocks noGrp="1"/>
          </p:cNvSpPr>
          <p:nvPr>
            <p:ph type="title"/>
          </p:nvPr>
        </p:nvSpPr>
        <p:spPr bwMode="auto">
          <a:xfrm>
            <a:off x="677092" y="558641"/>
            <a:ext cx="10805158" cy="512513"/>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2" name="Espace réservé du texte 2"/>
          <p:cNvSpPr>
            <a:spLocks noGrp="1"/>
          </p:cNvSpPr>
          <p:nvPr>
            <p:ph idx="21"/>
          </p:nvPr>
        </p:nvSpPr>
        <p:spPr bwMode="auto">
          <a:xfrm>
            <a:off x="677090" y="5798138"/>
            <a:ext cx="10805159" cy="47688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1" name="Espace réservé du texte 4"/>
          <p:cNvSpPr>
            <a:spLocks noGrp="1"/>
          </p:cNvSpPr>
          <p:nvPr>
            <p:ph type="body" sz="quarter" idx="39"/>
          </p:nvPr>
        </p:nvSpPr>
        <p:spPr bwMode="auto">
          <a:xfrm>
            <a:off x="677088" y="1177955"/>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43" name="Espace réservé du texte 4"/>
          <p:cNvSpPr>
            <a:spLocks noGrp="1"/>
          </p:cNvSpPr>
          <p:nvPr>
            <p:ph type="body" sz="quarter" idx="41"/>
          </p:nvPr>
        </p:nvSpPr>
        <p:spPr bwMode="auto">
          <a:xfrm>
            <a:off x="677087" y="3525692"/>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51" name="Espace réservé du texte 4"/>
          <p:cNvSpPr>
            <a:spLocks noGrp="1"/>
          </p:cNvSpPr>
          <p:nvPr>
            <p:ph type="body" sz="quarter" idx="47"/>
          </p:nvPr>
        </p:nvSpPr>
        <p:spPr bwMode="auto">
          <a:xfrm>
            <a:off x="7983579" y="1177955"/>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53" name="Espace réservé du texte 4"/>
          <p:cNvSpPr>
            <a:spLocks noGrp="1"/>
          </p:cNvSpPr>
          <p:nvPr>
            <p:ph type="body" sz="quarter" idx="49"/>
          </p:nvPr>
        </p:nvSpPr>
        <p:spPr bwMode="auto">
          <a:xfrm>
            <a:off x="7983578" y="3525692"/>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55" name="Espace réservé du texte 4"/>
          <p:cNvSpPr>
            <a:spLocks noGrp="1"/>
          </p:cNvSpPr>
          <p:nvPr>
            <p:ph type="body" sz="quarter" idx="51"/>
          </p:nvPr>
        </p:nvSpPr>
        <p:spPr bwMode="auto">
          <a:xfrm>
            <a:off x="4330331" y="1177955"/>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57" name="Espace réservé du texte 4"/>
          <p:cNvSpPr>
            <a:spLocks noGrp="1"/>
          </p:cNvSpPr>
          <p:nvPr>
            <p:ph type="body" sz="quarter" idx="53"/>
          </p:nvPr>
        </p:nvSpPr>
        <p:spPr bwMode="auto">
          <a:xfrm>
            <a:off x="4330330" y="3525692"/>
            <a:ext cx="3498671" cy="314734"/>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3" name="Espace réservé du texte 2"/>
          <p:cNvSpPr>
            <a:spLocks noGrp="1"/>
          </p:cNvSpPr>
          <p:nvPr>
            <p:ph idx="38"/>
          </p:nvPr>
        </p:nvSpPr>
        <p:spPr bwMode="auto">
          <a:xfrm>
            <a:off x="672724" y="1617478"/>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4" name="Espace réservé du texte 2"/>
          <p:cNvSpPr>
            <a:spLocks noGrp="1"/>
          </p:cNvSpPr>
          <p:nvPr>
            <p:ph idx="54"/>
          </p:nvPr>
        </p:nvSpPr>
        <p:spPr bwMode="auto">
          <a:xfrm>
            <a:off x="4330329" y="1612553"/>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5" name="Espace réservé du texte 2"/>
          <p:cNvSpPr>
            <a:spLocks noGrp="1"/>
          </p:cNvSpPr>
          <p:nvPr>
            <p:ph idx="55"/>
          </p:nvPr>
        </p:nvSpPr>
        <p:spPr bwMode="auto">
          <a:xfrm>
            <a:off x="7983577" y="1612553"/>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6" name="Espace réservé du texte 2"/>
          <p:cNvSpPr>
            <a:spLocks noGrp="1"/>
          </p:cNvSpPr>
          <p:nvPr>
            <p:ph idx="56"/>
          </p:nvPr>
        </p:nvSpPr>
        <p:spPr bwMode="auto">
          <a:xfrm>
            <a:off x="672724" y="3938915"/>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7" name="Espace réservé du texte 2"/>
          <p:cNvSpPr>
            <a:spLocks noGrp="1"/>
          </p:cNvSpPr>
          <p:nvPr>
            <p:ph idx="57"/>
          </p:nvPr>
        </p:nvSpPr>
        <p:spPr bwMode="auto">
          <a:xfrm>
            <a:off x="4330329" y="3933990"/>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8" name="Espace réservé du texte 2"/>
          <p:cNvSpPr>
            <a:spLocks noGrp="1"/>
          </p:cNvSpPr>
          <p:nvPr>
            <p:ph idx="58"/>
          </p:nvPr>
        </p:nvSpPr>
        <p:spPr bwMode="auto">
          <a:xfrm>
            <a:off x="7983577" y="3933990"/>
            <a:ext cx="3498669" cy="1753912"/>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0"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ableau">
    <p:spTree>
      <p:nvGrpSpPr>
        <p:cNvPr id="1" name=""/>
        <p:cNvGrpSpPr/>
        <p:nvPr/>
      </p:nvGrpSpPr>
      <p:grpSpPr bwMode="auto">
        <a:xfrm>
          <a:off x="0" y="0"/>
          <a:ext cx="0" cy="0"/>
          <a:chOff x="0" y="0"/>
          <a:chExt cx="0" cy="0"/>
        </a:xfrm>
      </p:grpSpPr>
      <p:sp>
        <p:nvSpPr>
          <p:cNvPr id="3" name="Titre 10"/>
          <p:cNvSpPr>
            <a:spLocks noGrp="1"/>
          </p:cNvSpPr>
          <p:nvPr>
            <p:ph type="title"/>
          </p:nvPr>
        </p:nvSpPr>
        <p:spPr bwMode="auto">
          <a:xfrm>
            <a:off x="677092" y="558641"/>
            <a:ext cx="10805158" cy="512513"/>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6" name="Espace réservé du texte 2"/>
          <p:cNvSpPr>
            <a:spLocks noGrp="1"/>
          </p:cNvSpPr>
          <p:nvPr>
            <p:ph idx="21"/>
          </p:nvPr>
        </p:nvSpPr>
        <p:spPr bwMode="auto">
          <a:xfrm>
            <a:off x="677090" y="5809052"/>
            <a:ext cx="10805159" cy="47688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7" name="Espace réservé du texte 4"/>
          <p:cNvSpPr>
            <a:spLocks noGrp="1"/>
          </p:cNvSpPr>
          <p:nvPr>
            <p:ph type="body" sz="quarter" idx="38"/>
          </p:nvPr>
        </p:nvSpPr>
        <p:spPr bwMode="auto">
          <a:xfrm>
            <a:off x="677090" y="1263177"/>
            <a:ext cx="10805159" cy="4368366"/>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8"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9"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1"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Fin">
    <p:bg>
      <p:bgPr>
        <a:solidFill>
          <a:srgbClr val="003843"/>
        </a:solidFill>
        <a:effectLst/>
      </p:bgPr>
    </p:bg>
    <p:spTree>
      <p:nvGrpSpPr>
        <p:cNvPr id="1" name=""/>
        <p:cNvGrpSpPr/>
        <p:nvPr/>
      </p:nvGrpSpPr>
      <p:grpSpPr bwMode="auto">
        <a:xfrm>
          <a:off x="0" y="0"/>
          <a:ext cx="0" cy="0"/>
          <a:chOff x="0" y="0"/>
          <a:chExt cx="0" cy="0"/>
        </a:xfrm>
      </p:grpSpPr>
      <p:sp>
        <p:nvSpPr>
          <p:cNvPr id="6" name="Rectangle 5"/>
          <p:cNvSpPr/>
          <p:nvPr userDrawn="1"/>
        </p:nvSpPr>
        <p:spPr bwMode="auto">
          <a:xfrm>
            <a:off x="0" y="6356349"/>
            <a:ext cx="12192000" cy="625021"/>
          </a:xfrm>
          <a:prstGeom prst="rect">
            <a:avLst/>
          </a:prstGeom>
          <a:solidFill>
            <a:srgbClr val="0B3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9" name="Espace réservé de la date 6"/>
          <p:cNvSpPr>
            <a:spLocks noGrp="1"/>
          </p:cNvSpPr>
          <p:nvPr>
            <p:ph type="dt" sz="half" idx="10"/>
          </p:nvPr>
        </p:nvSpPr>
        <p:spPr bwMode="auto">
          <a:xfrm>
            <a:off x="10390357" y="6492875"/>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8" name="Espace réservé du texte 4"/>
          <p:cNvSpPr>
            <a:spLocks noGrp="1"/>
          </p:cNvSpPr>
          <p:nvPr>
            <p:ph type="body" sz="quarter" idx="38"/>
          </p:nvPr>
        </p:nvSpPr>
        <p:spPr bwMode="auto">
          <a:xfrm>
            <a:off x="1649758" y="1263178"/>
            <a:ext cx="8892483" cy="4368366"/>
          </a:xfrm>
          <a:prstGeom prst="rect">
            <a:avLst/>
          </a:prstGeom>
        </p:spPr>
        <p:txBody>
          <a:bodyPr/>
          <a:lstStyle>
            <a:lvl1pPr>
              <a:defRPr>
                <a:solidFill>
                  <a:schemeClr val="bg1"/>
                </a:solidFill>
              </a:defRPr>
            </a:lvl1pPr>
            <a:lvl2pPr>
              <a:defRPr sz="1800">
                <a:solidFill>
                  <a:schemeClr val="bg1"/>
                </a:solidFill>
              </a:defRPr>
            </a:lvl2pPr>
            <a:lvl3pPr>
              <a:defRPr sz="1800">
                <a:solidFill>
                  <a:schemeClr val="bg1"/>
                </a:solidFill>
              </a:defRPr>
            </a:lvl3pPr>
            <a:lvl4pPr>
              <a:defRPr sz="1600">
                <a:solidFill>
                  <a:schemeClr val="bg1"/>
                </a:solidFill>
              </a:defRPr>
            </a:lvl4pPr>
            <a:lvl5pPr>
              <a:defRPr sz="1400">
                <a:solidFill>
                  <a:schemeClr val="bg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userDrawn="1">
  <p:cSld name="Title Slide">
    <p:spTree>
      <p:nvGrpSpPr>
        <p:cNvPr id="1" name=""/>
        <p:cNvGrpSpPr/>
        <p:nvPr/>
      </p:nvGrpSpPr>
      <p:grpSpPr bwMode="auto">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Diapo type">
    <p:spTree>
      <p:nvGrpSpPr>
        <p:cNvPr id="1" name=""/>
        <p:cNvGrpSpPr/>
        <p:nvPr/>
      </p:nvGrpSpPr>
      <p:grpSpPr bwMode="auto">
        <a:xfrm>
          <a:off x="0" y="0"/>
          <a:ext cx="0" cy="0"/>
          <a:chOff x="0" y="0"/>
          <a:chExt cx="0" cy="0"/>
        </a:xfrm>
      </p:grpSpPr>
      <p:pic>
        <p:nvPicPr>
          <p:cNvPr id="10" name="Image 9"/>
          <p:cNvPicPr>
            <a:picLocks noChangeAspect="1"/>
          </p:cNvPicPr>
          <p:nvPr/>
        </p:nvPicPr>
        <p:blipFill>
          <a:blip r:embed="rId2"/>
          <a:stretch/>
        </p:blipFill>
        <p:spPr bwMode="auto">
          <a:xfrm>
            <a:off x="765629" y="6466630"/>
            <a:ext cx="654957" cy="372411"/>
          </a:xfrm>
          <a:prstGeom prst="rect">
            <a:avLst/>
          </a:prstGeom>
        </p:spPr>
      </p:pic>
      <p:sp>
        <p:nvSpPr>
          <p:cNvPr id="11" name="Titre 10"/>
          <p:cNvSpPr>
            <a:spLocks noGrp="1"/>
          </p:cNvSpPr>
          <p:nvPr>
            <p:ph type="title"/>
          </p:nvPr>
        </p:nvSpPr>
        <p:spPr bwMode="auto">
          <a:xfrm>
            <a:off x="677092" y="558641"/>
            <a:ext cx="10805158" cy="7867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3" name="Espace réservé du texte 2"/>
          <p:cNvSpPr>
            <a:spLocks noGrp="1"/>
          </p:cNvSpPr>
          <p:nvPr>
            <p:ph idx="13"/>
          </p:nvPr>
        </p:nvSpPr>
        <p:spPr bwMode="auto">
          <a:xfrm>
            <a:off x="677090" y="5647448"/>
            <a:ext cx="10805159" cy="655916"/>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4"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5"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6" name="Espace réservé du texte 4"/>
          <p:cNvSpPr>
            <a:spLocks noGrp="1"/>
          </p:cNvSpPr>
          <p:nvPr>
            <p:ph type="body" sz="quarter" idx="14"/>
          </p:nvPr>
        </p:nvSpPr>
        <p:spPr bwMode="auto">
          <a:xfrm>
            <a:off x="670196" y="1478042"/>
            <a:ext cx="10805159" cy="4055101"/>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2"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Sommaire">
    <p:spTree>
      <p:nvGrpSpPr>
        <p:cNvPr id="1" name=""/>
        <p:cNvGrpSpPr/>
        <p:nvPr/>
      </p:nvGrpSpPr>
      <p:grpSpPr bwMode="auto">
        <a:xfrm>
          <a:off x="0" y="0"/>
          <a:ext cx="0" cy="0"/>
          <a:chOff x="0" y="0"/>
          <a:chExt cx="0" cy="0"/>
        </a:xfrm>
      </p:grpSpPr>
      <p:pic>
        <p:nvPicPr>
          <p:cNvPr id="34" name="Image 33"/>
          <p:cNvPicPr>
            <a:picLocks noChangeAspect="1"/>
          </p:cNvPicPr>
          <p:nvPr/>
        </p:nvPicPr>
        <p:blipFill>
          <a:blip r:embed="rId2"/>
          <a:stretch/>
        </p:blipFill>
        <p:spPr bwMode="auto">
          <a:xfrm>
            <a:off x="765629" y="6466630"/>
            <a:ext cx="654957" cy="372411"/>
          </a:xfrm>
          <a:prstGeom prst="rect">
            <a:avLst/>
          </a:prstGeom>
        </p:spPr>
      </p:pic>
      <p:sp>
        <p:nvSpPr>
          <p:cNvPr id="50"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51"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9" name="Espace réservé du contenu 1"/>
          <p:cNvSpPr>
            <a:spLocks noGrp="1"/>
          </p:cNvSpPr>
          <p:nvPr>
            <p:ph idx="1"/>
          </p:nvPr>
        </p:nvSpPr>
        <p:spPr bwMode="auto">
          <a:xfrm>
            <a:off x="3409212" y="1726420"/>
            <a:ext cx="4897791" cy="417815"/>
          </a:xfrm>
          <a:prstGeom prst="rect">
            <a:avLst/>
          </a:prstGeom>
        </p:spPr>
        <p:txBody>
          <a:bodyPr/>
          <a:lstStyle>
            <a:lvl1pPr>
              <a:defRPr sz="2400"/>
            </a:lvl1pPr>
          </a:lstStyle>
          <a:p>
            <a:pPr lvl="0">
              <a:defRPr/>
            </a:pPr>
            <a:r>
              <a:rPr lang="en-GB"/>
              <a:t>Click to edit Master text styles</a:t>
            </a:r>
            <a:endParaRPr/>
          </a:p>
        </p:txBody>
      </p:sp>
      <p:sp>
        <p:nvSpPr>
          <p:cNvPr id="20" name="Titre 2"/>
          <p:cNvSpPr>
            <a:spLocks noGrp="1"/>
          </p:cNvSpPr>
          <p:nvPr>
            <p:ph type="title" hasCustomPrompt="1"/>
          </p:nvPr>
        </p:nvSpPr>
        <p:spPr bwMode="auto">
          <a:xfrm>
            <a:off x="3510367" y="773260"/>
            <a:ext cx="3253289" cy="527494"/>
          </a:xfrm>
          <a:prstGeom prst="rect">
            <a:avLst/>
          </a:prstGeom>
        </p:spPr>
        <p:txBody>
          <a:bodyPr/>
          <a:lstStyle>
            <a:lvl1pPr>
              <a:defRPr sz="4000">
                <a:latin typeface="+mj-lt"/>
              </a:defRPr>
            </a:lvl1pPr>
          </a:lstStyle>
          <a:p>
            <a:pPr>
              <a:defRPr/>
            </a:pPr>
            <a:r>
              <a:rPr lang="fr-FR" sz="4000"/>
              <a:t>Agenda</a:t>
            </a:r>
            <a:endParaRPr/>
          </a:p>
        </p:txBody>
      </p:sp>
      <p:sp>
        <p:nvSpPr>
          <p:cNvPr id="21" name="Espace réservé du contenu 1"/>
          <p:cNvSpPr>
            <a:spLocks noGrp="1"/>
          </p:cNvSpPr>
          <p:nvPr>
            <p:ph idx="13"/>
          </p:nvPr>
        </p:nvSpPr>
        <p:spPr bwMode="auto">
          <a:xfrm>
            <a:off x="3409212" y="2511143"/>
            <a:ext cx="4897791" cy="417815"/>
          </a:xfrm>
          <a:prstGeom prst="rect">
            <a:avLst/>
          </a:prstGeom>
        </p:spPr>
        <p:txBody>
          <a:bodyPr/>
          <a:lstStyle>
            <a:lvl1pPr>
              <a:defRPr sz="2400"/>
            </a:lvl1pPr>
          </a:lstStyle>
          <a:p>
            <a:pPr lvl="0">
              <a:defRPr/>
            </a:pPr>
            <a:r>
              <a:rPr lang="en-GB"/>
              <a:t>Click to edit Master text styles</a:t>
            </a:r>
            <a:endParaRPr/>
          </a:p>
        </p:txBody>
      </p:sp>
      <p:sp>
        <p:nvSpPr>
          <p:cNvPr id="22" name="Espace réservé du contenu 1"/>
          <p:cNvSpPr>
            <a:spLocks noGrp="1"/>
          </p:cNvSpPr>
          <p:nvPr>
            <p:ph idx="14"/>
          </p:nvPr>
        </p:nvSpPr>
        <p:spPr bwMode="auto">
          <a:xfrm>
            <a:off x="3409212" y="3292424"/>
            <a:ext cx="4897791" cy="417815"/>
          </a:xfrm>
          <a:prstGeom prst="rect">
            <a:avLst/>
          </a:prstGeom>
        </p:spPr>
        <p:txBody>
          <a:bodyPr/>
          <a:lstStyle>
            <a:lvl1pPr>
              <a:defRPr sz="2400"/>
            </a:lvl1pPr>
          </a:lstStyle>
          <a:p>
            <a:pPr lvl="0">
              <a:defRPr/>
            </a:pPr>
            <a:r>
              <a:rPr lang="en-GB"/>
              <a:t>Click to edit Master text styles</a:t>
            </a:r>
            <a:endParaRPr/>
          </a:p>
        </p:txBody>
      </p:sp>
      <p:sp>
        <p:nvSpPr>
          <p:cNvPr id="23" name="Espace réservé du contenu 1"/>
          <p:cNvSpPr>
            <a:spLocks noGrp="1"/>
          </p:cNvSpPr>
          <p:nvPr>
            <p:ph idx="15"/>
          </p:nvPr>
        </p:nvSpPr>
        <p:spPr bwMode="auto">
          <a:xfrm>
            <a:off x="3409212" y="4077146"/>
            <a:ext cx="4897791" cy="417815"/>
          </a:xfrm>
          <a:prstGeom prst="rect">
            <a:avLst/>
          </a:prstGeom>
        </p:spPr>
        <p:txBody>
          <a:bodyPr/>
          <a:lstStyle>
            <a:lvl1pPr>
              <a:defRPr sz="2400"/>
            </a:lvl1pPr>
          </a:lstStyle>
          <a:p>
            <a:pPr lvl="0">
              <a:defRPr/>
            </a:pPr>
            <a:r>
              <a:rPr lang="en-GB"/>
              <a:t>Click to edit Master text styles</a:t>
            </a:r>
            <a:endParaRPr/>
          </a:p>
        </p:txBody>
      </p:sp>
      <p:sp>
        <p:nvSpPr>
          <p:cNvPr id="24" name="Espace réservé du contenu 1"/>
          <p:cNvSpPr>
            <a:spLocks noGrp="1"/>
          </p:cNvSpPr>
          <p:nvPr>
            <p:ph idx="16"/>
          </p:nvPr>
        </p:nvSpPr>
        <p:spPr bwMode="auto">
          <a:xfrm>
            <a:off x="3409212" y="4873082"/>
            <a:ext cx="4897791" cy="417815"/>
          </a:xfrm>
          <a:prstGeom prst="rect">
            <a:avLst/>
          </a:prstGeom>
        </p:spPr>
        <p:txBody>
          <a:bodyPr/>
          <a:lstStyle>
            <a:lvl1pPr>
              <a:defRPr sz="2400"/>
            </a:lvl1pPr>
          </a:lstStyle>
          <a:p>
            <a:pPr lvl="0">
              <a:defRPr/>
            </a:pPr>
            <a:r>
              <a:rPr lang="en-GB"/>
              <a:t>Click to edit Master text styles</a:t>
            </a:r>
            <a:endParaRPr/>
          </a:p>
        </p:txBody>
      </p:sp>
      <p:sp>
        <p:nvSpPr>
          <p:cNvPr id="25" name="Espace réservé du contenu 1"/>
          <p:cNvSpPr>
            <a:spLocks noGrp="1"/>
          </p:cNvSpPr>
          <p:nvPr>
            <p:ph idx="17"/>
          </p:nvPr>
        </p:nvSpPr>
        <p:spPr bwMode="auto">
          <a:xfrm>
            <a:off x="3409212" y="5657805"/>
            <a:ext cx="4897791" cy="417815"/>
          </a:xfrm>
          <a:prstGeom prst="rect">
            <a:avLst/>
          </a:prstGeom>
        </p:spPr>
        <p:txBody>
          <a:bodyPr/>
          <a:lstStyle>
            <a:lvl1pPr>
              <a:defRPr sz="2400"/>
            </a:lvl1pPr>
          </a:lstStyle>
          <a:p>
            <a:pPr lvl="0">
              <a:defRPr/>
            </a:pPr>
            <a:r>
              <a:rPr lang="en-GB"/>
              <a:t>Click to edit Master text styles</a:t>
            </a:r>
            <a:endParaRPr/>
          </a:p>
        </p:txBody>
      </p:sp>
      <p:sp>
        <p:nvSpPr>
          <p:cNvPr id="14"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Taille des polices">
    <p:spTree>
      <p:nvGrpSpPr>
        <p:cNvPr id="1" name=""/>
        <p:cNvGrpSpPr/>
        <p:nvPr/>
      </p:nvGrpSpPr>
      <p:grpSpPr bwMode="auto">
        <a:xfrm>
          <a:off x="0" y="0"/>
          <a:ext cx="0" cy="0"/>
          <a:chOff x="0" y="0"/>
          <a:chExt cx="0" cy="0"/>
        </a:xfrm>
      </p:grpSpPr>
      <p:sp>
        <p:nvSpPr>
          <p:cNvPr id="4" name="Espace réservé du texte 4"/>
          <p:cNvSpPr>
            <a:spLocks noGrp="1"/>
          </p:cNvSpPr>
          <p:nvPr>
            <p:ph type="body" sz="quarter" idx="14"/>
          </p:nvPr>
        </p:nvSpPr>
        <p:spPr bwMode="auto">
          <a:xfrm>
            <a:off x="670196" y="1478042"/>
            <a:ext cx="10805159" cy="4055101"/>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6"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Sans contenu">
    <p:spTree>
      <p:nvGrpSpPr>
        <p:cNvPr id="1" name=""/>
        <p:cNvGrpSpPr/>
        <p:nvPr/>
      </p:nvGrpSpPr>
      <p:grpSpPr bwMode="auto">
        <a:xfrm>
          <a:off x="0" y="0"/>
          <a:ext cx="0" cy="0"/>
          <a:chOff x="0" y="0"/>
          <a:chExt cx="0" cy="0"/>
        </a:xfrm>
      </p:grpSpPr>
      <p:pic>
        <p:nvPicPr>
          <p:cNvPr id="9" name="Image 8"/>
          <p:cNvPicPr>
            <a:picLocks noChangeAspect="1"/>
          </p:cNvPicPr>
          <p:nvPr/>
        </p:nvPicPr>
        <p:blipFill>
          <a:blip r:embed="rId2"/>
          <a:stretch/>
        </p:blipFill>
        <p:spPr bwMode="auto">
          <a:xfrm>
            <a:off x="765629" y="6466630"/>
            <a:ext cx="654957" cy="372411"/>
          </a:xfrm>
          <a:prstGeom prst="rect">
            <a:avLst/>
          </a:prstGeom>
        </p:spPr>
      </p:pic>
      <p:sp>
        <p:nvSpPr>
          <p:cNvPr id="10" name="Titre 10"/>
          <p:cNvSpPr>
            <a:spLocks noGrp="1"/>
          </p:cNvSpPr>
          <p:nvPr>
            <p:ph type="title"/>
          </p:nvPr>
        </p:nvSpPr>
        <p:spPr bwMode="auto">
          <a:xfrm>
            <a:off x="677092" y="558641"/>
            <a:ext cx="10805158" cy="6632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3"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4"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8"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1_Deux contenus">
    <p:spTree>
      <p:nvGrpSpPr>
        <p:cNvPr id="1" name=""/>
        <p:cNvGrpSpPr/>
        <p:nvPr/>
      </p:nvGrpSpPr>
      <p:grpSpPr bwMode="auto">
        <a:xfrm>
          <a:off x="0" y="0"/>
          <a:ext cx="0" cy="0"/>
          <a:chOff x="0" y="0"/>
          <a:chExt cx="0" cy="0"/>
        </a:xfrm>
      </p:grpSpPr>
      <p:pic>
        <p:nvPicPr>
          <p:cNvPr id="9" name="Image 8"/>
          <p:cNvPicPr>
            <a:picLocks noChangeAspect="1"/>
          </p:cNvPicPr>
          <p:nvPr/>
        </p:nvPicPr>
        <p:blipFill>
          <a:blip r:embed="rId2"/>
          <a:stretch/>
        </p:blipFill>
        <p:spPr bwMode="auto">
          <a:xfrm>
            <a:off x="765629" y="6466630"/>
            <a:ext cx="654957" cy="372411"/>
          </a:xfrm>
          <a:prstGeom prst="rect">
            <a:avLst/>
          </a:prstGeom>
        </p:spPr>
      </p:pic>
      <p:sp>
        <p:nvSpPr>
          <p:cNvPr id="10" name="Titre 10"/>
          <p:cNvSpPr>
            <a:spLocks noGrp="1"/>
          </p:cNvSpPr>
          <p:nvPr>
            <p:ph type="title"/>
          </p:nvPr>
        </p:nvSpPr>
        <p:spPr bwMode="auto">
          <a:xfrm>
            <a:off x="677092" y="558641"/>
            <a:ext cx="10805158" cy="6632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3"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4"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5" name="Espace réservé du texte 2"/>
          <p:cNvSpPr>
            <a:spLocks noGrp="1"/>
          </p:cNvSpPr>
          <p:nvPr>
            <p:ph idx="15"/>
          </p:nvPr>
        </p:nvSpPr>
        <p:spPr bwMode="auto">
          <a:xfrm>
            <a:off x="677090" y="5640160"/>
            <a:ext cx="10805159" cy="655916"/>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6" name="Espace réservé du texte 4"/>
          <p:cNvSpPr>
            <a:spLocks noGrp="1"/>
          </p:cNvSpPr>
          <p:nvPr>
            <p:ph type="body" sz="quarter" idx="16"/>
          </p:nvPr>
        </p:nvSpPr>
        <p:spPr bwMode="auto">
          <a:xfrm>
            <a:off x="670197" y="1412698"/>
            <a:ext cx="5251632" cy="4055101"/>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8" name="Espace réservé du texte 4"/>
          <p:cNvSpPr>
            <a:spLocks noGrp="1"/>
          </p:cNvSpPr>
          <p:nvPr>
            <p:ph type="body" sz="quarter" idx="17"/>
          </p:nvPr>
        </p:nvSpPr>
        <p:spPr bwMode="auto">
          <a:xfrm>
            <a:off x="6230617" y="1414505"/>
            <a:ext cx="5251632" cy="4055101"/>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2"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Comparaison">
    <p:spTree>
      <p:nvGrpSpPr>
        <p:cNvPr id="1" name=""/>
        <p:cNvGrpSpPr/>
        <p:nvPr/>
      </p:nvGrpSpPr>
      <p:grpSpPr bwMode="auto">
        <a:xfrm>
          <a:off x="0" y="0"/>
          <a:ext cx="0" cy="0"/>
          <a:chOff x="0" y="0"/>
          <a:chExt cx="0" cy="0"/>
        </a:xfrm>
      </p:grpSpPr>
      <p:sp>
        <p:nvSpPr>
          <p:cNvPr id="7"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9"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pic>
        <p:nvPicPr>
          <p:cNvPr id="11" name="Image 10"/>
          <p:cNvPicPr>
            <a:picLocks noChangeAspect="1"/>
          </p:cNvPicPr>
          <p:nvPr/>
        </p:nvPicPr>
        <p:blipFill>
          <a:blip r:embed="rId2"/>
          <a:stretch/>
        </p:blipFill>
        <p:spPr bwMode="auto">
          <a:xfrm>
            <a:off x="765629" y="6466630"/>
            <a:ext cx="654957" cy="372411"/>
          </a:xfrm>
          <a:prstGeom prst="rect">
            <a:avLst/>
          </a:prstGeom>
        </p:spPr>
      </p:pic>
      <p:sp>
        <p:nvSpPr>
          <p:cNvPr id="15" name="Espace réservé du texte 2"/>
          <p:cNvSpPr>
            <a:spLocks noGrp="1"/>
          </p:cNvSpPr>
          <p:nvPr>
            <p:ph idx="15"/>
          </p:nvPr>
        </p:nvSpPr>
        <p:spPr bwMode="auto">
          <a:xfrm>
            <a:off x="677090" y="5792004"/>
            <a:ext cx="10805159" cy="51135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6" name="Titre 10"/>
          <p:cNvSpPr>
            <a:spLocks noGrp="1"/>
          </p:cNvSpPr>
          <p:nvPr>
            <p:ph type="title"/>
          </p:nvPr>
        </p:nvSpPr>
        <p:spPr bwMode="auto">
          <a:xfrm>
            <a:off x="677092" y="558641"/>
            <a:ext cx="10805158" cy="6632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2" name="Espace réservé du texte 4"/>
          <p:cNvSpPr>
            <a:spLocks noGrp="1"/>
          </p:cNvSpPr>
          <p:nvPr>
            <p:ph type="body" sz="quarter" idx="16"/>
          </p:nvPr>
        </p:nvSpPr>
        <p:spPr bwMode="auto">
          <a:xfrm>
            <a:off x="677089" y="1366079"/>
            <a:ext cx="5279573" cy="780971"/>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9" name="Espace réservé du texte 4"/>
          <p:cNvSpPr>
            <a:spLocks noGrp="1"/>
          </p:cNvSpPr>
          <p:nvPr>
            <p:ph type="body" sz="quarter" idx="19"/>
          </p:nvPr>
        </p:nvSpPr>
        <p:spPr bwMode="auto">
          <a:xfrm>
            <a:off x="6202676" y="2348918"/>
            <a:ext cx="5279573" cy="3279819"/>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0" name="Espace réservé du texte 4"/>
          <p:cNvSpPr>
            <a:spLocks noGrp="1"/>
          </p:cNvSpPr>
          <p:nvPr>
            <p:ph type="body" sz="quarter" idx="20"/>
          </p:nvPr>
        </p:nvSpPr>
        <p:spPr bwMode="auto">
          <a:xfrm>
            <a:off x="6202675" y="1366078"/>
            <a:ext cx="5279573" cy="780971"/>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1" name="Espace réservé du texte 4"/>
          <p:cNvSpPr>
            <a:spLocks noGrp="1"/>
          </p:cNvSpPr>
          <p:nvPr>
            <p:ph type="body" sz="quarter" idx="21"/>
          </p:nvPr>
        </p:nvSpPr>
        <p:spPr bwMode="auto">
          <a:xfrm>
            <a:off x="677088" y="2348918"/>
            <a:ext cx="5279573" cy="3279819"/>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3"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Paragraphes">
    <p:spTree>
      <p:nvGrpSpPr>
        <p:cNvPr id="1" name=""/>
        <p:cNvGrpSpPr/>
        <p:nvPr/>
      </p:nvGrpSpPr>
      <p:grpSpPr bwMode="auto">
        <a:xfrm>
          <a:off x="0" y="0"/>
          <a:ext cx="0" cy="0"/>
          <a:chOff x="0" y="0"/>
          <a:chExt cx="0" cy="0"/>
        </a:xfrm>
      </p:grpSpPr>
      <p:pic>
        <p:nvPicPr>
          <p:cNvPr id="6" name="Image 5"/>
          <p:cNvPicPr>
            <a:picLocks noChangeAspect="1"/>
          </p:cNvPicPr>
          <p:nvPr/>
        </p:nvPicPr>
        <p:blipFill>
          <a:blip r:embed="rId2"/>
          <a:stretch/>
        </p:blipFill>
        <p:spPr bwMode="auto">
          <a:xfrm>
            <a:off x="765629" y="6466630"/>
            <a:ext cx="654957" cy="372411"/>
          </a:xfrm>
          <a:prstGeom prst="rect">
            <a:avLst/>
          </a:prstGeom>
        </p:spPr>
      </p:pic>
      <p:sp>
        <p:nvSpPr>
          <p:cNvPr id="8" name="Espace réservé du texte 2"/>
          <p:cNvSpPr>
            <a:spLocks noGrp="1"/>
          </p:cNvSpPr>
          <p:nvPr>
            <p:ph idx="15"/>
          </p:nvPr>
        </p:nvSpPr>
        <p:spPr bwMode="auto">
          <a:xfrm>
            <a:off x="677090" y="5792004"/>
            <a:ext cx="10805159" cy="51135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4"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5"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6" name="Titre 10"/>
          <p:cNvSpPr>
            <a:spLocks noGrp="1"/>
          </p:cNvSpPr>
          <p:nvPr>
            <p:ph type="title"/>
          </p:nvPr>
        </p:nvSpPr>
        <p:spPr bwMode="auto">
          <a:xfrm>
            <a:off x="677092" y="558641"/>
            <a:ext cx="10805158" cy="6632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18" name="Espace réservé du texte 4"/>
          <p:cNvSpPr>
            <a:spLocks noGrp="1"/>
          </p:cNvSpPr>
          <p:nvPr>
            <p:ph type="body" sz="quarter" idx="20"/>
          </p:nvPr>
        </p:nvSpPr>
        <p:spPr bwMode="auto">
          <a:xfrm>
            <a:off x="677088" y="4244130"/>
            <a:ext cx="10805159" cy="1406348"/>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0" name="Espace réservé du texte 4"/>
          <p:cNvSpPr>
            <a:spLocks noGrp="1"/>
          </p:cNvSpPr>
          <p:nvPr>
            <p:ph type="body" sz="quarter" idx="22"/>
          </p:nvPr>
        </p:nvSpPr>
        <p:spPr bwMode="auto">
          <a:xfrm>
            <a:off x="677088" y="1369140"/>
            <a:ext cx="10805158" cy="514805"/>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1" name="Espace réservé du texte 4"/>
          <p:cNvSpPr>
            <a:spLocks noGrp="1"/>
          </p:cNvSpPr>
          <p:nvPr>
            <p:ph type="body" sz="quarter" idx="23"/>
          </p:nvPr>
        </p:nvSpPr>
        <p:spPr bwMode="auto">
          <a:xfrm>
            <a:off x="677087" y="2005789"/>
            <a:ext cx="10805159" cy="1406348"/>
          </a:xfrm>
          <a:prstGeom prst="rect">
            <a:avLst/>
          </a:prstGeom>
        </p:spPr>
        <p:txBody>
          <a:bodyPr/>
          <a:lstStyle>
            <a:lvl2pPr>
              <a:defRPr sz="1800"/>
            </a:lvl2pPr>
            <a:lvl3pPr>
              <a:defRPr sz="1800"/>
            </a:lvl3pPr>
            <a:lvl4pPr>
              <a:defRPr sz="1600"/>
            </a:lvl4pPr>
            <a:lvl5pPr>
              <a:defRPr sz="1400"/>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2" name="Espace réservé du texte 4"/>
          <p:cNvSpPr>
            <a:spLocks noGrp="1"/>
          </p:cNvSpPr>
          <p:nvPr>
            <p:ph type="body" sz="quarter" idx="24"/>
          </p:nvPr>
        </p:nvSpPr>
        <p:spPr bwMode="auto">
          <a:xfrm>
            <a:off x="677087" y="3607015"/>
            <a:ext cx="10805158" cy="514805"/>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2"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Contenu avec légende">
    <p:spTree>
      <p:nvGrpSpPr>
        <p:cNvPr id="1" name=""/>
        <p:cNvGrpSpPr/>
        <p:nvPr/>
      </p:nvGrpSpPr>
      <p:grpSpPr bwMode="auto">
        <a:xfrm>
          <a:off x="0" y="0"/>
          <a:ext cx="0" cy="0"/>
          <a:chOff x="0" y="0"/>
          <a:chExt cx="0" cy="0"/>
        </a:xfrm>
      </p:grpSpPr>
      <p:pic>
        <p:nvPicPr>
          <p:cNvPr id="9" name="Image 8"/>
          <p:cNvPicPr>
            <a:picLocks noChangeAspect="1"/>
          </p:cNvPicPr>
          <p:nvPr/>
        </p:nvPicPr>
        <p:blipFill>
          <a:blip r:embed="rId2"/>
          <a:stretch/>
        </p:blipFill>
        <p:spPr bwMode="auto">
          <a:xfrm>
            <a:off x="765629" y="6466630"/>
            <a:ext cx="654957" cy="372411"/>
          </a:xfrm>
          <a:prstGeom prst="rect">
            <a:avLst/>
          </a:prstGeom>
        </p:spPr>
      </p:pic>
      <p:sp>
        <p:nvSpPr>
          <p:cNvPr id="10" name="Espace réservé de la date 6"/>
          <p:cNvSpPr>
            <a:spLocks noGrp="1"/>
          </p:cNvSpPr>
          <p:nvPr>
            <p:ph type="dt" sz="half" idx="10"/>
          </p:nvPr>
        </p:nvSpPr>
        <p:spPr bwMode="auto">
          <a:xfrm>
            <a:off x="9601200" y="6473917"/>
            <a:ext cx="1332411" cy="365125"/>
          </a:xfrm>
          <a:prstGeom prst="rect">
            <a:avLst/>
          </a:prstGeom>
        </p:spPr>
        <p:txBody>
          <a:bodyPr/>
          <a:lstStyle>
            <a:lvl1pPr>
              <a:defRPr sz="1600">
                <a:solidFill>
                  <a:srgbClr val="FFFFFF"/>
                </a:solidFill>
              </a:defRPr>
            </a:lvl1pPr>
          </a:lstStyle>
          <a:p>
            <a:pPr>
              <a:defRPr/>
            </a:pPr>
            <a:fld id="{B06BFB73-9BB5-43B1-9C9C-9A4A3E477B4A}" type="datetime1">
              <a:rPr lang="fr-FR"/>
              <a:t>12/12/2024</a:t>
            </a:fld>
            <a:endParaRPr lang="fr-FR"/>
          </a:p>
        </p:txBody>
      </p:sp>
      <p:sp>
        <p:nvSpPr>
          <p:cNvPr id="11" name="Espace réservé du numéro de diapositive 8"/>
          <p:cNvSpPr>
            <a:spLocks noGrp="1"/>
          </p:cNvSpPr>
          <p:nvPr>
            <p:ph type="sldNum" sz="quarter" idx="12"/>
          </p:nvPr>
        </p:nvSpPr>
        <p:spPr bwMode="auto">
          <a:xfrm>
            <a:off x="10933610" y="6473917"/>
            <a:ext cx="548639" cy="365125"/>
          </a:xfrm>
          <a:prstGeom prst="rect">
            <a:avLst/>
          </a:prstGeom>
        </p:spPr>
        <p:txBody>
          <a:bodyPr/>
          <a:lstStyle>
            <a:lvl1pPr>
              <a:defRPr sz="1600">
                <a:solidFill>
                  <a:srgbClr val="FFFFFF"/>
                </a:solidFill>
              </a:defRPr>
            </a:lvl1pPr>
          </a:lstStyle>
          <a:p>
            <a:pPr>
              <a:defRPr/>
            </a:pPr>
            <a:fld id="{C239B490-67D1-43FC-A6E0-A601D5DEA630}" type="slidenum">
              <a:rPr lang="fr-FR"/>
              <a:t>‹#›</a:t>
            </a:fld>
            <a:endParaRPr lang="fr-FR"/>
          </a:p>
        </p:txBody>
      </p:sp>
      <p:sp>
        <p:nvSpPr>
          <p:cNvPr id="18" name="Titre 10"/>
          <p:cNvSpPr>
            <a:spLocks noGrp="1"/>
          </p:cNvSpPr>
          <p:nvPr>
            <p:ph type="title"/>
          </p:nvPr>
        </p:nvSpPr>
        <p:spPr bwMode="auto">
          <a:xfrm>
            <a:off x="677092" y="558641"/>
            <a:ext cx="10805158" cy="663204"/>
          </a:xfrm>
          <a:prstGeom prst="rect">
            <a:avLst/>
          </a:prstGeom>
        </p:spPr>
        <p:txBody>
          <a:bodyPr>
            <a:normAutofit/>
          </a:bodyPr>
          <a:lstStyle>
            <a:lvl1pPr>
              <a:defRPr sz="2400">
                <a:latin typeface="Segoe UI Semilight"/>
                <a:cs typeface="Segoe UI Semilight"/>
              </a:defRPr>
            </a:lvl1pPr>
          </a:lstStyle>
          <a:p>
            <a:pPr>
              <a:defRPr/>
            </a:pPr>
            <a:r>
              <a:rPr lang="en-GB"/>
              <a:t>Click to edit Master title style</a:t>
            </a:r>
            <a:endParaRPr lang="fr-FR"/>
          </a:p>
        </p:txBody>
      </p:sp>
      <p:sp>
        <p:nvSpPr>
          <p:cNvPr id="29" name="Espace réservé du texte 2"/>
          <p:cNvSpPr>
            <a:spLocks noGrp="1"/>
          </p:cNvSpPr>
          <p:nvPr>
            <p:ph idx="21"/>
          </p:nvPr>
        </p:nvSpPr>
        <p:spPr bwMode="auto">
          <a:xfrm>
            <a:off x="677090" y="5763668"/>
            <a:ext cx="10805159" cy="51135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4" name="Espace réservé du texte 4"/>
          <p:cNvSpPr>
            <a:spLocks noGrp="1"/>
          </p:cNvSpPr>
          <p:nvPr>
            <p:ph type="body" sz="quarter" idx="22"/>
          </p:nvPr>
        </p:nvSpPr>
        <p:spPr bwMode="auto">
          <a:xfrm>
            <a:off x="677089" y="1368486"/>
            <a:ext cx="3481250" cy="464049"/>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21" name="Espace réservé du texte 4"/>
          <p:cNvSpPr>
            <a:spLocks noGrp="1"/>
          </p:cNvSpPr>
          <p:nvPr>
            <p:ph type="body" sz="quarter" idx="26"/>
          </p:nvPr>
        </p:nvSpPr>
        <p:spPr bwMode="auto">
          <a:xfrm>
            <a:off x="4341947" y="1368486"/>
            <a:ext cx="3481250" cy="464049"/>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30" name="Espace réservé du texte 4"/>
          <p:cNvSpPr>
            <a:spLocks noGrp="1"/>
          </p:cNvSpPr>
          <p:nvPr>
            <p:ph type="body" sz="quarter" idx="28"/>
          </p:nvPr>
        </p:nvSpPr>
        <p:spPr bwMode="auto">
          <a:xfrm>
            <a:off x="8000998" y="1368486"/>
            <a:ext cx="3481250" cy="464049"/>
          </a:xfrm>
          <a:prstGeom prst="rect">
            <a:avLst/>
          </a:prstGeom>
        </p:spPr>
        <p:txBody>
          <a:bodyPr/>
          <a:lstStyle>
            <a:lvl1pPr>
              <a:defRPr>
                <a:solidFill>
                  <a:schemeClr val="accent1"/>
                </a:solidFill>
              </a:defRPr>
            </a:lvl1pPr>
            <a:lvl2pPr>
              <a:defRPr sz="1800">
                <a:solidFill>
                  <a:schemeClr val="accent1"/>
                </a:solidFill>
              </a:defRPr>
            </a:lvl2pPr>
            <a:lvl3pPr>
              <a:defRPr sz="1800">
                <a:solidFill>
                  <a:schemeClr val="accent1"/>
                </a:solidFill>
              </a:defRPr>
            </a:lvl3pPr>
            <a:lvl4pPr>
              <a:defRPr sz="1600">
                <a:solidFill>
                  <a:schemeClr val="accent1"/>
                </a:solidFill>
              </a:defRPr>
            </a:lvl4pPr>
            <a:lvl5pPr>
              <a:defRPr sz="1400">
                <a:solidFill>
                  <a:schemeClr val="accent1"/>
                </a:solidFill>
              </a:defRPr>
            </a:lvl5p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lang="fr-FR"/>
          </a:p>
        </p:txBody>
      </p:sp>
      <p:sp>
        <p:nvSpPr>
          <p:cNvPr id="16" name="Espace réservé du texte 2"/>
          <p:cNvSpPr>
            <a:spLocks noGrp="1"/>
          </p:cNvSpPr>
          <p:nvPr>
            <p:ph idx="30"/>
          </p:nvPr>
        </p:nvSpPr>
        <p:spPr bwMode="auto">
          <a:xfrm>
            <a:off x="677090" y="1973940"/>
            <a:ext cx="3481250" cy="363019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9" name="Espace réservé du texte 2"/>
          <p:cNvSpPr>
            <a:spLocks noGrp="1"/>
          </p:cNvSpPr>
          <p:nvPr>
            <p:ph idx="31"/>
          </p:nvPr>
        </p:nvSpPr>
        <p:spPr bwMode="auto">
          <a:xfrm>
            <a:off x="4339044" y="1983002"/>
            <a:ext cx="3481250" cy="363019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20" name="Espace réservé du texte 2"/>
          <p:cNvSpPr>
            <a:spLocks noGrp="1"/>
          </p:cNvSpPr>
          <p:nvPr>
            <p:ph idx="32"/>
          </p:nvPr>
        </p:nvSpPr>
        <p:spPr bwMode="auto">
          <a:xfrm>
            <a:off x="8000998" y="1983001"/>
            <a:ext cx="3481250" cy="3630199"/>
          </a:xfrm>
          <a:prstGeom prst="rect">
            <a:avLst/>
          </a:prstGeom>
        </p:spPr>
        <p:txBody>
          <a:bodyPr vert="horz" lIns="91440" tIns="45720" rIns="91440" bIns="45720" rtlCol="0">
            <a:normAutofit/>
          </a:bodyPr>
          <a:lstStyle>
            <a:lvl1pPr marL="0" indent="0">
              <a:buFont typeface="Wingdings"/>
              <a:buNone/>
              <a:defRPr sz="1400"/>
            </a:lvl1pPr>
          </a:lstStyle>
          <a:p>
            <a:pPr lvl="0">
              <a:defRPr/>
            </a:pPr>
            <a:r>
              <a:rPr lang="en-GB"/>
              <a:t>Click to edit Master text styles</a:t>
            </a:r>
            <a:endParaRPr/>
          </a:p>
        </p:txBody>
      </p:sp>
      <p:sp>
        <p:nvSpPr>
          <p:cNvPr id="15" name="Espace réservé du contenu 1"/>
          <p:cNvSpPr>
            <a:spLocks noGrp="1"/>
          </p:cNvSpPr>
          <p:nvPr>
            <p:ph idx="18" hasCustomPrompt="1"/>
          </p:nvPr>
        </p:nvSpPr>
        <p:spPr bwMode="auto">
          <a:xfrm>
            <a:off x="0" y="13458"/>
            <a:ext cx="4897791" cy="417815"/>
          </a:xfrm>
          <a:prstGeom prst="rect">
            <a:avLst/>
          </a:prstGeom>
        </p:spPr>
        <p:txBody>
          <a:bodyPr/>
          <a:lstStyle>
            <a:lvl1pPr>
              <a:defRPr sz="2000">
                <a:solidFill>
                  <a:srgbClr val="FFFFFF"/>
                </a:solidFill>
                <a:latin typeface="Segoe UI Semilight"/>
                <a:cs typeface="Segoe UI Semilight"/>
              </a:defRPr>
            </a:lvl1pPr>
          </a:lstStyle>
          <a:p>
            <a:pPr>
              <a:defRPr/>
            </a:pPr>
            <a:r>
              <a:rPr lang="fr-FR"/>
              <a:t>Titre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bwMode="auto">
        <a:xfrm>
          <a:off x="0" y="0"/>
          <a:ext cx="0" cy="0"/>
          <a:chOff x="0" y="0"/>
          <a:chExt cx="0" cy="0"/>
        </a:xfrm>
      </p:grpSpPr>
      <p:sp>
        <p:nvSpPr>
          <p:cNvPr id="22" name="Rectangle 21"/>
          <p:cNvSpPr/>
          <p:nvPr/>
        </p:nvSpPr>
        <p:spPr bwMode="auto">
          <a:xfrm>
            <a:off x="0" y="6395538"/>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solidFill>
                <a:srgbClr val="FF0000"/>
              </a:solidFill>
            </a:endParaRPr>
          </a:p>
        </p:txBody>
      </p:sp>
      <p:sp>
        <p:nvSpPr>
          <p:cNvPr id="24" name="Rectangle 23"/>
          <p:cNvSpPr/>
          <p:nvPr userDrawn="1"/>
        </p:nvSpPr>
        <p:spPr bwMode="auto">
          <a:xfrm>
            <a:off x="0" y="-31386"/>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p:txStyles>
    <p:titleStyle>
      <a:lvl1pPr algn="l" defTabSz="914400">
        <a:lnSpc>
          <a:spcPct val="90000"/>
        </a:lnSpc>
        <a:spcBef>
          <a:spcPts val="0"/>
        </a:spcBef>
        <a:buNone/>
        <a:defRPr sz="2400">
          <a:solidFill>
            <a:srgbClr val="003843"/>
          </a:solidFill>
          <a:latin typeface="Segoe UI Semibold"/>
          <a:ea typeface="+mj-ea"/>
          <a:cs typeface="Segoe UI Semibold"/>
        </a:defRPr>
      </a:lvl1pPr>
    </p:titleStyle>
    <p:body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5.sv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8.svg"/><Relationship Id="rId11" Type="http://schemas.openxmlformats.org/officeDocument/2006/relationships/image" Target="../media/image33.sv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svg"/><Relationship Id="rId9" Type="http://schemas.openxmlformats.org/officeDocument/2006/relationships/image" Target="../media/image31.svg"/><Relationship Id="rId1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svg"/><Relationship Id="rId3" Type="http://schemas.openxmlformats.org/officeDocument/2006/relationships/image" Target="../media/image36.png"/><Relationship Id="rId7" Type="http://schemas.openxmlformats.org/officeDocument/2006/relationships/image" Target="../media/image40.svg"/><Relationship Id="rId12" Type="http://schemas.openxmlformats.org/officeDocument/2006/relationships/image" Target="../media/image4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9.png"/><Relationship Id="rId11" Type="http://schemas.openxmlformats.org/officeDocument/2006/relationships/image" Target="../media/image44.sv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svg"/><Relationship Id="rId9" Type="http://schemas.openxmlformats.org/officeDocument/2006/relationships/image" Target="../media/image42.svg"/><Relationship Id="rId1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7.jpg"/><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image" Target="../media/image6.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 name="Espace réservé du texte 7"/>
          <p:cNvSpPr>
            <a:spLocks noGrp="1"/>
          </p:cNvSpPr>
          <p:nvPr>
            <p:ph type="body" sz="quarter" idx="11"/>
          </p:nvPr>
        </p:nvSpPr>
        <p:spPr bwMode="auto">
          <a:xfrm>
            <a:off x="1299029" y="877908"/>
            <a:ext cx="9634553" cy="541069"/>
          </a:xfrm>
        </p:spPr>
        <p:txBody>
          <a:bodyPr/>
          <a:lstStyle/>
          <a:p>
            <a:pPr>
              <a:defRPr/>
            </a:pPr>
            <a:r>
              <a:rPr lang="fr-FR" dirty="0"/>
              <a:t>The </a:t>
            </a:r>
            <a:r>
              <a:rPr lang="fr-FR" dirty="0" err="1"/>
              <a:t>role</a:t>
            </a:r>
            <a:r>
              <a:rPr lang="fr-FR" dirty="0"/>
              <a:t> of </a:t>
            </a:r>
            <a:r>
              <a:rPr lang="fr-FR" dirty="0" err="1"/>
              <a:t>misinformation</a:t>
            </a:r>
            <a:r>
              <a:rPr lang="fr-FR" dirty="0"/>
              <a:t> on CVA for social </a:t>
            </a:r>
            <a:r>
              <a:rPr lang="fr-FR" dirty="0" err="1"/>
              <a:t>cohesion</a:t>
            </a:r>
            <a:r>
              <a:rPr lang="fr-FR" dirty="0"/>
              <a:t> in Lebanon</a:t>
            </a:r>
            <a:endParaRPr dirty="0"/>
          </a:p>
        </p:txBody>
      </p:sp>
      <p:sp>
        <p:nvSpPr>
          <p:cNvPr id="9" name="Espace réservé du texte 8"/>
          <p:cNvSpPr>
            <a:spLocks noGrp="1"/>
          </p:cNvSpPr>
          <p:nvPr>
            <p:ph type="body" sz="quarter" idx="12"/>
          </p:nvPr>
        </p:nvSpPr>
        <p:spPr bwMode="auto">
          <a:xfrm>
            <a:off x="1240603" y="2371620"/>
            <a:ext cx="6522831" cy="690384"/>
          </a:xfrm>
        </p:spPr>
        <p:txBody>
          <a:bodyPr/>
          <a:lstStyle/>
          <a:p>
            <a:pPr>
              <a:defRPr/>
            </a:pPr>
            <a:r>
              <a:rPr lang="fr-FR"/>
              <a:t>Key findings</a:t>
            </a:r>
          </a:p>
        </p:txBody>
      </p:sp>
      <p:sp>
        <p:nvSpPr>
          <p:cNvPr id="10" name="Espace réservé du texte 9"/>
          <p:cNvSpPr>
            <a:spLocks noGrp="1"/>
          </p:cNvSpPr>
          <p:nvPr>
            <p:ph type="body" sz="quarter" idx="13"/>
          </p:nvPr>
        </p:nvSpPr>
        <p:spPr bwMode="auto">
          <a:xfrm>
            <a:off x="8691697" y="6427704"/>
            <a:ext cx="3100552" cy="306825"/>
          </a:xfrm>
        </p:spPr>
        <p:txBody>
          <a:bodyPr/>
          <a:lstStyle/>
          <a:p>
            <a:pPr marL="0" indent="0" algn="l" defTabSz="914400" rtl="0">
              <a:lnSpc>
                <a:spcPct val="90000"/>
              </a:lnSpc>
              <a:spcBef>
                <a:spcPts val="1000"/>
              </a:spcBef>
              <a:buFont typeface="Wingdings"/>
              <a:buNone/>
              <a:defRPr/>
            </a:pPr>
            <a:endParaRPr lang="fr-FR" dirty="0"/>
          </a:p>
        </p:txBody>
      </p:sp>
      <p:sp>
        <p:nvSpPr>
          <p:cNvPr id="5" name="Forme libre : forme 4"/>
          <p:cNvSpPr/>
          <p:nvPr/>
        </p:nvSpPr>
        <p:spPr bwMode="auto">
          <a:xfrm>
            <a:off x="1258418" y="623944"/>
            <a:ext cx="9634553" cy="1614655"/>
          </a:xfrm>
          <a:custGeom>
            <a:avLst/>
            <a:gdLst>
              <a:gd name="connsiteX0" fmla="*/ 696686 w 2975429"/>
              <a:gd name="connsiteY0" fmla="*/ 420914 h 827314"/>
              <a:gd name="connsiteX1" fmla="*/ 696686 w 2975429"/>
              <a:gd name="connsiteY1" fmla="*/ 0 h 827314"/>
              <a:gd name="connsiteX2" fmla="*/ 0 w 2975429"/>
              <a:gd name="connsiteY2" fmla="*/ 14514 h 827314"/>
              <a:gd name="connsiteX3" fmla="*/ 14515 w 2975429"/>
              <a:gd name="connsiteY3" fmla="*/ 827314 h 827314"/>
              <a:gd name="connsiteX4" fmla="*/ 2975429 w 2975429"/>
              <a:gd name="connsiteY4" fmla="*/ 812800 h 827314"/>
              <a:gd name="connsiteX0" fmla="*/ 696686 w 2975429"/>
              <a:gd name="connsiteY0" fmla="*/ 420914 h 827314"/>
              <a:gd name="connsiteX1" fmla="*/ 696686 w 2975429"/>
              <a:gd name="connsiteY1" fmla="*/ 0 h 827314"/>
              <a:gd name="connsiteX2" fmla="*/ 0 w 2975429"/>
              <a:gd name="connsiteY2" fmla="*/ 14514 h 827314"/>
              <a:gd name="connsiteX3" fmla="*/ 14515 w 2975429"/>
              <a:gd name="connsiteY3" fmla="*/ 827314 h 827314"/>
              <a:gd name="connsiteX4" fmla="*/ 2975429 w 2975429"/>
              <a:gd name="connsiteY4" fmla="*/ 812800 h 827314"/>
              <a:gd name="connsiteX0" fmla="*/ 696686 w 2975429"/>
              <a:gd name="connsiteY0" fmla="*/ 411389 h 817789"/>
              <a:gd name="connsiteX1" fmla="*/ 693511 w 2975429"/>
              <a:gd name="connsiteY1" fmla="*/ 0 h 817789"/>
              <a:gd name="connsiteX2" fmla="*/ 0 w 2975429"/>
              <a:gd name="connsiteY2" fmla="*/ 4989 h 817789"/>
              <a:gd name="connsiteX3" fmla="*/ 14515 w 2975429"/>
              <a:gd name="connsiteY3" fmla="*/ 817789 h 817789"/>
              <a:gd name="connsiteX4" fmla="*/ 2975429 w 2975429"/>
              <a:gd name="connsiteY4" fmla="*/ 803275 h 817789"/>
              <a:gd name="connsiteX0" fmla="*/ 693511 w 2975429"/>
              <a:gd name="connsiteY0" fmla="*/ 411389 h 817789"/>
              <a:gd name="connsiteX1" fmla="*/ 693511 w 2975429"/>
              <a:gd name="connsiteY1" fmla="*/ 0 h 817789"/>
              <a:gd name="connsiteX2" fmla="*/ 0 w 2975429"/>
              <a:gd name="connsiteY2" fmla="*/ 4989 h 817789"/>
              <a:gd name="connsiteX3" fmla="*/ 14515 w 2975429"/>
              <a:gd name="connsiteY3" fmla="*/ 817789 h 817789"/>
              <a:gd name="connsiteX4" fmla="*/ 2975429 w 2975429"/>
              <a:gd name="connsiteY4" fmla="*/ 803275 h 817789"/>
              <a:gd name="connsiteX0" fmla="*/ 694871 w 2976789"/>
              <a:gd name="connsiteY0" fmla="*/ 411389 h 817789"/>
              <a:gd name="connsiteX1" fmla="*/ 694871 w 2976789"/>
              <a:gd name="connsiteY1" fmla="*/ 0 h 817789"/>
              <a:gd name="connsiteX2" fmla="*/ 1360 w 2976789"/>
              <a:gd name="connsiteY2" fmla="*/ 4989 h 817789"/>
              <a:gd name="connsiteX3" fmla="*/ 0 w 2976789"/>
              <a:gd name="connsiteY3" fmla="*/ 817789 h 817789"/>
              <a:gd name="connsiteX4" fmla="*/ 2976789 w 2976789"/>
              <a:gd name="connsiteY4" fmla="*/ 803275 h 817789"/>
              <a:gd name="connsiteX0" fmla="*/ 694871 w 2976789"/>
              <a:gd name="connsiteY0" fmla="*/ 411389 h 817789"/>
              <a:gd name="connsiteX1" fmla="*/ 694871 w 2976789"/>
              <a:gd name="connsiteY1" fmla="*/ 0 h 817789"/>
              <a:gd name="connsiteX2" fmla="*/ 1360 w 2976789"/>
              <a:gd name="connsiteY2" fmla="*/ 4989 h 817789"/>
              <a:gd name="connsiteX3" fmla="*/ 0 w 2976789"/>
              <a:gd name="connsiteY3" fmla="*/ 817789 h 817789"/>
              <a:gd name="connsiteX4" fmla="*/ 2976789 w 2976789"/>
              <a:gd name="connsiteY4" fmla="*/ 803275 h 817789"/>
              <a:gd name="connsiteX0" fmla="*/ 694871 w 2976789"/>
              <a:gd name="connsiteY0" fmla="*/ 406400 h 812800"/>
              <a:gd name="connsiteX1" fmla="*/ 694871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694871 w 2976789"/>
              <a:gd name="connsiteY0" fmla="*/ 406400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67896 w 2976789"/>
              <a:gd name="connsiteY0" fmla="*/ 403225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74246 w 2976789"/>
              <a:gd name="connsiteY0" fmla="*/ 409575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74246 w 2973614"/>
              <a:gd name="connsiteY0" fmla="*/ 409575 h 812800"/>
              <a:gd name="connsiteX1" fmla="*/ 774246 w 2973614"/>
              <a:gd name="connsiteY1" fmla="*/ 1361 h 812800"/>
              <a:gd name="connsiteX2" fmla="*/ 1360 w 2973614"/>
              <a:gd name="connsiteY2" fmla="*/ 0 h 812800"/>
              <a:gd name="connsiteX3" fmla="*/ 0 w 2973614"/>
              <a:gd name="connsiteY3" fmla="*/ 812800 h 812800"/>
              <a:gd name="connsiteX4" fmla="*/ 2973614 w 2973614"/>
              <a:gd name="connsiteY4" fmla="*/ 801461 h 812800"/>
              <a:gd name="connsiteX0" fmla="*/ 774246 w 2973614"/>
              <a:gd name="connsiteY0" fmla="*/ 259161 h 812800"/>
              <a:gd name="connsiteX1" fmla="*/ 774246 w 2973614"/>
              <a:gd name="connsiteY1" fmla="*/ 1361 h 812800"/>
              <a:gd name="connsiteX2" fmla="*/ 1360 w 2973614"/>
              <a:gd name="connsiteY2" fmla="*/ 0 h 812800"/>
              <a:gd name="connsiteX3" fmla="*/ 0 w 2973614"/>
              <a:gd name="connsiteY3" fmla="*/ 812800 h 812800"/>
              <a:gd name="connsiteX4" fmla="*/ 2973614 w 2973614"/>
              <a:gd name="connsiteY4" fmla="*/ 801461 h 812800"/>
              <a:gd name="connsiteX0" fmla="*/ 774246 w 6207548"/>
              <a:gd name="connsiteY0" fmla="*/ 259161 h 820263"/>
              <a:gd name="connsiteX1" fmla="*/ 774246 w 6207548"/>
              <a:gd name="connsiteY1" fmla="*/ 1361 h 820263"/>
              <a:gd name="connsiteX2" fmla="*/ 1360 w 6207548"/>
              <a:gd name="connsiteY2" fmla="*/ 0 h 820263"/>
              <a:gd name="connsiteX3" fmla="*/ 0 w 6207548"/>
              <a:gd name="connsiteY3" fmla="*/ 812800 h 820263"/>
              <a:gd name="connsiteX4" fmla="*/ 6207548 w 6207548"/>
              <a:gd name="connsiteY4" fmla="*/ 820263 h 820263"/>
              <a:gd name="connsiteX0" fmla="*/ 774246 w 6207548"/>
              <a:gd name="connsiteY0" fmla="*/ 259161 h 820263"/>
              <a:gd name="connsiteX1" fmla="*/ 774246 w 6207548"/>
              <a:gd name="connsiteY1" fmla="*/ 1361 h 820263"/>
              <a:gd name="connsiteX2" fmla="*/ 1360 w 6207548"/>
              <a:gd name="connsiteY2" fmla="*/ 0 h 820263"/>
              <a:gd name="connsiteX3" fmla="*/ 0 w 6207548"/>
              <a:gd name="connsiteY3" fmla="*/ 812800 h 820263"/>
              <a:gd name="connsiteX4" fmla="*/ 6207548 w 6207548"/>
              <a:gd name="connsiteY4" fmla="*/ 820263 h 820263"/>
              <a:gd name="connsiteX0" fmla="*/ 774246 w 6207548"/>
              <a:gd name="connsiteY0" fmla="*/ 316546 h 877648"/>
              <a:gd name="connsiteX1" fmla="*/ 774246 w 6207548"/>
              <a:gd name="connsiteY1" fmla="*/ 0 h 877648"/>
              <a:gd name="connsiteX2" fmla="*/ 1360 w 6207548"/>
              <a:gd name="connsiteY2" fmla="*/ 57385 h 877648"/>
              <a:gd name="connsiteX3" fmla="*/ 0 w 6207548"/>
              <a:gd name="connsiteY3" fmla="*/ 870185 h 877648"/>
              <a:gd name="connsiteX4" fmla="*/ 6207548 w 6207548"/>
              <a:gd name="connsiteY4" fmla="*/ 877648 h 877648"/>
              <a:gd name="connsiteX0" fmla="*/ 776029 w 6209331"/>
              <a:gd name="connsiteY0" fmla="*/ 317906 h 879008"/>
              <a:gd name="connsiteX1" fmla="*/ 776029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776029 w 6209331"/>
              <a:gd name="connsiteY0" fmla="*/ 317906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0040 w 6209331"/>
              <a:gd name="connsiteY0" fmla="*/ 320998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3132 w 6209331"/>
              <a:gd name="connsiteY0" fmla="*/ 320998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3132 w 4196179"/>
              <a:gd name="connsiteY0" fmla="*/ 320998 h 879008"/>
              <a:gd name="connsiteX1" fmla="*/ 813132 w 4196179"/>
              <a:gd name="connsiteY1" fmla="*/ 1360 h 879008"/>
              <a:gd name="connsiteX2" fmla="*/ 52 w 4196179"/>
              <a:gd name="connsiteY2" fmla="*/ 0 h 879008"/>
              <a:gd name="connsiteX3" fmla="*/ 1783 w 4196179"/>
              <a:gd name="connsiteY3" fmla="*/ 871545 h 879008"/>
              <a:gd name="connsiteX4" fmla="*/ 4196179 w 4196179"/>
              <a:gd name="connsiteY4" fmla="*/ 879008 h 879008"/>
              <a:gd name="connsiteX0" fmla="*/ 813132 w 4182847"/>
              <a:gd name="connsiteY0" fmla="*/ 320998 h 871545"/>
              <a:gd name="connsiteX1" fmla="*/ 813132 w 4182847"/>
              <a:gd name="connsiteY1" fmla="*/ 1360 h 871545"/>
              <a:gd name="connsiteX2" fmla="*/ 52 w 4182847"/>
              <a:gd name="connsiteY2" fmla="*/ 0 h 871545"/>
              <a:gd name="connsiteX3" fmla="*/ 1783 w 4182847"/>
              <a:gd name="connsiteY3" fmla="*/ 871545 h 871545"/>
              <a:gd name="connsiteX4" fmla="*/ 4182847 w 4182847"/>
              <a:gd name="connsiteY4" fmla="*/ 859010 h 871545"/>
              <a:gd name="connsiteX0" fmla="*/ 813132 w 4182847"/>
              <a:gd name="connsiteY0" fmla="*/ 320998 h 872342"/>
              <a:gd name="connsiteX1" fmla="*/ 813132 w 4182847"/>
              <a:gd name="connsiteY1" fmla="*/ 1360 h 872342"/>
              <a:gd name="connsiteX2" fmla="*/ 52 w 4182847"/>
              <a:gd name="connsiteY2" fmla="*/ 0 h 872342"/>
              <a:gd name="connsiteX3" fmla="*/ 1783 w 4182847"/>
              <a:gd name="connsiteY3" fmla="*/ 871545 h 872342"/>
              <a:gd name="connsiteX4" fmla="*/ 4182847 w 4182847"/>
              <a:gd name="connsiteY4" fmla="*/ 872342 h 872342"/>
              <a:gd name="connsiteX0" fmla="*/ 818953 w 4188668"/>
              <a:gd name="connsiteY0" fmla="*/ 320998 h 872342"/>
              <a:gd name="connsiteX1" fmla="*/ 818953 w 4188668"/>
              <a:gd name="connsiteY1" fmla="*/ 1360 h 872342"/>
              <a:gd name="connsiteX2" fmla="*/ 5873 w 4188668"/>
              <a:gd name="connsiteY2" fmla="*/ 0 h 872342"/>
              <a:gd name="connsiteX3" fmla="*/ 0 w 4188668"/>
              <a:gd name="connsiteY3" fmla="*/ 869010 h 872342"/>
              <a:gd name="connsiteX4" fmla="*/ 4188668 w 4188668"/>
              <a:gd name="connsiteY4" fmla="*/ 872342 h 872342"/>
              <a:gd name="connsiteX0" fmla="*/ 813884 w 4183599"/>
              <a:gd name="connsiteY0" fmla="*/ 32099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183599"/>
              <a:gd name="connsiteY0" fmla="*/ 21961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3884 w 4183599"/>
              <a:gd name="connsiteY0" fmla="*/ 21961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3884 w 4183599"/>
              <a:gd name="connsiteY0" fmla="*/ 219618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08815 w 4183599"/>
              <a:gd name="connsiteY0" fmla="*/ 219618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183599"/>
              <a:gd name="connsiteY0" fmla="*/ 222153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902304"/>
              <a:gd name="connsiteY0" fmla="*/ 222153 h 879829"/>
              <a:gd name="connsiteX1" fmla="*/ 811349 w 4902304"/>
              <a:gd name="connsiteY1" fmla="*/ 1360 h 879829"/>
              <a:gd name="connsiteX2" fmla="*/ 804 w 4902304"/>
              <a:gd name="connsiteY2" fmla="*/ 0 h 879829"/>
              <a:gd name="connsiteX3" fmla="*/ 0 w 4902304"/>
              <a:gd name="connsiteY3" fmla="*/ 869010 h 879829"/>
              <a:gd name="connsiteX4" fmla="*/ 4902304 w 4902304"/>
              <a:gd name="connsiteY4" fmla="*/ 879829 h 879829"/>
              <a:gd name="connsiteX0" fmla="*/ 811350 w 4902304"/>
              <a:gd name="connsiteY0" fmla="*/ 222153 h 879829"/>
              <a:gd name="connsiteX1" fmla="*/ 811349 w 4902304"/>
              <a:gd name="connsiteY1" fmla="*/ 1360 h 879829"/>
              <a:gd name="connsiteX2" fmla="*/ 804 w 4902304"/>
              <a:gd name="connsiteY2" fmla="*/ 0 h 879829"/>
              <a:gd name="connsiteX3" fmla="*/ 0 w 4902304"/>
              <a:gd name="connsiteY3" fmla="*/ 869010 h 879829"/>
              <a:gd name="connsiteX4" fmla="*/ 4902304 w 4902304"/>
              <a:gd name="connsiteY4" fmla="*/ 879829 h 879829"/>
              <a:gd name="connsiteX0" fmla="*/ 811350 w 4902304"/>
              <a:gd name="connsiteY0" fmla="*/ 222153 h 872342"/>
              <a:gd name="connsiteX1" fmla="*/ 811349 w 4902304"/>
              <a:gd name="connsiteY1" fmla="*/ 1360 h 872342"/>
              <a:gd name="connsiteX2" fmla="*/ 804 w 4902304"/>
              <a:gd name="connsiteY2" fmla="*/ 0 h 872342"/>
              <a:gd name="connsiteX3" fmla="*/ 0 w 4902304"/>
              <a:gd name="connsiteY3" fmla="*/ 869010 h 872342"/>
              <a:gd name="connsiteX4" fmla="*/ 4902304 w 4902304"/>
              <a:gd name="connsiteY4" fmla="*/ 872342 h 872342"/>
              <a:gd name="connsiteX0" fmla="*/ 811350 w 3232813"/>
              <a:gd name="connsiteY0" fmla="*/ 222153 h 872342"/>
              <a:gd name="connsiteX1" fmla="*/ 811349 w 3232813"/>
              <a:gd name="connsiteY1" fmla="*/ 1360 h 872342"/>
              <a:gd name="connsiteX2" fmla="*/ 804 w 3232813"/>
              <a:gd name="connsiteY2" fmla="*/ 0 h 872342"/>
              <a:gd name="connsiteX3" fmla="*/ 0 w 3232813"/>
              <a:gd name="connsiteY3" fmla="*/ 869010 h 872342"/>
              <a:gd name="connsiteX4" fmla="*/ 3232813 w 3232813"/>
              <a:gd name="connsiteY4" fmla="*/ 872342 h 872342"/>
              <a:gd name="connsiteX0" fmla="*/ 811350 w 3882151"/>
              <a:gd name="connsiteY0" fmla="*/ 222153 h 872342"/>
              <a:gd name="connsiteX1" fmla="*/ 811349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811350 w 3882151"/>
              <a:gd name="connsiteY0" fmla="*/ 222153 h 872342"/>
              <a:gd name="connsiteX1" fmla="*/ 916292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909734 w 3882151"/>
              <a:gd name="connsiteY0" fmla="*/ 235271 h 872342"/>
              <a:gd name="connsiteX1" fmla="*/ 916292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909734 w 3882151"/>
              <a:gd name="connsiteY0" fmla="*/ 240470 h 877541"/>
              <a:gd name="connsiteX1" fmla="*/ 916292 w 3882151"/>
              <a:gd name="connsiteY1" fmla="*/ 0 h 877541"/>
              <a:gd name="connsiteX2" fmla="*/ 804 w 3882151"/>
              <a:gd name="connsiteY2" fmla="*/ 5199 h 877541"/>
              <a:gd name="connsiteX3" fmla="*/ 0 w 3882151"/>
              <a:gd name="connsiteY3" fmla="*/ 874209 h 877541"/>
              <a:gd name="connsiteX4" fmla="*/ 3882151 w 3882151"/>
              <a:gd name="connsiteY4" fmla="*/ 877541 h 877541"/>
              <a:gd name="connsiteX0" fmla="*/ 909734 w 3882151"/>
              <a:gd name="connsiteY0" fmla="*/ 240470 h 877541"/>
              <a:gd name="connsiteX1" fmla="*/ 914072 w 3882151"/>
              <a:gd name="connsiteY1" fmla="*/ 0 h 877541"/>
              <a:gd name="connsiteX2" fmla="*/ 804 w 3882151"/>
              <a:gd name="connsiteY2" fmla="*/ 5199 h 877541"/>
              <a:gd name="connsiteX3" fmla="*/ 0 w 3882151"/>
              <a:gd name="connsiteY3" fmla="*/ 874209 h 877541"/>
              <a:gd name="connsiteX4" fmla="*/ 3882151 w 3882151"/>
              <a:gd name="connsiteY4" fmla="*/ 877541 h 877541"/>
              <a:gd name="connsiteX0" fmla="*/ 909734 w 3882151"/>
              <a:gd name="connsiteY0" fmla="*/ 238249 h 875320"/>
              <a:gd name="connsiteX1" fmla="*/ 914072 w 3882151"/>
              <a:gd name="connsiteY1" fmla="*/ 0 h 875320"/>
              <a:gd name="connsiteX2" fmla="*/ 804 w 3882151"/>
              <a:gd name="connsiteY2" fmla="*/ 2978 h 875320"/>
              <a:gd name="connsiteX3" fmla="*/ 0 w 3882151"/>
              <a:gd name="connsiteY3" fmla="*/ 871988 h 875320"/>
              <a:gd name="connsiteX4" fmla="*/ 3882151 w 3882151"/>
              <a:gd name="connsiteY4" fmla="*/ 875320 h 875320"/>
              <a:gd name="connsiteX0" fmla="*/ 909734 w 3882151"/>
              <a:gd name="connsiteY0" fmla="*/ 236028 h 873099"/>
              <a:gd name="connsiteX1" fmla="*/ 914072 w 3882151"/>
              <a:gd name="connsiteY1" fmla="*/ 0 h 873099"/>
              <a:gd name="connsiteX2" fmla="*/ 804 w 3882151"/>
              <a:gd name="connsiteY2" fmla="*/ 757 h 873099"/>
              <a:gd name="connsiteX3" fmla="*/ 0 w 3882151"/>
              <a:gd name="connsiteY3" fmla="*/ 869767 h 873099"/>
              <a:gd name="connsiteX4" fmla="*/ 3882151 w 3882151"/>
              <a:gd name="connsiteY4" fmla="*/ 873099 h 873099"/>
              <a:gd name="connsiteX0" fmla="*/ 914175 w 3882151"/>
              <a:gd name="connsiteY0" fmla="*/ 236028 h 873099"/>
              <a:gd name="connsiteX1" fmla="*/ 914072 w 3882151"/>
              <a:gd name="connsiteY1" fmla="*/ 0 h 873099"/>
              <a:gd name="connsiteX2" fmla="*/ 804 w 3882151"/>
              <a:gd name="connsiteY2" fmla="*/ 757 h 873099"/>
              <a:gd name="connsiteX3" fmla="*/ 0 w 3882151"/>
              <a:gd name="connsiteY3" fmla="*/ 869767 h 873099"/>
              <a:gd name="connsiteX4" fmla="*/ 3882151 w 3882151"/>
              <a:gd name="connsiteY4" fmla="*/ 873099 h 873099"/>
              <a:gd name="connsiteX0" fmla="*/ 914175 w 4486122"/>
              <a:gd name="connsiteY0" fmla="*/ 236028 h 879020"/>
              <a:gd name="connsiteX1" fmla="*/ 914072 w 4486122"/>
              <a:gd name="connsiteY1" fmla="*/ 0 h 879020"/>
              <a:gd name="connsiteX2" fmla="*/ 804 w 4486122"/>
              <a:gd name="connsiteY2" fmla="*/ 757 h 879020"/>
              <a:gd name="connsiteX3" fmla="*/ 0 w 4486122"/>
              <a:gd name="connsiteY3" fmla="*/ 869767 h 879020"/>
              <a:gd name="connsiteX4" fmla="*/ 4486122 w 4486122"/>
              <a:gd name="connsiteY4" fmla="*/ 879020 h 879020"/>
              <a:gd name="connsiteX0" fmla="*/ 914175 w 4492043"/>
              <a:gd name="connsiteY0" fmla="*/ 236028 h 873099"/>
              <a:gd name="connsiteX1" fmla="*/ 914072 w 4492043"/>
              <a:gd name="connsiteY1" fmla="*/ 0 h 873099"/>
              <a:gd name="connsiteX2" fmla="*/ 804 w 4492043"/>
              <a:gd name="connsiteY2" fmla="*/ 757 h 873099"/>
              <a:gd name="connsiteX3" fmla="*/ 0 w 4492043"/>
              <a:gd name="connsiteY3" fmla="*/ 869767 h 873099"/>
              <a:gd name="connsiteX4" fmla="*/ 4492043 w 4492043"/>
              <a:gd name="connsiteY4" fmla="*/ 873099 h 873099"/>
              <a:gd name="connsiteX0" fmla="*/ 914175 w 4492043"/>
              <a:gd name="connsiteY0" fmla="*/ 235272 h 872343"/>
              <a:gd name="connsiteX1" fmla="*/ 568063 w 4492043"/>
              <a:gd name="connsiteY1" fmla="*/ 184606 h 872343"/>
              <a:gd name="connsiteX2" fmla="*/ 804 w 4492043"/>
              <a:gd name="connsiteY2" fmla="*/ 1 h 872343"/>
              <a:gd name="connsiteX3" fmla="*/ 0 w 4492043"/>
              <a:gd name="connsiteY3" fmla="*/ 869011 h 872343"/>
              <a:gd name="connsiteX4" fmla="*/ 4492043 w 4492043"/>
              <a:gd name="connsiteY4" fmla="*/ 872343 h 872343"/>
              <a:gd name="connsiteX0" fmla="*/ 914175 w 4492043"/>
              <a:gd name="connsiteY0" fmla="*/ 50666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74345 w 4492043"/>
              <a:gd name="connsiteY0" fmla="*/ 198956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6982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6982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3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3 w 4492043"/>
              <a:gd name="connsiteY2" fmla="*/ 124332 h 687737"/>
              <a:gd name="connsiteX3" fmla="*/ 0 w 4492043"/>
              <a:gd name="connsiteY3" fmla="*/ 684405 h 687737"/>
              <a:gd name="connsiteX4" fmla="*/ 4492043 w 4492043"/>
              <a:gd name="connsiteY4" fmla="*/ 687737 h 687737"/>
              <a:gd name="connsiteX0" fmla="*/ 561988 w 4492043"/>
              <a:gd name="connsiteY0" fmla="*/ 49636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618240 w 4492043"/>
              <a:gd name="connsiteY0" fmla="*/ 168062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665610 w 4492043"/>
              <a:gd name="connsiteY0" fmla="*/ 168062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564948 w 4492043"/>
              <a:gd name="connsiteY0" fmla="*/ 125133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564948 w 4492043"/>
              <a:gd name="connsiteY0" fmla="*/ 123653 h 567831"/>
              <a:gd name="connsiteX1" fmla="*/ 563622 w 4492043"/>
              <a:gd name="connsiteY1" fmla="*/ 0 h 567831"/>
              <a:gd name="connsiteX2" fmla="*/ 803 w 4492043"/>
              <a:gd name="connsiteY2" fmla="*/ 4426 h 567831"/>
              <a:gd name="connsiteX3" fmla="*/ 0 w 4492043"/>
              <a:gd name="connsiteY3" fmla="*/ 564499 h 567831"/>
              <a:gd name="connsiteX4" fmla="*/ 4492043 w 4492043"/>
              <a:gd name="connsiteY4" fmla="*/ 567831 h 567831"/>
              <a:gd name="connsiteX0" fmla="*/ 564948 w 4492043"/>
              <a:gd name="connsiteY0" fmla="*/ 122173 h 566351"/>
              <a:gd name="connsiteX1" fmla="*/ 563622 w 4492043"/>
              <a:gd name="connsiteY1" fmla="*/ 0 h 566351"/>
              <a:gd name="connsiteX2" fmla="*/ 803 w 4492043"/>
              <a:gd name="connsiteY2" fmla="*/ 2946 h 566351"/>
              <a:gd name="connsiteX3" fmla="*/ 0 w 4492043"/>
              <a:gd name="connsiteY3" fmla="*/ 563019 h 566351"/>
              <a:gd name="connsiteX4" fmla="*/ 4492043 w 4492043"/>
              <a:gd name="connsiteY4" fmla="*/ 566351 h 566351"/>
              <a:gd name="connsiteX0" fmla="*/ 564948 w 4492043"/>
              <a:gd name="connsiteY0" fmla="*/ 11922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2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182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4949 w 4492043"/>
              <a:gd name="connsiteY0" fmla="*/ 11182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4949 w 4492043"/>
              <a:gd name="connsiteY0" fmla="*/ 128110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10 w 4492043"/>
              <a:gd name="connsiteY0" fmla="*/ 12366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366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514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0708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1330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2043" h="563405" extrusionOk="0">
                <a:moveTo>
                  <a:pt x="566430" y="113306"/>
                </a:moveTo>
                <a:cubicBezTo>
                  <a:pt x="565372" y="-23824"/>
                  <a:pt x="567641" y="137145"/>
                  <a:pt x="566583" y="15"/>
                </a:cubicBezTo>
                <a:lnTo>
                  <a:pt x="803" y="0"/>
                </a:lnTo>
                <a:cubicBezTo>
                  <a:pt x="350" y="270933"/>
                  <a:pt x="453" y="289140"/>
                  <a:pt x="0" y="560073"/>
                </a:cubicBezTo>
                <a:lnTo>
                  <a:pt x="4492043" y="563405"/>
                </a:lnTo>
              </a:path>
            </a:pathLst>
          </a:custGeom>
          <a:noFill/>
          <a:ln w="635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pic>
        <p:nvPicPr>
          <p:cNvPr id="6" name="Image 5"/>
          <p:cNvPicPr>
            <a:picLocks noChangeAspect="1"/>
          </p:cNvPicPr>
          <p:nvPr/>
        </p:nvPicPr>
        <p:blipFill>
          <a:blip r:embed="rId3"/>
          <a:stretch/>
        </p:blipFill>
        <p:spPr bwMode="auto">
          <a:xfrm>
            <a:off x="333068" y="4344370"/>
            <a:ext cx="2146975" cy="1220783"/>
          </a:xfrm>
          <a:prstGeom prst="rect">
            <a:avLst/>
          </a:prstGeom>
        </p:spPr>
      </p:pic>
      <p:pic>
        <p:nvPicPr>
          <p:cNvPr id="2" name="Picture 1"/>
          <p:cNvPicPr>
            <a:picLocks noChangeAspect="1"/>
          </p:cNvPicPr>
          <p:nvPr/>
        </p:nvPicPr>
        <p:blipFill>
          <a:blip r:embed="rId4"/>
          <a:srcRect l="12761" t="27736" r="12936" b="21461"/>
          <a:stretch/>
        </p:blipFill>
        <p:spPr bwMode="auto">
          <a:xfrm>
            <a:off x="8586767" y="4281669"/>
            <a:ext cx="3500304" cy="1346185"/>
          </a:xfrm>
          <a:prstGeom prst="rect">
            <a:avLst/>
          </a:prstGeom>
        </p:spPr>
      </p:pic>
      <p:pic>
        <p:nvPicPr>
          <p:cNvPr id="4" name="Picture 3" descr="A blue flag with yellow stars&#10;&#10;Description automatically generated">
            <a:extLst>
              <a:ext uri="{FF2B5EF4-FFF2-40B4-BE49-F238E27FC236}">
                <a16:creationId xmlns:a16="http://schemas.microsoft.com/office/drawing/2014/main" id="{08AE7E3E-303C-2EB8-DBC4-BA7C08F9885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0204" y="4012191"/>
            <a:ext cx="1859550" cy="1885141"/>
          </a:xfrm>
          <a:prstGeom prst="rect">
            <a:avLst/>
          </a:prstGeom>
        </p:spPr>
      </p:pic>
      <p:pic>
        <p:nvPicPr>
          <p:cNvPr id="7" name="Picture 6" descr="A black background with a black square&#10;&#10;Description automatically generated with medium confidence">
            <a:extLst>
              <a:ext uri="{FF2B5EF4-FFF2-40B4-BE49-F238E27FC236}">
                <a16:creationId xmlns:a16="http://schemas.microsoft.com/office/drawing/2014/main" id="{F559CE86-E6DB-6635-7D01-087BE53B95A8}"/>
              </a:ext>
            </a:extLst>
          </p:cNvPr>
          <p:cNvPicPr>
            <a:picLocks noChangeAspect="1"/>
          </p:cNvPicPr>
          <p:nvPr/>
        </p:nvPicPr>
        <p:blipFill>
          <a:blip r:embed="rId6">
            <a:extLst>
              <a:ext uri="{28A0092B-C50C-407E-A947-70E740481C1C}">
                <a14:useLocalDpi xmlns:a14="http://schemas.microsoft.com/office/drawing/2010/main" val="0"/>
              </a:ext>
            </a:extLst>
          </a:blip>
          <a:srcRect b="23580"/>
          <a:stretch/>
        </p:blipFill>
        <p:spPr>
          <a:xfrm>
            <a:off x="2891617" y="4272967"/>
            <a:ext cx="3295772" cy="13635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8000" cap="small"/>
              <a:t>Pieces of (mis)information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B06BFB73-9BB5-43B1-9C9C-9A4A3E477B4A}" type="datetime1">
              <a:rPr lang="fr-FR"/>
              <a:t>16/12/2024</a:t>
            </a:fld>
            <a:endParaRPr lang="fr-FR"/>
          </a:p>
        </p:txBody>
      </p:sp>
      <p:sp>
        <p:nvSpPr>
          <p:cNvPr id="3" name="Slide Number Placeholder 2"/>
          <p:cNvSpPr>
            <a:spLocks noGrp="1"/>
          </p:cNvSpPr>
          <p:nvPr>
            <p:ph type="sldNum" sz="quarter" idx="12"/>
          </p:nvPr>
        </p:nvSpPr>
        <p:spPr bwMode="auto"/>
        <p:txBody>
          <a:bodyPr/>
          <a:lstStyle/>
          <a:p>
            <a:pPr>
              <a:defRPr/>
            </a:pPr>
            <a:fld id="{C239B490-67D1-43FC-A6E0-A601D5DEA630}" type="slidenum">
              <a:rPr lang="fr-FR"/>
              <a:t>11</a:t>
            </a:fld>
            <a:endParaRPr lang="fr-FR"/>
          </a:p>
        </p:txBody>
      </p:sp>
      <p:sp>
        <p:nvSpPr>
          <p:cNvPr id="10" name="Content Placeholder 9"/>
          <p:cNvSpPr>
            <a:spLocks noGrp="1"/>
          </p:cNvSpPr>
          <p:nvPr>
            <p:ph idx="18"/>
          </p:nvPr>
        </p:nvSpPr>
        <p:spPr bwMode="auto"/>
        <p:txBody>
          <a:bodyPr/>
          <a:lstStyle/>
          <a:p>
            <a:pPr>
              <a:defRPr/>
            </a:pPr>
            <a:endParaRPr/>
          </a:p>
          <a:p>
            <a:pPr>
              <a:defRPr/>
            </a:pPr>
            <a:endParaRPr lang="en-US"/>
          </a:p>
        </p:txBody>
      </p:sp>
      <p:grpSp>
        <p:nvGrpSpPr>
          <p:cNvPr id="5" name="Group 4"/>
          <p:cNvGrpSpPr/>
          <p:nvPr/>
        </p:nvGrpSpPr>
        <p:grpSpPr bwMode="auto">
          <a:xfrm>
            <a:off x="645150" y="1419601"/>
            <a:ext cx="2503264" cy="2070506"/>
            <a:chOff x="2551" y="0"/>
            <a:chExt cx="2503264" cy="4432924"/>
          </a:xfrm>
          <a:solidFill>
            <a:schemeClr val="tx2">
              <a:lumMod val="75000"/>
              <a:lumOff val="25000"/>
            </a:schemeClr>
          </a:solidFill>
        </p:grpSpPr>
        <p:sp>
          <p:nvSpPr>
            <p:cNvPr id="8" name="Rounded Rectangle 7"/>
            <p:cNvSpPr/>
            <p:nvPr/>
          </p:nvSpPr>
          <p:spPr bwMode="auto">
            <a:xfrm>
              <a:off x="2551" y="0"/>
              <a:ext cx="2503264" cy="4432924"/>
            </a:xfrm>
            <a:prstGeom prst="roundRect">
              <a:avLst>
                <a:gd name="adj" fmla="val 10000"/>
              </a:avLst>
            </a:prstGeom>
            <a:grp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9" name="Rounded Rectangle 4"/>
            <p:cNvSpPr txBox="1"/>
            <p:nvPr/>
          </p:nvSpPr>
          <p:spPr bwMode="auto">
            <a:xfrm>
              <a:off x="2551" y="1407621"/>
              <a:ext cx="2503264" cy="1329878"/>
            </a:xfrm>
            <a:prstGeom prst="rect">
              <a:avLst/>
            </a:prstGeom>
            <a:grp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a:solidFill>
                    <a:schemeClr val="bg1"/>
                  </a:solidFill>
                  <a:latin typeface="Segoe UI Light"/>
                </a:rPr>
                <a:t>Targeting is based on luck</a:t>
              </a:r>
              <a:endParaRPr lang="en-GB" sz="2000" b="1" i="0" u="none" strike="noStrike">
                <a:solidFill>
                  <a:schemeClr val="bg1"/>
                </a:solidFill>
                <a:latin typeface="Segoe UI Light"/>
              </a:endParaRPr>
            </a:p>
          </p:txBody>
        </p:sp>
      </p:grpSp>
      <p:grpSp>
        <p:nvGrpSpPr>
          <p:cNvPr id="12" name="Group 11"/>
          <p:cNvGrpSpPr/>
          <p:nvPr/>
        </p:nvGrpSpPr>
        <p:grpSpPr bwMode="auto">
          <a:xfrm>
            <a:off x="3522734" y="1431958"/>
            <a:ext cx="2540799" cy="2070506"/>
            <a:chOff x="-34984" y="0"/>
            <a:chExt cx="2540799" cy="4432924"/>
          </a:xfrm>
        </p:grpSpPr>
        <p:sp>
          <p:nvSpPr>
            <p:cNvPr id="14" name="Rounded Rectangle 13"/>
            <p:cNvSpPr/>
            <p:nvPr/>
          </p:nvSpPr>
          <p:spPr bwMode="auto">
            <a:xfrm>
              <a:off x="2551" y="0"/>
              <a:ext cx="2503264" cy="4432924"/>
            </a:xfrm>
            <a:prstGeom prst="roundRect">
              <a:avLst>
                <a:gd name="adj" fmla="val 10000"/>
              </a:avLst>
            </a:prstGeom>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15" name="Rounded Rectangle 4"/>
            <p:cNvSpPr txBox="1"/>
            <p:nvPr/>
          </p:nvSpPr>
          <p:spPr bwMode="auto">
            <a:xfrm>
              <a:off x="-34984" y="1343713"/>
              <a:ext cx="2503264" cy="1329878"/>
            </a:xfrm>
            <a:prstGeom prst="rect">
              <a:avLst/>
            </a:prstGeom>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rgbClr val="000000"/>
                  </a:solidFill>
                </a:rPr>
                <a:t>Syrians receive more and better assistance than Lebanese</a:t>
              </a:r>
              <a:endParaRPr lang="en-GB" sz="2000" b="1" i="0" u="none" strike="noStrike">
                <a:solidFill>
                  <a:srgbClr val="000000"/>
                </a:solidFill>
                <a:latin typeface="Segoe UI Light"/>
              </a:endParaRPr>
            </a:p>
          </p:txBody>
        </p:sp>
      </p:grpSp>
      <p:grpSp>
        <p:nvGrpSpPr>
          <p:cNvPr id="18" name="Group 17"/>
          <p:cNvGrpSpPr/>
          <p:nvPr/>
        </p:nvGrpSpPr>
        <p:grpSpPr bwMode="auto">
          <a:xfrm>
            <a:off x="6340626" y="1412892"/>
            <a:ext cx="2503264" cy="2070506"/>
            <a:chOff x="-1642857" y="0"/>
            <a:chExt cx="2503264" cy="4432924"/>
          </a:xfrm>
          <a:solidFill>
            <a:schemeClr val="accent2">
              <a:lumMod val="20000"/>
              <a:lumOff val="80000"/>
            </a:schemeClr>
          </a:solidFill>
        </p:grpSpPr>
        <p:sp>
          <p:nvSpPr>
            <p:cNvPr id="19" name="Rounded Rectangle 18"/>
            <p:cNvSpPr/>
            <p:nvPr/>
          </p:nvSpPr>
          <p:spPr bwMode="auto">
            <a:xfrm>
              <a:off x="-1642857" y="0"/>
              <a:ext cx="2503264" cy="4432924"/>
            </a:xfrm>
            <a:prstGeom prst="roundRect">
              <a:avLst>
                <a:gd name="adj" fmla="val 10000"/>
              </a:avLst>
            </a:prstGeom>
            <a:grp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20" name="Rounded Rectangle 4"/>
            <p:cNvSpPr txBox="1"/>
            <p:nvPr/>
          </p:nvSpPr>
          <p:spPr bwMode="auto">
            <a:xfrm>
              <a:off x="-1642857" y="1449053"/>
              <a:ext cx="2406342" cy="1329878"/>
            </a:xfrm>
            <a:prstGeom prst="rect">
              <a:avLst/>
            </a:prstGeom>
            <a:grp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rgbClr val="000000"/>
                  </a:solidFill>
                </a:rPr>
                <a:t>Syrians come and go across borders to collect aid</a:t>
              </a:r>
              <a:endParaRPr lang="en-GB" sz="2000" b="1" i="0" u="none" strike="noStrike">
                <a:solidFill>
                  <a:srgbClr val="000000"/>
                </a:solidFill>
                <a:latin typeface="Segoe UI Light"/>
              </a:endParaRPr>
            </a:p>
          </p:txBody>
        </p:sp>
      </p:grpSp>
      <p:grpSp>
        <p:nvGrpSpPr>
          <p:cNvPr id="4" name="Group 3"/>
          <p:cNvGrpSpPr/>
          <p:nvPr/>
        </p:nvGrpSpPr>
        <p:grpSpPr bwMode="auto">
          <a:xfrm>
            <a:off x="9188827" y="1412892"/>
            <a:ext cx="2503264" cy="2070506"/>
            <a:chOff x="1621568" y="130842"/>
            <a:chExt cx="2503264" cy="4432924"/>
          </a:xfrm>
          <a:solidFill>
            <a:schemeClr val="accent2">
              <a:lumMod val="20000"/>
              <a:lumOff val="80000"/>
            </a:schemeClr>
          </a:solidFill>
        </p:grpSpPr>
        <p:sp>
          <p:nvSpPr>
            <p:cNvPr id="6" name="Rounded Rectangle 18"/>
            <p:cNvSpPr/>
            <p:nvPr/>
          </p:nvSpPr>
          <p:spPr bwMode="auto">
            <a:xfrm>
              <a:off x="1621568" y="130842"/>
              <a:ext cx="2503264" cy="4432924"/>
            </a:xfrm>
            <a:prstGeom prst="roundRect">
              <a:avLst>
                <a:gd name="adj" fmla="val 10000"/>
              </a:avLst>
            </a:prstGeom>
            <a:solidFill>
              <a:schemeClr val="accent5">
                <a:lumMod val="20000"/>
                <a:lumOff val="80000"/>
              </a:schemeClr>
            </a:solid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13" name="Rounded Rectangle 4"/>
            <p:cNvSpPr txBox="1"/>
            <p:nvPr/>
          </p:nvSpPr>
          <p:spPr bwMode="auto">
            <a:xfrm>
              <a:off x="1621568" y="1579896"/>
              <a:ext cx="2406342" cy="1329878"/>
            </a:xfrm>
            <a:prstGeom prst="rect">
              <a:avLst/>
            </a:prstGeom>
            <a:solidFill>
              <a:schemeClr val="accent5">
                <a:lumMod val="20000"/>
                <a:lumOff val="80000"/>
              </a:schemeClr>
            </a:solid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rgbClr val="000000"/>
                  </a:solidFill>
                </a:rPr>
                <a:t>Aid organisations are more attentive to Lebanese’s needs </a:t>
              </a:r>
              <a:endParaRPr lang="en-GB" sz="2000" b="1" i="0" u="none" strike="noStrike">
                <a:solidFill>
                  <a:srgbClr val="000000"/>
                </a:solidFill>
                <a:latin typeface="Segoe UI Light"/>
              </a:endParaRPr>
            </a:p>
          </p:txBody>
        </p:sp>
      </p:grpSp>
      <p:sp>
        <p:nvSpPr>
          <p:cNvPr id="16" name="Rounded Rectangle 18"/>
          <p:cNvSpPr/>
          <p:nvPr/>
        </p:nvSpPr>
        <p:spPr bwMode="auto">
          <a:xfrm>
            <a:off x="753292" y="3797093"/>
            <a:ext cx="2503264" cy="2070506"/>
          </a:xfrm>
          <a:prstGeom prst="roundRect">
            <a:avLst>
              <a:gd name="adj" fmla="val 10000"/>
            </a:avLst>
          </a:prstGeom>
          <a:solidFill>
            <a:schemeClr val="accent6">
              <a:lumMod val="40000"/>
              <a:lumOff val="60000"/>
            </a:schemeClr>
          </a:solid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17" name="Rounded Rectangle 4"/>
          <p:cNvSpPr txBox="1"/>
          <p:nvPr/>
        </p:nvSpPr>
        <p:spPr bwMode="auto">
          <a:xfrm>
            <a:off x="850214" y="4470990"/>
            <a:ext cx="2406342" cy="621152"/>
          </a:xfrm>
          <a:prstGeom prst="rect">
            <a:avLst/>
          </a:prstGeom>
          <a:solidFill>
            <a:schemeClr val="accent6">
              <a:lumMod val="40000"/>
              <a:lumOff val="60000"/>
            </a:schemeClr>
          </a:solid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rgbClr val="000000"/>
                </a:solidFill>
              </a:rPr>
              <a:t>CVA impacts job competition between Lebanese and Syrians </a:t>
            </a:r>
            <a:endParaRPr lang="en-GB" sz="2000" b="1" i="0" u="none" strike="noStrike">
              <a:solidFill>
                <a:srgbClr val="000000"/>
              </a:solidFill>
              <a:latin typeface="Segoe UI Light"/>
            </a:endParaRPr>
          </a:p>
        </p:txBody>
      </p:sp>
      <p:sp>
        <p:nvSpPr>
          <p:cNvPr id="23" name="Rounded Rectangle 18"/>
          <p:cNvSpPr/>
          <p:nvPr/>
        </p:nvSpPr>
        <p:spPr bwMode="auto">
          <a:xfrm>
            <a:off x="3546959" y="3786957"/>
            <a:ext cx="2503264" cy="2070506"/>
          </a:xfrm>
          <a:prstGeom prst="roundRect">
            <a:avLst>
              <a:gd name="adj" fmla="val 10000"/>
            </a:avLst>
          </a:prstGeom>
          <a:solidFill>
            <a:schemeClr val="accent3"/>
          </a:solid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24" name="Rounded Rectangle 4"/>
          <p:cNvSpPr txBox="1"/>
          <p:nvPr/>
        </p:nvSpPr>
        <p:spPr bwMode="auto">
          <a:xfrm>
            <a:off x="3546959" y="4511634"/>
            <a:ext cx="2379448" cy="621152"/>
          </a:xfrm>
          <a:prstGeom prst="rect">
            <a:avLst/>
          </a:prstGeom>
          <a:solidFill>
            <a:schemeClr val="accent3"/>
          </a:solid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rgbClr val="000000"/>
                </a:solidFill>
              </a:rPr>
              <a:t>Schooling is provided free of charge for Syrians, disadvantaging the Lebanese</a:t>
            </a:r>
            <a:endParaRPr lang="en-GB" sz="2000" i="0" u="none" strike="noStrike">
              <a:solidFill>
                <a:srgbClr val="000000"/>
              </a:solidFill>
              <a:latin typeface="Segoe UI Light"/>
            </a:endParaRPr>
          </a:p>
        </p:txBody>
      </p:sp>
      <p:sp>
        <p:nvSpPr>
          <p:cNvPr id="21" name="Title 1"/>
          <p:cNvSpPr txBox="1"/>
          <p:nvPr/>
        </p:nvSpPr>
        <p:spPr bwMode="auto">
          <a:xfrm>
            <a:off x="261455" y="659666"/>
            <a:ext cx="10805158" cy="786704"/>
          </a:xfrm>
          <a:prstGeom prst="rect">
            <a:avLst/>
          </a:prstGeom>
        </p:spPr>
        <p:txBody>
          <a:bodyPr>
            <a:normAutofit/>
          </a:bodyPr>
          <a:lstStyle>
            <a:lvl1pPr algn="l" defTabSz="914400">
              <a:lnSpc>
                <a:spcPct val="90000"/>
              </a:lnSpc>
              <a:spcBef>
                <a:spcPts val="0"/>
              </a:spcBef>
              <a:buNone/>
              <a:defRPr sz="2400">
                <a:solidFill>
                  <a:srgbClr val="003843"/>
                </a:solidFill>
                <a:latin typeface="Segoe UI Semilight"/>
                <a:ea typeface="+mj-ea"/>
                <a:cs typeface="Segoe UI Semilight"/>
              </a:defRPr>
            </a:lvl1pPr>
          </a:lstStyle>
          <a:p>
            <a:pPr>
              <a:defRPr/>
            </a:pPr>
            <a:r>
              <a:rPr lang="fr-BE" sz="3200">
                <a:latin typeface="Segoe UI Semilight"/>
                <a:cs typeface="Segoe UI Semibold"/>
              </a:rPr>
              <a:t>Eight main pieces of (mis)information</a:t>
            </a:r>
            <a:endParaRPr sz="3200">
              <a:latin typeface="Segoe UI Semilight"/>
              <a:cs typeface="Segoe UI Semibold"/>
            </a:endParaRPr>
          </a:p>
        </p:txBody>
      </p:sp>
      <p:sp>
        <p:nvSpPr>
          <p:cNvPr id="26" name="Rounded Rectangle 18"/>
          <p:cNvSpPr/>
          <p:nvPr/>
        </p:nvSpPr>
        <p:spPr bwMode="auto">
          <a:xfrm>
            <a:off x="6340626" y="3797093"/>
            <a:ext cx="2503264" cy="2070506"/>
          </a:xfrm>
          <a:prstGeom prst="roundRect">
            <a:avLst>
              <a:gd name="adj" fmla="val 10000"/>
            </a:avLst>
          </a:prstGeom>
          <a:solidFill>
            <a:schemeClr val="accent5">
              <a:lumMod val="50000"/>
            </a:schemeClr>
          </a:solid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27" name="Rounded Rectangle 4"/>
          <p:cNvSpPr txBox="1"/>
          <p:nvPr/>
        </p:nvSpPr>
        <p:spPr bwMode="auto">
          <a:xfrm>
            <a:off x="6340626" y="4521770"/>
            <a:ext cx="2379448" cy="621152"/>
          </a:xfrm>
          <a:prstGeom prst="rect">
            <a:avLst/>
          </a:prstGeom>
          <a:solidFill>
            <a:schemeClr val="accent5">
              <a:lumMod val="50000"/>
            </a:schemeClr>
          </a:solid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a:solidFill>
                  <a:srgbClr val="000000"/>
                </a:solidFill>
              </a:rPr>
              <a:t>Households use diversion strategies to access assistance</a:t>
            </a:r>
            <a:endParaRPr lang="en-GB" sz="2000" i="0" u="none" strike="noStrike">
              <a:solidFill>
                <a:srgbClr val="000000"/>
              </a:solidFill>
              <a:latin typeface="Segoe UI Light"/>
            </a:endParaRPr>
          </a:p>
        </p:txBody>
      </p:sp>
      <p:grpSp>
        <p:nvGrpSpPr>
          <p:cNvPr id="29" name="Group 28"/>
          <p:cNvGrpSpPr/>
          <p:nvPr/>
        </p:nvGrpSpPr>
        <p:grpSpPr bwMode="auto">
          <a:xfrm>
            <a:off x="9188827" y="3746313"/>
            <a:ext cx="2503264" cy="2070506"/>
            <a:chOff x="-1642857" y="0"/>
            <a:chExt cx="2503264" cy="4432924"/>
          </a:xfrm>
          <a:solidFill>
            <a:schemeClr val="accent2"/>
          </a:solidFill>
        </p:grpSpPr>
        <p:sp>
          <p:nvSpPr>
            <p:cNvPr id="30" name="Rounded Rectangle 29"/>
            <p:cNvSpPr/>
            <p:nvPr/>
          </p:nvSpPr>
          <p:spPr bwMode="auto">
            <a:xfrm>
              <a:off x="-1642857" y="0"/>
              <a:ext cx="2503264" cy="4432924"/>
            </a:xfrm>
            <a:prstGeom prst="roundRect">
              <a:avLst>
                <a:gd name="adj" fmla="val 10000"/>
              </a:avLst>
            </a:prstGeom>
            <a:grpFill/>
          </p:spPr>
          <p:style>
            <a:lnRef idx="0">
              <a:schemeClr val="dk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a:p>
          </p:txBody>
        </p:sp>
        <p:sp>
          <p:nvSpPr>
            <p:cNvPr id="31" name="Rounded Rectangle 4"/>
            <p:cNvSpPr txBox="1"/>
            <p:nvPr/>
          </p:nvSpPr>
          <p:spPr bwMode="auto">
            <a:xfrm>
              <a:off x="-1642857" y="1449053"/>
              <a:ext cx="2406342" cy="1329878"/>
            </a:xfrm>
            <a:prstGeom prst="rect">
              <a:avLst/>
            </a:prstGeom>
            <a:grpFill/>
          </p:spPr>
          <p:style>
            <a:lnRef idx="0">
              <a:srgbClr val="000000"/>
            </a:lnRef>
            <a:fillRef idx="0">
              <a:srgbClr val="000000"/>
            </a:fillRef>
            <a:effectRef idx="0">
              <a:srgbClr val="00000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algn="ctr">
                <a:defRPr/>
              </a:pPr>
              <a:r>
                <a:rPr lang="en-GB" sz="2000" b="1" i="0" u="none" strike="noStrike">
                  <a:solidFill>
                    <a:schemeClr val="bg1"/>
                  </a:solidFill>
                  <a:latin typeface="Segoe UI Light"/>
                </a:rPr>
                <a:t>The allocation of international aid funding to Lebanon is politically driven</a:t>
              </a:r>
              <a:endParaRPr/>
            </a:p>
          </p:txBody>
        </p:sp>
      </p:grpSp>
      <p:pic>
        <p:nvPicPr>
          <p:cNvPr id="7" name="Picture 6" descr="A black background with white text&#10;&#10;Description automatically generated">
            <a:extLst>
              <a:ext uri="{FF2B5EF4-FFF2-40B4-BE49-F238E27FC236}">
                <a16:creationId xmlns:a16="http://schemas.microsoft.com/office/drawing/2014/main" id="{F55EB6C1-7EB9-2FA3-9E22-80DB89D692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831409"/>
            <a:ext cx="7766086" cy="1663706"/>
          </a:xfrm>
        </p:spPr>
        <p:txBody>
          <a:bodyPr/>
          <a:lstStyle/>
          <a:p>
            <a:pPr algn="ctr">
              <a:defRPr/>
            </a:pPr>
            <a:r>
              <a:rPr lang="en-GB" sz="8000" cap="small"/>
              <a:t>Causal pathways</a:t>
            </a:r>
            <a:endParaRPr/>
          </a:p>
          <a:p>
            <a:pPr algn="ctr">
              <a:defRPr/>
            </a:pPr>
            <a:r>
              <a:rPr lang="en-GB" sz="8000" cap="small"/>
              <a:t>&amp;</a:t>
            </a:r>
            <a:endParaRPr/>
          </a:p>
          <a:p>
            <a:pPr algn="ctr">
              <a:defRPr/>
            </a:pPr>
            <a:r>
              <a:rPr lang="en-GB" sz="8000" cap="small"/>
              <a:t>Spreading mechanisms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B06BFB73-9BB5-43B1-9C9C-9A4A3E477B4A}" type="datetime1">
              <a:rPr lang="fr-FR"/>
              <a:t>16/12/2024</a:t>
            </a:fld>
            <a:endParaRPr lang="fr-FR"/>
          </a:p>
        </p:txBody>
      </p:sp>
      <p:sp>
        <p:nvSpPr>
          <p:cNvPr id="3" name="Slide Number Placeholder 2"/>
          <p:cNvSpPr>
            <a:spLocks noGrp="1"/>
          </p:cNvSpPr>
          <p:nvPr>
            <p:ph type="sldNum" sz="quarter" idx="12"/>
          </p:nvPr>
        </p:nvSpPr>
        <p:spPr bwMode="auto"/>
        <p:txBody>
          <a:bodyPr/>
          <a:lstStyle/>
          <a:p>
            <a:pPr>
              <a:defRPr/>
            </a:pPr>
            <a:fld id="{C239B490-67D1-43FC-A6E0-A601D5DEA630}" type="slidenum">
              <a:rPr lang="fr-FR"/>
              <a:t>13</a:t>
            </a:fld>
            <a:endParaRPr lang="fr-FR"/>
          </a:p>
        </p:txBody>
      </p:sp>
      <p:sp>
        <p:nvSpPr>
          <p:cNvPr id="10" name="Content Placeholder 9"/>
          <p:cNvSpPr>
            <a:spLocks noGrp="1"/>
          </p:cNvSpPr>
          <p:nvPr>
            <p:ph idx="18"/>
          </p:nvPr>
        </p:nvSpPr>
        <p:spPr bwMode="auto"/>
        <p:txBody>
          <a:bodyPr/>
          <a:lstStyle/>
          <a:p>
            <a:pPr>
              <a:defRPr/>
            </a:pPr>
            <a:endParaRPr/>
          </a:p>
          <a:p>
            <a:pPr>
              <a:defRPr/>
            </a:pPr>
            <a:endParaRPr lang="en-US"/>
          </a:p>
        </p:txBody>
      </p:sp>
      <p:sp>
        <p:nvSpPr>
          <p:cNvPr id="21" name="Title 1"/>
          <p:cNvSpPr txBox="1"/>
          <p:nvPr/>
        </p:nvSpPr>
        <p:spPr bwMode="auto">
          <a:xfrm>
            <a:off x="261455" y="659666"/>
            <a:ext cx="10805158" cy="786704"/>
          </a:xfrm>
          <a:prstGeom prst="rect">
            <a:avLst/>
          </a:prstGeom>
        </p:spPr>
        <p:txBody>
          <a:bodyPr>
            <a:normAutofit/>
          </a:bodyPr>
          <a:lstStyle>
            <a:lvl1pPr algn="l" defTabSz="914400">
              <a:lnSpc>
                <a:spcPct val="90000"/>
              </a:lnSpc>
              <a:spcBef>
                <a:spcPts val="0"/>
              </a:spcBef>
              <a:buNone/>
              <a:defRPr sz="2400">
                <a:solidFill>
                  <a:srgbClr val="003843"/>
                </a:solidFill>
                <a:latin typeface="Segoe UI Semilight"/>
                <a:ea typeface="+mj-ea"/>
                <a:cs typeface="Segoe UI Semilight"/>
              </a:defRPr>
            </a:lvl1pPr>
          </a:lstStyle>
          <a:p>
            <a:pPr>
              <a:defRPr/>
            </a:pPr>
            <a:r>
              <a:rPr lang="fr-BE" sz="3200">
                <a:latin typeface="Segoe UI Semilight"/>
                <a:cs typeface="Segoe UI Semibold"/>
              </a:rPr>
              <a:t>Causal pathways &amp; spreading mechanisms</a:t>
            </a:r>
            <a:endParaRPr sz="3200">
              <a:latin typeface="Segoe UI Semilight"/>
              <a:cs typeface="Segoe UI Semibold"/>
            </a:endParaRPr>
          </a:p>
        </p:txBody>
      </p:sp>
      <p:pic>
        <p:nvPicPr>
          <p:cNvPr id="7" name="Graphic 6"/>
          <p:cNvPicPr>
            <a:picLocks noChangeAspect="1"/>
          </p:cNvPicPr>
          <p:nvPr/>
        </p:nvPicPr>
        <p:blipFill>
          <a:blip r:embed="rId3">
            <a:extLst>
              <a:ext uri="{96DAC541-7B7A-43D3-8B79-37D633B846F1}">
                <asvg:svgBlip xmlns:asvg="http://schemas.microsoft.com/office/drawing/2016/SVG/main" r:embed="rId4"/>
              </a:ext>
            </a:extLst>
          </a:blip>
          <a:stretch/>
        </p:blipFill>
        <p:spPr bwMode="auto">
          <a:xfrm>
            <a:off x="1211477" y="1854023"/>
            <a:ext cx="1237418" cy="928067"/>
          </a:xfrm>
          <a:prstGeom prst="rect">
            <a:avLst/>
          </a:prstGeom>
        </p:spPr>
      </p:pic>
      <p:pic>
        <p:nvPicPr>
          <p:cNvPr id="25" name="Graphic 24"/>
          <p:cNvPicPr>
            <a:picLocks noChangeAspect="1"/>
          </p:cNvPicPr>
          <p:nvPr/>
        </p:nvPicPr>
        <p:blipFill>
          <a:blip r:embed="rId5">
            <a:extLst>
              <a:ext uri="{96DAC541-7B7A-43D3-8B79-37D633B846F1}">
                <asvg:svgBlip xmlns:asvg="http://schemas.microsoft.com/office/drawing/2016/SVG/main" r:embed="rId6"/>
              </a:ext>
            </a:extLst>
          </a:blip>
          <a:stretch/>
        </p:blipFill>
        <p:spPr bwMode="auto">
          <a:xfrm>
            <a:off x="4166271" y="1829674"/>
            <a:ext cx="651914" cy="1117564"/>
          </a:xfrm>
          <a:prstGeom prst="rect">
            <a:avLst/>
          </a:prstGeom>
        </p:spPr>
      </p:pic>
      <p:pic>
        <p:nvPicPr>
          <p:cNvPr id="28" name="Picture 27"/>
          <p:cNvPicPr>
            <a:picLocks noChangeAspect="1"/>
          </p:cNvPicPr>
          <p:nvPr/>
        </p:nvPicPr>
        <p:blipFill>
          <a:blip r:embed="rId7"/>
          <a:stretch/>
        </p:blipFill>
        <p:spPr bwMode="auto">
          <a:xfrm>
            <a:off x="6425983" y="1674763"/>
            <a:ext cx="1442719" cy="1334515"/>
          </a:xfrm>
          <a:prstGeom prst="rect">
            <a:avLst/>
          </a:prstGeom>
        </p:spPr>
      </p:pic>
      <p:sp>
        <p:nvSpPr>
          <p:cNvPr id="32" name="TextBox 31"/>
          <p:cNvSpPr txBox="1"/>
          <p:nvPr/>
        </p:nvSpPr>
        <p:spPr bwMode="auto">
          <a:xfrm>
            <a:off x="681644" y="3117752"/>
            <a:ext cx="2310937" cy="646331"/>
          </a:xfrm>
          <a:prstGeom prst="rect">
            <a:avLst/>
          </a:prstGeom>
          <a:noFill/>
        </p:spPr>
        <p:txBody>
          <a:bodyPr wrap="square" rtlCol="0">
            <a:spAutoFit/>
          </a:bodyPr>
          <a:lstStyle/>
          <a:p>
            <a:pPr algn="ctr">
              <a:defRPr/>
            </a:pPr>
            <a:r>
              <a:rPr lang="en-GB"/>
              <a:t>Interactions with aid workers</a:t>
            </a:r>
            <a:endParaRPr/>
          </a:p>
        </p:txBody>
      </p:sp>
      <p:sp>
        <p:nvSpPr>
          <p:cNvPr id="33" name="TextBox 32"/>
          <p:cNvSpPr txBox="1"/>
          <p:nvPr/>
        </p:nvSpPr>
        <p:spPr bwMode="auto">
          <a:xfrm>
            <a:off x="3336759" y="3164189"/>
            <a:ext cx="2310937" cy="369332"/>
          </a:xfrm>
          <a:prstGeom prst="rect">
            <a:avLst/>
          </a:prstGeom>
          <a:noFill/>
        </p:spPr>
        <p:txBody>
          <a:bodyPr wrap="square" rtlCol="0">
            <a:spAutoFit/>
          </a:bodyPr>
          <a:lstStyle/>
          <a:p>
            <a:pPr algn="ctr">
              <a:defRPr/>
            </a:pPr>
            <a:r>
              <a:rPr lang="en-GB"/>
              <a:t>Social media</a:t>
            </a:r>
            <a:endParaRPr/>
          </a:p>
        </p:txBody>
      </p:sp>
      <p:sp>
        <p:nvSpPr>
          <p:cNvPr id="34" name="TextBox 33"/>
          <p:cNvSpPr txBox="1"/>
          <p:nvPr/>
        </p:nvSpPr>
        <p:spPr bwMode="auto">
          <a:xfrm>
            <a:off x="5991874" y="3169542"/>
            <a:ext cx="2310937" cy="369332"/>
          </a:xfrm>
          <a:prstGeom prst="rect">
            <a:avLst/>
          </a:prstGeom>
          <a:noFill/>
        </p:spPr>
        <p:txBody>
          <a:bodyPr wrap="square" rtlCol="0">
            <a:spAutoFit/>
          </a:bodyPr>
          <a:lstStyle/>
          <a:p>
            <a:pPr algn="ctr">
              <a:defRPr/>
            </a:pPr>
            <a:r>
              <a:rPr lang="en-GB"/>
              <a:t>Traditional media</a:t>
            </a:r>
            <a:endParaRPr/>
          </a:p>
        </p:txBody>
      </p:sp>
      <p:pic>
        <p:nvPicPr>
          <p:cNvPr id="35" name="Graphic 34" descr="Credit card with solid fill"/>
          <p:cNvPicPr>
            <a:picLocks noChangeAspect="1"/>
          </p:cNvPicPr>
          <p:nvPr/>
        </p:nvPicPr>
        <p:blipFill>
          <a:blip r:embed="rId8">
            <a:extLst>
              <a:ext uri="{96DAC541-7B7A-43D3-8B79-37D633B846F1}">
                <asvg:svgBlip xmlns:asvg="http://schemas.microsoft.com/office/drawing/2016/SVG/main" r:embed="rId9"/>
              </a:ext>
            </a:extLst>
          </a:blip>
          <a:stretch/>
        </p:blipFill>
        <p:spPr bwMode="auto">
          <a:xfrm>
            <a:off x="9131078" y="1717076"/>
            <a:ext cx="1342760" cy="1342760"/>
          </a:xfrm>
          <a:prstGeom prst="rect">
            <a:avLst/>
          </a:prstGeom>
        </p:spPr>
      </p:pic>
      <p:sp>
        <p:nvSpPr>
          <p:cNvPr id="36" name="TextBox 35"/>
          <p:cNvSpPr txBox="1"/>
          <p:nvPr/>
        </p:nvSpPr>
        <p:spPr bwMode="auto">
          <a:xfrm>
            <a:off x="8646989" y="3198029"/>
            <a:ext cx="2310937" cy="646331"/>
          </a:xfrm>
          <a:prstGeom prst="rect">
            <a:avLst/>
          </a:prstGeom>
          <a:noFill/>
        </p:spPr>
        <p:txBody>
          <a:bodyPr wrap="square" rtlCol="0">
            <a:spAutoFit/>
          </a:bodyPr>
          <a:lstStyle/>
          <a:p>
            <a:pPr algn="ctr">
              <a:defRPr/>
            </a:pPr>
            <a:r>
              <a:rPr lang="en-GB"/>
              <a:t>Visible withdrawal of cash</a:t>
            </a:r>
            <a:endParaRPr/>
          </a:p>
        </p:txBody>
      </p:sp>
      <p:sp>
        <p:nvSpPr>
          <p:cNvPr id="37" name="TextBox 36"/>
          <p:cNvSpPr txBox="1"/>
          <p:nvPr/>
        </p:nvSpPr>
        <p:spPr bwMode="auto">
          <a:xfrm>
            <a:off x="1533062" y="5639605"/>
            <a:ext cx="3285122" cy="646331"/>
          </a:xfrm>
          <a:prstGeom prst="rect">
            <a:avLst/>
          </a:prstGeom>
          <a:noFill/>
        </p:spPr>
        <p:txBody>
          <a:bodyPr wrap="square" rtlCol="0">
            <a:spAutoFit/>
          </a:bodyPr>
          <a:lstStyle/>
          <a:p>
            <a:pPr>
              <a:defRPr/>
            </a:pPr>
            <a:r>
              <a:rPr lang="en-GB" sz="1800">
                <a:latin typeface="Segoe UI Light"/>
                <a:ea typeface="Arial"/>
                <a:cs typeface="Times New Roman"/>
              </a:rPr>
              <a:t>Cognitive Biases and Feeling of Relative Deprivation</a:t>
            </a:r>
            <a:endParaRPr/>
          </a:p>
        </p:txBody>
      </p:sp>
      <p:sp>
        <p:nvSpPr>
          <p:cNvPr id="38" name="Title 1"/>
          <p:cNvSpPr txBox="1"/>
          <p:nvPr/>
        </p:nvSpPr>
        <p:spPr bwMode="auto">
          <a:xfrm>
            <a:off x="311331" y="4118152"/>
            <a:ext cx="10805158" cy="786704"/>
          </a:xfrm>
          <a:prstGeom prst="rect">
            <a:avLst/>
          </a:prstGeom>
        </p:spPr>
        <p:txBody>
          <a:bodyPr>
            <a:normAutofit/>
          </a:bodyPr>
          <a:lstStyle>
            <a:lvl1pPr algn="l" defTabSz="914400">
              <a:lnSpc>
                <a:spcPct val="90000"/>
              </a:lnSpc>
              <a:spcBef>
                <a:spcPts val="0"/>
              </a:spcBef>
              <a:buNone/>
              <a:defRPr sz="2400">
                <a:solidFill>
                  <a:srgbClr val="003843"/>
                </a:solidFill>
                <a:latin typeface="Segoe UI Semilight"/>
                <a:ea typeface="+mj-ea"/>
                <a:cs typeface="Segoe UI Semilight"/>
              </a:defRPr>
            </a:lvl1pPr>
          </a:lstStyle>
          <a:p>
            <a:pPr>
              <a:defRPr/>
            </a:pPr>
            <a:r>
              <a:rPr lang="fr-BE" sz="3200">
                <a:latin typeface="Segoe UI Semilight"/>
                <a:cs typeface="Segoe UI Semibold"/>
              </a:rPr>
              <a:t>Secondary pathways</a:t>
            </a:r>
            <a:endParaRPr sz="3200">
              <a:latin typeface="Segoe UI Semilight"/>
              <a:cs typeface="Segoe UI Semibold"/>
            </a:endParaRPr>
          </a:p>
        </p:txBody>
      </p:sp>
      <p:sp>
        <p:nvSpPr>
          <p:cNvPr id="39" name="TextBox 38"/>
          <p:cNvSpPr txBox="1"/>
          <p:nvPr/>
        </p:nvSpPr>
        <p:spPr bwMode="auto">
          <a:xfrm>
            <a:off x="7294441" y="5573774"/>
            <a:ext cx="2705095" cy="369332"/>
          </a:xfrm>
          <a:prstGeom prst="rect">
            <a:avLst/>
          </a:prstGeom>
          <a:noFill/>
        </p:spPr>
        <p:txBody>
          <a:bodyPr wrap="square" rtlCol="0">
            <a:spAutoFit/>
          </a:bodyPr>
          <a:lstStyle/>
          <a:p>
            <a:pPr algn="just">
              <a:spcAft>
                <a:spcPts val="600"/>
              </a:spcAft>
              <a:defRPr/>
            </a:pPr>
            <a:r>
              <a:rPr lang="en-GB" sz="1800">
                <a:latin typeface="Segoe UI Light"/>
                <a:ea typeface="Arial"/>
                <a:cs typeface="Times New Roman"/>
              </a:rPr>
              <a:t>Political history</a:t>
            </a:r>
            <a:endParaRPr sz="1800">
              <a:latin typeface="Segoe UI Light"/>
              <a:ea typeface="Arial"/>
              <a:cs typeface="Times New Roman"/>
            </a:endParaRPr>
          </a:p>
        </p:txBody>
      </p:sp>
      <p:pic>
        <p:nvPicPr>
          <p:cNvPr id="42" name="Graphic 41" descr="Head with gears with solid fill"/>
          <p:cNvPicPr>
            <a:picLocks noChangeAspect="1"/>
          </p:cNvPicPr>
          <p:nvPr/>
        </p:nvPicPr>
        <p:blipFill>
          <a:blip r:embed="rId10">
            <a:extLst>
              <a:ext uri="{96DAC541-7B7A-43D3-8B79-37D633B846F1}">
                <asvg:svgBlip xmlns:asvg="http://schemas.microsoft.com/office/drawing/2016/SVG/main" r:embed="rId11"/>
              </a:ext>
            </a:extLst>
          </a:blip>
          <a:stretch/>
        </p:blipFill>
        <p:spPr bwMode="auto">
          <a:xfrm>
            <a:off x="2535382" y="4696634"/>
            <a:ext cx="914400" cy="914400"/>
          </a:xfrm>
          <a:prstGeom prst="rect">
            <a:avLst/>
          </a:prstGeom>
        </p:spPr>
      </p:pic>
      <p:pic>
        <p:nvPicPr>
          <p:cNvPr id="44" name="Graphic 43" descr="Bank with solid fill"/>
          <p:cNvPicPr>
            <a:picLocks noChangeAspect="1"/>
          </p:cNvPicPr>
          <p:nvPr/>
        </p:nvPicPr>
        <p:blipFill>
          <a:blip r:embed="rId12">
            <a:extLst>
              <a:ext uri="{96DAC541-7B7A-43D3-8B79-37D633B846F1}">
                <asvg:svgBlip xmlns:asvg="http://schemas.microsoft.com/office/drawing/2016/SVG/main" r:embed="rId13"/>
              </a:ext>
            </a:extLst>
          </a:blip>
          <a:stretch/>
        </p:blipFill>
        <p:spPr bwMode="auto">
          <a:xfrm>
            <a:off x="7583978" y="4659374"/>
            <a:ext cx="914400" cy="914400"/>
          </a:xfrm>
          <a:prstGeom prst="rect">
            <a:avLst/>
          </a:prstGeom>
        </p:spPr>
      </p:pic>
      <p:pic>
        <p:nvPicPr>
          <p:cNvPr id="4" name="Picture 3" descr="A black background with white text&#10;&#10;Description automatically generated">
            <a:extLst>
              <a:ext uri="{FF2B5EF4-FFF2-40B4-BE49-F238E27FC236}">
                <a16:creationId xmlns:a16="http://schemas.microsoft.com/office/drawing/2014/main" id="{4F6CDA0F-CA0B-1320-FF27-5B5B08AC61F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8000" cap="small"/>
              <a:t>The impact of (mis)information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BE" sz="3200">
                <a:latin typeface="Segoe UI Semilight"/>
                <a:cs typeface="Segoe UI Semibold"/>
              </a:rPr>
              <a:t>The negative effects of (mis)information</a:t>
            </a:r>
            <a:endParaRPr sz="3200">
              <a:latin typeface="Segoe UI Semilight"/>
              <a:cs typeface="Segoe UI Semibold"/>
            </a:endParaRPr>
          </a:p>
        </p:txBody>
      </p:sp>
      <p:sp>
        <p:nvSpPr>
          <p:cNvPr id="4" name="Date Placeholder 3"/>
          <p:cNvSpPr>
            <a:spLocks noGrp="1"/>
          </p:cNvSpPr>
          <p:nvPr>
            <p:ph type="dt" sz="half" idx="10"/>
          </p:nvPr>
        </p:nvSpPr>
        <p:spPr bwMode="auto"/>
        <p:txBody>
          <a:bodyPr/>
          <a:lstStyle/>
          <a:p>
            <a:pPr>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p:txBody>
          <a:bodyPr/>
          <a:lstStyle/>
          <a:p>
            <a:pPr>
              <a:defRPr/>
            </a:pPr>
            <a:fld id="{C239B490-67D1-43FC-A6E0-A601D5DEA630}" type="slidenum">
              <a:rPr lang="fr-FR"/>
              <a:t>15</a:t>
            </a:fld>
            <a:endParaRPr lang="fr-FR"/>
          </a:p>
        </p:txBody>
      </p:sp>
      <p:sp>
        <p:nvSpPr>
          <p:cNvPr id="6" name="Text Placeholder 5"/>
          <p:cNvSpPr>
            <a:spLocks noGrp="1"/>
          </p:cNvSpPr>
          <p:nvPr>
            <p:ph type="body" sz="quarter" idx="14"/>
          </p:nvPr>
        </p:nvSpPr>
        <p:spPr bwMode="auto">
          <a:xfrm>
            <a:off x="2830072" y="1472713"/>
            <a:ext cx="9140908" cy="4055101"/>
          </a:xfrm>
        </p:spPr>
        <p:txBody>
          <a:bodyPr/>
          <a:lstStyle/>
          <a:p>
            <a:pPr>
              <a:defRPr/>
            </a:pPr>
            <a:r>
              <a:rPr lang="en-GB" sz="2200" b="1" cap="small">
                <a:latin typeface="Segoe UI Light"/>
              </a:rPr>
              <a:t>Correlation between communal tensions &amp; peaks in (mis)information</a:t>
            </a:r>
            <a:endParaRPr/>
          </a:p>
          <a:p>
            <a:pPr>
              <a:defRPr/>
            </a:pPr>
            <a:endParaRPr lang="en-GB" sz="2200" b="1" cap="small">
              <a:latin typeface="Segoe UI Light"/>
            </a:endParaRPr>
          </a:p>
          <a:p>
            <a:pPr>
              <a:defRPr/>
            </a:pPr>
            <a:r>
              <a:rPr lang="en-GB" sz="2200" b="1" cap="small">
                <a:latin typeface="Segoe UI Light"/>
              </a:rPr>
              <a:t>Tensions and violence directed towards other communities </a:t>
            </a:r>
            <a:endParaRPr sz="2200" b="1" cap="small">
              <a:latin typeface="Segoe UI Light"/>
            </a:endParaRPr>
          </a:p>
          <a:p>
            <a:pPr>
              <a:defRPr/>
            </a:pPr>
            <a:endParaRPr lang="en-GB" sz="2200" b="1" cap="small">
              <a:latin typeface="Segoe UI Light"/>
            </a:endParaRPr>
          </a:p>
          <a:p>
            <a:pPr>
              <a:defRPr/>
            </a:pPr>
            <a:r>
              <a:rPr lang="en-GB" sz="2200" b="1" cap="small">
                <a:latin typeface="Segoe UI Light"/>
              </a:rPr>
              <a:t>Increased mistrust within Lebanese &amp; Syrian Communities</a:t>
            </a:r>
            <a:endParaRPr lang="en-GB" sz="2200" cap="small">
              <a:latin typeface="Segoe UI Light"/>
            </a:endParaRPr>
          </a:p>
          <a:p>
            <a:pPr>
              <a:defRPr/>
            </a:pPr>
            <a:endParaRPr lang="en-GB" sz="2200" b="1" cap="small">
              <a:latin typeface="Segoe UI Light"/>
            </a:endParaRPr>
          </a:p>
          <a:p>
            <a:pPr>
              <a:defRPr/>
            </a:pPr>
            <a:r>
              <a:rPr lang="en-GB" sz="2200" b="1" cap="small">
                <a:latin typeface="Segoe UI Light"/>
              </a:rPr>
              <a:t>Increased Mistrust of Lebanese and Syrian communities vis-a-vis the aid sector </a:t>
            </a:r>
            <a:endParaRPr sz="2200" b="1" cap="small">
              <a:latin typeface="Segoe UI Light"/>
            </a:endParaRPr>
          </a:p>
          <a:p>
            <a:pPr>
              <a:defRPr/>
            </a:pPr>
            <a:endParaRPr lang="en-GB" sz="2200" b="1" cap="small">
              <a:latin typeface="Segoe UI Light"/>
            </a:endParaRPr>
          </a:p>
          <a:p>
            <a:pPr>
              <a:defRPr/>
            </a:pPr>
            <a:r>
              <a:rPr lang="en-GB" sz="2200" b="1" cap="small">
                <a:latin typeface="Segoe UI Light"/>
              </a:rPr>
              <a:t>Changes in behavioural patterns</a:t>
            </a:r>
            <a:endParaRPr/>
          </a:p>
        </p:txBody>
      </p:sp>
      <p:pic>
        <p:nvPicPr>
          <p:cNvPr id="9" name="Graphic 8" descr="Cheers outline"/>
          <p:cNvPicPr>
            <a:picLocks noChangeAspect="1"/>
          </p:cNvPicPr>
          <p:nvPr/>
        </p:nvPicPr>
        <p:blipFill>
          <a:blip r:embed="rId3">
            <a:extLst>
              <a:ext uri="{96DAC541-7B7A-43D3-8B79-37D633B846F1}">
                <asvg:svgBlip xmlns:asvg="http://schemas.microsoft.com/office/drawing/2016/SVG/main" r:embed="rId4"/>
              </a:ext>
            </a:extLst>
          </a:blip>
          <a:stretch/>
        </p:blipFill>
        <p:spPr bwMode="auto">
          <a:xfrm>
            <a:off x="1868778" y="3135028"/>
            <a:ext cx="730469" cy="730469"/>
          </a:xfrm>
          <a:prstGeom prst="rect">
            <a:avLst/>
          </a:prstGeom>
        </p:spPr>
      </p:pic>
      <p:pic>
        <p:nvPicPr>
          <p:cNvPr id="12" name="Graphic 11"/>
          <p:cNvPicPr>
            <a:picLocks noChangeAspect="1"/>
          </p:cNvPicPr>
          <p:nvPr/>
        </p:nvPicPr>
        <p:blipFill>
          <a:blip r:embed="rId5"/>
          <a:stretch/>
        </p:blipFill>
        <p:spPr bwMode="auto">
          <a:xfrm>
            <a:off x="1868778" y="1448033"/>
            <a:ext cx="955150" cy="656667"/>
          </a:xfrm>
          <a:prstGeom prst="rect">
            <a:avLst/>
          </a:prstGeom>
        </p:spPr>
      </p:pic>
      <p:pic>
        <p:nvPicPr>
          <p:cNvPr id="14" name="Content Placeholder 13" descr="Clenched Fist with solid fill"/>
          <p:cNvPicPr>
            <a:picLocks noGrp="1" noChangeAspect="1"/>
          </p:cNvPicPr>
          <p:nvPr>
            <p:ph idx="18"/>
          </p:nvPr>
        </p:nvPicPr>
        <p:blipFill>
          <a:blip r:embed="rId6">
            <a:extLst>
              <a:ext uri="{96DAC541-7B7A-43D3-8B79-37D633B846F1}">
                <asvg:svgBlip xmlns:asvg="http://schemas.microsoft.com/office/drawing/2016/SVG/main" r:embed="rId7"/>
              </a:ext>
            </a:extLst>
          </a:blip>
          <a:stretch/>
        </p:blipFill>
        <p:spPr bwMode="auto">
          <a:xfrm>
            <a:off x="1868778" y="2207388"/>
            <a:ext cx="730469" cy="730469"/>
          </a:xfrm>
        </p:spPr>
      </p:pic>
      <p:pic>
        <p:nvPicPr>
          <p:cNvPr id="15" name="Graphic 14"/>
          <p:cNvPicPr>
            <a:picLocks noChangeAspect="1"/>
          </p:cNvPicPr>
          <p:nvPr/>
        </p:nvPicPr>
        <p:blipFill>
          <a:blip r:embed="rId8">
            <a:extLst>
              <a:ext uri="{96DAC541-7B7A-43D3-8B79-37D633B846F1}">
                <asvg:svgBlip xmlns:asvg="http://schemas.microsoft.com/office/drawing/2016/SVG/main" r:embed="rId9"/>
              </a:ext>
            </a:extLst>
          </a:blip>
          <a:stretch/>
        </p:blipFill>
        <p:spPr bwMode="auto">
          <a:xfrm>
            <a:off x="2262934" y="4102775"/>
            <a:ext cx="385991" cy="578987"/>
          </a:xfrm>
          <a:prstGeom prst="rect">
            <a:avLst/>
          </a:prstGeom>
        </p:spPr>
      </p:pic>
      <p:pic>
        <p:nvPicPr>
          <p:cNvPr id="16" name="Graphic 15"/>
          <p:cNvPicPr>
            <a:picLocks noChangeAspect="1"/>
          </p:cNvPicPr>
          <p:nvPr/>
        </p:nvPicPr>
        <p:blipFill>
          <a:blip r:embed="rId10">
            <a:extLst>
              <a:ext uri="{96DAC541-7B7A-43D3-8B79-37D633B846F1}">
                <asvg:svgBlip xmlns:asvg="http://schemas.microsoft.com/office/drawing/2016/SVG/main" r:embed="rId11"/>
              </a:ext>
            </a:extLst>
          </a:blip>
          <a:stretch/>
        </p:blipFill>
        <p:spPr bwMode="auto">
          <a:xfrm>
            <a:off x="1695796" y="4102776"/>
            <a:ext cx="385991" cy="578987"/>
          </a:xfrm>
          <a:prstGeom prst="rect">
            <a:avLst/>
          </a:prstGeom>
        </p:spPr>
      </p:pic>
      <p:pic>
        <p:nvPicPr>
          <p:cNvPr id="18" name="Graphic 17" descr="Group of men with solid fill"/>
          <p:cNvPicPr>
            <a:picLocks noChangeAspect="1"/>
          </p:cNvPicPr>
          <p:nvPr/>
        </p:nvPicPr>
        <p:blipFill>
          <a:blip r:embed="rId12">
            <a:extLst>
              <a:ext uri="{96DAC541-7B7A-43D3-8B79-37D633B846F1}">
                <asvg:svgBlip xmlns:asvg="http://schemas.microsoft.com/office/drawing/2016/SVG/main" r:embed="rId13"/>
              </a:ext>
            </a:extLst>
          </a:blip>
          <a:stretch/>
        </p:blipFill>
        <p:spPr bwMode="auto">
          <a:xfrm>
            <a:off x="1800260" y="4949172"/>
            <a:ext cx="914400" cy="914400"/>
          </a:xfrm>
          <a:prstGeom prst="rect">
            <a:avLst/>
          </a:prstGeom>
        </p:spPr>
      </p:pic>
      <p:pic>
        <p:nvPicPr>
          <p:cNvPr id="3" name="Picture 2" descr="A black background with white text&#10;&#10;Description automatically generated">
            <a:extLst>
              <a:ext uri="{FF2B5EF4-FFF2-40B4-BE49-F238E27FC236}">
                <a16:creationId xmlns:a16="http://schemas.microsoft.com/office/drawing/2014/main" id="{8DB9958D-555C-8FB5-73DC-8BC67166858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8000" cap="small"/>
              <a:t>Conclusions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Conclusions</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17</a:t>
            </a:fld>
            <a:endParaRPr lang="fr-FR"/>
          </a:p>
        </p:txBody>
      </p:sp>
      <p:sp>
        <p:nvSpPr>
          <p:cNvPr id="9" name="Text Placeholder 5"/>
          <p:cNvSpPr txBox="1"/>
          <p:nvPr/>
        </p:nvSpPr>
        <p:spPr bwMode="auto">
          <a:xfrm>
            <a:off x="2830072" y="1338223"/>
            <a:ext cx="9140908" cy="4809101"/>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endParaRPr lang="en-GB" sz="2200" b="1" cap="small" dirty="0">
              <a:latin typeface="Segoe UI Light"/>
            </a:endParaRPr>
          </a:p>
          <a:p>
            <a:pPr>
              <a:defRPr/>
            </a:pPr>
            <a:r>
              <a:rPr lang="en-GB" sz="2200" b="1" cap="small" dirty="0">
                <a:latin typeface="Segoe UI Light"/>
              </a:rPr>
              <a:t>Topics of misinformation around CVA in Lebanon strongly aligns with major elements of dissatisfaction around aid globally</a:t>
            </a:r>
            <a:endParaRPr dirty="0"/>
          </a:p>
          <a:p>
            <a:pPr>
              <a:defRPr/>
            </a:pPr>
            <a:endParaRPr lang="en-US" sz="2200" b="1" cap="small" dirty="0">
              <a:latin typeface="Segoe UI Light"/>
            </a:endParaRPr>
          </a:p>
          <a:p>
            <a:pPr>
              <a:defRPr/>
            </a:pPr>
            <a:r>
              <a:rPr lang="en-US" sz="2200" b="1" cap="small" dirty="0">
                <a:latin typeface="Segoe UI Light"/>
              </a:rPr>
              <a:t>The spread of misinformation often starts with frontliners</a:t>
            </a:r>
            <a:endParaRPr lang="en-US" sz="2400" dirty="0"/>
          </a:p>
          <a:p>
            <a:pPr>
              <a:lnSpc>
                <a:spcPct val="100000"/>
              </a:lnSpc>
              <a:spcBef>
                <a:spcPts val="0"/>
              </a:spcBef>
              <a:defRPr/>
            </a:pPr>
            <a:endParaRPr lang="en-GB" sz="1200" cap="small" dirty="0">
              <a:latin typeface="Segoe UI Light"/>
            </a:endParaRPr>
          </a:p>
          <a:p>
            <a:pPr>
              <a:lnSpc>
                <a:spcPct val="100000"/>
              </a:lnSpc>
              <a:spcBef>
                <a:spcPts val="0"/>
              </a:spcBef>
              <a:defRPr/>
            </a:pPr>
            <a:endParaRPr lang="en-GB" sz="1200" cap="small" dirty="0">
              <a:latin typeface="Segoe UI Light"/>
            </a:endParaRPr>
          </a:p>
          <a:p>
            <a:pPr>
              <a:lnSpc>
                <a:spcPct val="100000"/>
              </a:lnSpc>
              <a:spcBef>
                <a:spcPts val="0"/>
              </a:spcBef>
              <a:defRPr/>
            </a:pPr>
            <a:endParaRPr lang="en-GB" sz="1200" cap="small" dirty="0">
              <a:latin typeface="Segoe UI Light"/>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2200" b="1" i="0" u="none" strike="noStrike" kern="0" cap="small" spc="0" normalizeH="0" baseline="0" noProof="0" dirty="0">
                <a:ln>
                  <a:noFill/>
                </a:ln>
                <a:solidFill>
                  <a:srgbClr val="000000"/>
                </a:solidFill>
                <a:effectLst/>
                <a:uLnTx/>
                <a:uFillTx/>
                <a:latin typeface="Segoe UI Light"/>
                <a:cs typeface="Arial"/>
              </a:rPr>
              <a:t>Lack of transparency, especially around targeting of CVA, provides a fertile ground for misinformation and lead to mistrust of international </a:t>
            </a:r>
            <a:r>
              <a:rPr kumimoji="0" lang="en-US" sz="2200" b="1" i="0" u="none" strike="noStrike" kern="0" cap="small" spc="0" normalizeH="0" baseline="0" noProof="0" dirty="0" err="1">
                <a:ln>
                  <a:noFill/>
                </a:ln>
                <a:solidFill>
                  <a:srgbClr val="000000"/>
                </a:solidFill>
                <a:effectLst/>
                <a:uLnTx/>
                <a:uFillTx/>
                <a:latin typeface="Segoe UI Light"/>
                <a:cs typeface="Arial"/>
              </a:rPr>
              <a:t>organisations</a:t>
            </a:r>
            <a:endParaRPr kumimoji="0" lang="en-US" sz="1800" b="0" i="0" u="none" strike="noStrike" kern="0" cap="none" spc="0" normalizeH="0" baseline="0" noProof="0" dirty="0">
              <a:ln>
                <a:noFill/>
              </a:ln>
              <a:solidFill>
                <a:srgbClr val="000000"/>
              </a:solidFill>
              <a:effectLst/>
              <a:uLnTx/>
              <a:uFillTx/>
              <a:latin typeface="Segoe UI Light"/>
              <a:cs typeface="Arial"/>
            </a:endParaRPr>
          </a:p>
          <a:p>
            <a:pPr>
              <a:lnSpc>
                <a:spcPct val="100000"/>
              </a:lnSpc>
              <a:spcBef>
                <a:spcPts val="0"/>
              </a:spcBef>
              <a:defRPr/>
            </a:pPr>
            <a:endParaRPr lang="en-GB" sz="1200" cap="small" dirty="0">
              <a:latin typeface="Segoe UI Light"/>
            </a:endParaRPr>
          </a:p>
          <a:p>
            <a:pPr>
              <a:lnSpc>
                <a:spcPct val="100000"/>
              </a:lnSpc>
              <a:spcBef>
                <a:spcPts val="0"/>
              </a:spcBef>
              <a:defRPr/>
            </a:pPr>
            <a:endParaRPr lang="en-GB" sz="1200" cap="small" dirty="0">
              <a:latin typeface="Segoe UI Light"/>
            </a:endParaRPr>
          </a:p>
          <a:p>
            <a:pPr>
              <a:defRPr/>
            </a:pPr>
            <a:r>
              <a:rPr lang="en-GB" sz="2200" b="1" cap="small" dirty="0">
                <a:latin typeface="Segoe UI Light"/>
              </a:rPr>
              <a:t>Misinformation on CVA can harm social cohesion</a:t>
            </a:r>
            <a:endParaRPr dirty="0"/>
          </a:p>
        </p:txBody>
      </p:sp>
      <p:sp>
        <p:nvSpPr>
          <p:cNvPr id="10" name="Rectangle 9"/>
          <p:cNvSpPr/>
          <p:nvPr/>
        </p:nvSpPr>
        <p:spPr bwMode="auto">
          <a:xfrm>
            <a:off x="1645919" y="1338223"/>
            <a:ext cx="914400" cy="839711"/>
          </a:xfrm>
          <a:prstGeom prst="rect">
            <a:avLst/>
          </a:prstGeom>
          <a:solidFill>
            <a:schemeClr val="tx2">
              <a:lumMod val="75000"/>
              <a:lumOff val="2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1</a:t>
            </a:r>
            <a:endParaRPr lang="en-GB" b="1"/>
          </a:p>
        </p:txBody>
      </p:sp>
      <p:sp>
        <p:nvSpPr>
          <p:cNvPr id="11" name="Rectangle 10"/>
          <p:cNvSpPr/>
          <p:nvPr/>
        </p:nvSpPr>
        <p:spPr bwMode="auto">
          <a:xfrm>
            <a:off x="1645919" y="2652322"/>
            <a:ext cx="914400" cy="839711"/>
          </a:xfrm>
          <a:prstGeom prst="rect">
            <a:avLst/>
          </a:prstGeom>
          <a:solidFill>
            <a:schemeClr val="tx2">
              <a:lumMod val="75000"/>
              <a:lumOff val="2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2</a:t>
            </a:r>
            <a:endParaRPr lang="en-GB" b="1"/>
          </a:p>
        </p:txBody>
      </p:sp>
      <p:sp>
        <p:nvSpPr>
          <p:cNvPr id="12" name="Rectangle 11"/>
          <p:cNvSpPr/>
          <p:nvPr/>
        </p:nvSpPr>
        <p:spPr bwMode="auto">
          <a:xfrm>
            <a:off x="1645919" y="3938603"/>
            <a:ext cx="914400" cy="839711"/>
          </a:xfrm>
          <a:prstGeom prst="rect">
            <a:avLst/>
          </a:prstGeom>
          <a:solidFill>
            <a:schemeClr val="tx2">
              <a:lumMod val="75000"/>
              <a:lumOff val="2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3</a:t>
            </a:r>
            <a:endParaRPr lang="en-GB" b="1"/>
          </a:p>
        </p:txBody>
      </p:sp>
      <p:sp>
        <p:nvSpPr>
          <p:cNvPr id="13" name="Rectangle 12"/>
          <p:cNvSpPr/>
          <p:nvPr/>
        </p:nvSpPr>
        <p:spPr bwMode="auto">
          <a:xfrm>
            <a:off x="1645919" y="5307614"/>
            <a:ext cx="914400" cy="839711"/>
          </a:xfrm>
          <a:prstGeom prst="rect">
            <a:avLst/>
          </a:prstGeom>
          <a:solidFill>
            <a:schemeClr val="tx2">
              <a:lumMod val="75000"/>
              <a:lumOff val="2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4</a:t>
            </a:r>
            <a:endParaRPr lang="en-GB" b="1"/>
          </a:p>
        </p:txBody>
      </p:sp>
      <p:pic>
        <p:nvPicPr>
          <p:cNvPr id="3" name="Picture 2" descr="A black background with white text&#10;&#10;Description automatically generated">
            <a:extLst>
              <a:ext uri="{FF2B5EF4-FFF2-40B4-BE49-F238E27FC236}">
                <a16:creationId xmlns:a16="http://schemas.microsoft.com/office/drawing/2014/main" id="{568FCA72-E343-61FE-9F91-1FCB26F88B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7800" cap="small" dirty="0"/>
              <a:t>Recommendations</a:t>
            </a:r>
            <a:endParaRPr sz="7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Recommendations</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19</a:t>
            </a:fld>
            <a:endParaRPr lang="fr-FR"/>
          </a:p>
        </p:txBody>
      </p:sp>
      <p:sp>
        <p:nvSpPr>
          <p:cNvPr id="9" name="Text Placeholder 5"/>
          <p:cNvSpPr txBox="1"/>
          <p:nvPr/>
        </p:nvSpPr>
        <p:spPr bwMode="auto">
          <a:xfrm>
            <a:off x="2846699" y="1454602"/>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dirty="0">
                <a:latin typeface="Segoe UI Light"/>
              </a:rPr>
              <a:t>CVA actors should work with the actors that the community trust</a:t>
            </a:r>
            <a:r>
              <a:rPr lang="en-GB" sz="2400" b="1" cap="small" dirty="0"/>
              <a:t>s</a:t>
            </a:r>
            <a:endParaRPr dirty="0"/>
          </a:p>
        </p:txBody>
      </p:sp>
      <p:sp>
        <p:nvSpPr>
          <p:cNvPr id="10" name="Rectangle 9"/>
          <p:cNvSpPr/>
          <p:nvPr/>
        </p:nvSpPr>
        <p:spPr bwMode="auto">
          <a:xfrm>
            <a:off x="1645919" y="1338223"/>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1</a:t>
            </a:r>
            <a:endParaRPr lang="en-GB" b="1"/>
          </a:p>
        </p:txBody>
      </p:sp>
      <p:sp>
        <p:nvSpPr>
          <p:cNvPr id="3" name="TextBox 2"/>
          <p:cNvSpPr txBox="1"/>
          <p:nvPr/>
        </p:nvSpPr>
        <p:spPr bwMode="auto">
          <a:xfrm>
            <a:off x="3236538" y="2177934"/>
            <a:ext cx="8361230" cy="2031325"/>
          </a:xfrm>
          <a:prstGeom prst="rect">
            <a:avLst/>
          </a:prstGeom>
          <a:noFill/>
        </p:spPr>
        <p:txBody>
          <a:bodyPr wrap="square" rtlCol="0">
            <a:spAutoFit/>
          </a:bodyPr>
          <a:lstStyle/>
          <a:p>
            <a:pPr>
              <a:defRPr/>
            </a:pPr>
            <a:r>
              <a:rPr lang="en-GB" dirty="0"/>
              <a:t>Build local networks of actors trusted by the community</a:t>
            </a:r>
            <a:endParaRPr dirty="0"/>
          </a:p>
          <a:p>
            <a:pPr>
              <a:defRPr/>
            </a:pPr>
            <a:endParaRPr lang="en-GB" dirty="0"/>
          </a:p>
          <a:p>
            <a:pPr>
              <a:defRPr/>
            </a:pPr>
            <a:r>
              <a:rPr lang="en-GB" dirty="0"/>
              <a:t>Develop clear and simple messages – specifically on targeting</a:t>
            </a:r>
            <a:endParaRPr dirty="0"/>
          </a:p>
          <a:p>
            <a:pPr>
              <a:defRPr/>
            </a:pPr>
            <a:endParaRPr lang="en-GB" dirty="0"/>
          </a:p>
          <a:p>
            <a:pPr>
              <a:defRPr/>
            </a:pPr>
            <a:r>
              <a:rPr lang="en-GB" dirty="0"/>
              <a:t>Connect the trusted networks with the reliable actors</a:t>
            </a:r>
            <a:endParaRPr dirty="0"/>
          </a:p>
          <a:p>
            <a:pPr>
              <a:defRPr/>
            </a:pPr>
            <a:endParaRPr lang="en-GB" dirty="0"/>
          </a:p>
          <a:p>
            <a:pPr>
              <a:defRPr/>
            </a:pPr>
            <a:r>
              <a:rPr lang="en-GB" dirty="0"/>
              <a:t>  </a:t>
            </a:r>
            <a:endParaRPr dirty="0"/>
          </a:p>
        </p:txBody>
      </p:sp>
      <p:sp>
        <p:nvSpPr>
          <p:cNvPr id="6" name="Text Placeholder 5"/>
          <p:cNvSpPr txBox="1"/>
          <p:nvPr/>
        </p:nvSpPr>
        <p:spPr bwMode="auto">
          <a:xfrm>
            <a:off x="2846699" y="3956735"/>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a:latin typeface="Segoe UI Light"/>
              </a:rPr>
              <a:t>Build or reinforce a two-way communication with the community</a:t>
            </a:r>
            <a:endParaRPr/>
          </a:p>
        </p:txBody>
      </p:sp>
      <p:sp>
        <p:nvSpPr>
          <p:cNvPr id="7" name="Rectangle 6"/>
          <p:cNvSpPr/>
          <p:nvPr/>
        </p:nvSpPr>
        <p:spPr bwMode="auto">
          <a:xfrm>
            <a:off x="1645919" y="3840356"/>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2</a:t>
            </a:r>
            <a:endParaRPr lang="en-GB" b="1"/>
          </a:p>
        </p:txBody>
      </p:sp>
      <p:sp>
        <p:nvSpPr>
          <p:cNvPr id="8" name="TextBox 7"/>
          <p:cNvSpPr txBox="1"/>
          <p:nvPr/>
        </p:nvSpPr>
        <p:spPr bwMode="auto">
          <a:xfrm>
            <a:off x="3236538" y="4680067"/>
            <a:ext cx="8361230" cy="1318823"/>
          </a:xfrm>
          <a:prstGeom prst="rect">
            <a:avLst/>
          </a:prstGeom>
          <a:noFill/>
        </p:spPr>
        <p:txBody>
          <a:bodyPr wrap="square" rtlCol="0">
            <a:spAutoFit/>
          </a:bodyPr>
          <a:lstStyle/>
          <a:p>
            <a:pPr algn="just">
              <a:lnSpc>
                <a:spcPct val="114999"/>
              </a:lnSpc>
              <a:spcAft>
                <a:spcPts val="600"/>
              </a:spcAft>
              <a:defRPr/>
            </a:pPr>
            <a:r>
              <a:rPr lang="en-GB"/>
              <a:t>Listen actively to people and close the feedback loop</a:t>
            </a:r>
            <a:endParaRPr/>
          </a:p>
          <a:p>
            <a:pPr>
              <a:defRPr/>
            </a:pPr>
            <a:endParaRPr lang="en-GB"/>
          </a:p>
          <a:p>
            <a:pPr>
              <a:defRPr/>
            </a:pPr>
            <a:r>
              <a:rPr lang="en-GB" sz="1800">
                <a:latin typeface="Segoe UI Light"/>
                <a:ea typeface="Arial"/>
                <a:cs typeface="Times New Roman"/>
              </a:rPr>
              <a:t>Be transparent to track record of reliability </a:t>
            </a:r>
            <a:endParaRPr lang="en-GB"/>
          </a:p>
          <a:p>
            <a:pPr>
              <a:defRPr/>
            </a:pPr>
            <a:r>
              <a:rPr lang="en-GB"/>
              <a:t>  </a:t>
            </a:r>
            <a:endParaRPr/>
          </a:p>
        </p:txBody>
      </p:sp>
      <p:pic>
        <p:nvPicPr>
          <p:cNvPr id="11" name="Picture 10" descr="A black background with white text&#10;&#10;Description automatically generated">
            <a:extLst>
              <a:ext uri="{FF2B5EF4-FFF2-40B4-BE49-F238E27FC236}">
                <a16:creationId xmlns:a16="http://schemas.microsoft.com/office/drawing/2014/main" id="{929F1346-CCF1-0DA8-0D6C-228980188E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7B0AED9-5B51-94D8-65C2-9AC0A60D7796}"/>
            </a:ext>
          </a:extLst>
        </p:cNvPr>
        <p:cNvGrpSpPr/>
        <p:nvPr/>
      </p:nvGrpSpPr>
      <p:grpSpPr bwMode="auto">
        <a:xfrm>
          <a:off x="0" y="0"/>
          <a:ext cx="0" cy="0"/>
          <a:chOff x="0" y="0"/>
          <a:chExt cx="0" cy="0"/>
        </a:xfrm>
      </p:grpSpPr>
      <p:sp>
        <p:nvSpPr>
          <p:cNvPr id="8" name="Espace réservé du texte 7">
            <a:extLst>
              <a:ext uri="{FF2B5EF4-FFF2-40B4-BE49-F238E27FC236}">
                <a16:creationId xmlns:a16="http://schemas.microsoft.com/office/drawing/2014/main" id="{35F0B620-CD1D-9A00-37D6-2DE040D89A5C}"/>
              </a:ext>
            </a:extLst>
          </p:cNvPr>
          <p:cNvSpPr>
            <a:spLocks noGrp="1"/>
          </p:cNvSpPr>
          <p:nvPr>
            <p:ph type="body" sz="quarter" idx="11"/>
          </p:nvPr>
        </p:nvSpPr>
        <p:spPr bwMode="auto">
          <a:xfrm>
            <a:off x="1299029" y="877908"/>
            <a:ext cx="9634553" cy="541069"/>
          </a:xfrm>
        </p:spPr>
        <p:txBody>
          <a:bodyPr/>
          <a:lstStyle/>
          <a:p>
            <a:pPr>
              <a:defRPr/>
            </a:pPr>
            <a:r>
              <a:rPr lang="fr-FR"/>
              <a:t>The role of misinformation on CVA for social cohesion in Lebanon</a:t>
            </a:r>
            <a:endParaRPr/>
          </a:p>
        </p:txBody>
      </p:sp>
      <p:sp>
        <p:nvSpPr>
          <p:cNvPr id="5" name="Forme libre : forme 4">
            <a:extLst>
              <a:ext uri="{FF2B5EF4-FFF2-40B4-BE49-F238E27FC236}">
                <a16:creationId xmlns:a16="http://schemas.microsoft.com/office/drawing/2014/main" id="{AA6A50A4-4F25-A71F-CF2E-654EE1B15790}"/>
              </a:ext>
            </a:extLst>
          </p:cNvPr>
          <p:cNvSpPr/>
          <p:nvPr/>
        </p:nvSpPr>
        <p:spPr bwMode="auto">
          <a:xfrm>
            <a:off x="1258418" y="623944"/>
            <a:ext cx="9634553" cy="1614655"/>
          </a:xfrm>
          <a:custGeom>
            <a:avLst/>
            <a:gdLst>
              <a:gd name="connsiteX0" fmla="*/ 696686 w 2975429"/>
              <a:gd name="connsiteY0" fmla="*/ 420914 h 827314"/>
              <a:gd name="connsiteX1" fmla="*/ 696686 w 2975429"/>
              <a:gd name="connsiteY1" fmla="*/ 0 h 827314"/>
              <a:gd name="connsiteX2" fmla="*/ 0 w 2975429"/>
              <a:gd name="connsiteY2" fmla="*/ 14514 h 827314"/>
              <a:gd name="connsiteX3" fmla="*/ 14515 w 2975429"/>
              <a:gd name="connsiteY3" fmla="*/ 827314 h 827314"/>
              <a:gd name="connsiteX4" fmla="*/ 2975429 w 2975429"/>
              <a:gd name="connsiteY4" fmla="*/ 812800 h 827314"/>
              <a:gd name="connsiteX0" fmla="*/ 696686 w 2975429"/>
              <a:gd name="connsiteY0" fmla="*/ 420914 h 827314"/>
              <a:gd name="connsiteX1" fmla="*/ 696686 w 2975429"/>
              <a:gd name="connsiteY1" fmla="*/ 0 h 827314"/>
              <a:gd name="connsiteX2" fmla="*/ 0 w 2975429"/>
              <a:gd name="connsiteY2" fmla="*/ 14514 h 827314"/>
              <a:gd name="connsiteX3" fmla="*/ 14515 w 2975429"/>
              <a:gd name="connsiteY3" fmla="*/ 827314 h 827314"/>
              <a:gd name="connsiteX4" fmla="*/ 2975429 w 2975429"/>
              <a:gd name="connsiteY4" fmla="*/ 812800 h 827314"/>
              <a:gd name="connsiteX0" fmla="*/ 696686 w 2975429"/>
              <a:gd name="connsiteY0" fmla="*/ 411389 h 817789"/>
              <a:gd name="connsiteX1" fmla="*/ 693511 w 2975429"/>
              <a:gd name="connsiteY1" fmla="*/ 0 h 817789"/>
              <a:gd name="connsiteX2" fmla="*/ 0 w 2975429"/>
              <a:gd name="connsiteY2" fmla="*/ 4989 h 817789"/>
              <a:gd name="connsiteX3" fmla="*/ 14515 w 2975429"/>
              <a:gd name="connsiteY3" fmla="*/ 817789 h 817789"/>
              <a:gd name="connsiteX4" fmla="*/ 2975429 w 2975429"/>
              <a:gd name="connsiteY4" fmla="*/ 803275 h 817789"/>
              <a:gd name="connsiteX0" fmla="*/ 693511 w 2975429"/>
              <a:gd name="connsiteY0" fmla="*/ 411389 h 817789"/>
              <a:gd name="connsiteX1" fmla="*/ 693511 w 2975429"/>
              <a:gd name="connsiteY1" fmla="*/ 0 h 817789"/>
              <a:gd name="connsiteX2" fmla="*/ 0 w 2975429"/>
              <a:gd name="connsiteY2" fmla="*/ 4989 h 817789"/>
              <a:gd name="connsiteX3" fmla="*/ 14515 w 2975429"/>
              <a:gd name="connsiteY3" fmla="*/ 817789 h 817789"/>
              <a:gd name="connsiteX4" fmla="*/ 2975429 w 2975429"/>
              <a:gd name="connsiteY4" fmla="*/ 803275 h 817789"/>
              <a:gd name="connsiteX0" fmla="*/ 694871 w 2976789"/>
              <a:gd name="connsiteY0" fmla="*/ 411389 h 817789"/>
              <a:gd name="connsiteX1" fmla="*/ 694871 w 2976789"/>
              <a:gd name="connsiteY1" fmla="*/ 0 h 817789"/>
              <a:gd name="connsiteX2" fmla="*/ 1360 w 2976789"/>
              <a:gd name="connsiteY2" fmla="*/ 4989 h 817789"/>
              <a:gd name="connsiteX3" fmla="*/ 0 w 2976789"/>
              <a:gd name="connsiteY3" fmla="*/ 817789 h 817789"/>
              <a:gd name="connsiteX4" fmla="*/ 2976789 w 2976789"/>
              <a:gd name="connsiteY4" fmla="*/ 803275 h 817789"/>
              <a:gd name="connsiteX0" fmla="*/ 694871 w 2976789"/>
              <a:gd name="connsiteY0" fmla="*/ 411389 h 817789"/>
              <a:gd name="connsiteX1" fmla="*/ 694871 w 2976789"/>
              <a:gd name="connsiteY1" fmla="*/ 0 h 817789"/>
              <a:gd name="connsiteX2" fmla="*/ 1360 w 2976789"/>
              <a:gd name="connsiteY2" fmla="*/ 4989 h 817789"/>
              <a:gd name="connsiteX3" fmla="*/ 0 w 2976789"/>
              <a:gd name="connsiteY3" fmla="*/ 817789 h 817789"/>
              <a:gd name="connsiteX4" fmla="*/ 2976789 w 2976789"/>
              <a:gd name="connsiteY4" fmla="*/ 803275 h 817789"/>
              <a:gd name="connsiteX0" fmla="*/ 694871 w 2976789"/>
              <a:gd name="connsiteY0" fmla="*/ 406400 h 812800"/>
              <a:gd name="connsiteX1" fmla="*/ 694871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694871 w 2976789"/>
              <a:gd name="connsiteY0" fmla="*/ 406400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67896 w 2976789"/>
              <a:gd name="connsiteY0" fmla="*/ 403225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74246 w 2976789"/>
              <a:gd name="connsiteY0" fmla="*/ 409575 h 812800"/>
              <a:gd name="connsiteX1" fmla="*/ 774246 w 2976789"/>
              <a:gd name="connsiteY1" fmla="*/ 1361 h 812800"/>
              <a:gd name="connsiteX2" fmla="*/ 1360 w 2976789"/>
              <a:gd name="connsiteY2" fmla="*/ 0 h 812800"/>
              <a:gd name="connsiteX3" fmla="*/ 0 w 2976789"/>
              <a:gd name="connsiteY3" fmla="*/ 812800 h 812800"/>
              <a:gd name="connsiteX4" fmla="*/ 2976789 w 2976789"/>
              <a:gd name="connsiteY4" fmla="*/ 798286 h 812800"/>
              <a:gd name="connsiteX0" fmla="*/ 774246 w 2973614"/>
              <a:gd name="connsiteY0" fmla="*/ 409575 h 812800"/>
              <a:gd name="connsiteX1" fmla="*/ 774246 w 2973614"/>
              <a:gd name="connsiteY1" fmla="*/ 1361 h 812800"/>
              <a:gd name="connsiteX2" fmla="*/ 1360 w 2973614"/>
              <a:gd name="connsiteY2" fmla="*/ 0 h 812800"/>
              <a:gd name="connsiteX3" fmla="*/ 0 w 2973614"/>
              <a:gd name="connsiteY3" fmla="*/ 812800 h 812800"/>
              <a:gd name="connsiteX4" fmla="*/ 2973614 w 2973614"/>
              <a:gd name="connsiteY4" fmla="*/ 801461 h 812800"/>
              <a:gd name="connsiteX0" fmla="*/ 774246 w 2973614"/>
              <a:gd name="connsiteY0" fmla="*/ 259161 h 812800"/>
              <a:gd name="connsiteX1" fmla="*/ 774246 w 2973614"/>
              <a:gd name="connsiteY1" fmla="*/ 1361 h 812800"/>
              <a:gd name="connsiteX2" fmla="*/ 1360 w 2973614"/>
              <a:gd name="connsiteY2" fmla="*/ 0 h 812800"/>
              <a:gd name="connsiteX3" fmla="*/ 0 w 2973614"/>
              <a:gd name="connsiteY3" fmla="*/ 812800 h 812800"/>
              <a:gd name="connsiteX4" fmla="*/ 2973614 w 2973614"/>
              <a:gd name="connsiteY4" fmla="*/ 801461 h 812800"/>
              <a:gd name="connsiteX0" fmla="*/ 774246 w 6207548"/>
              <a:gd name="connsiteY0" fmla="*/ 259161 h 820263"/>
              <a:gd name="connsiteX1" fmla="*/ 774246 w 6207548"/>
              <a:gd name="connsiteY1" fmla="*/ 1361 h 820263"/>
              <a:gd name="connsiteX2" fmla="*/ 1360 w 6207548"/>
              <a:gd name="connsiteY2" fmla="*/ 0 h 820263"/>
              <a:gd name="connsiteX3" fmla="*/ 0 w 6207548"/>
              <a:gd name="connsiteY3" fmla="*/ 812800 h 820263"/>
              <a:gd name="connsiteX4" fmla="*/ 6207548 w 6207548"/>
              <a:gd name="connsiteY4" fmla="*/ 820263 h 820263"/>
              <a:gd name="connsiteX0" fmla="*/ 774246 w 6207548"/>
              <a:gd name="connsiteY0" fmla="*/ 259161 h 820263"/>
              <a:gd name="connsiteX1" fmla="*/ 774246 w 6207548"/>
              <a:gd name="connsiteY1" fmla="*/ 1361 h 820263"/>
              <a:gd name="connsiteX2" fmla="*/ 1360 w 6207548"/>
              <a:gd name="connsiteY2" fmla="*/ 0 h 820263"/>
              <a:gd name="connsiteX3" fmla="*/ 0 w 6207548"/>
              <a:gd name="connsiteY3" fmla="*/ 812800 h 820263"/>
              <a:gd name="connsiteX4" fmla="*/ 6207548 w 6207548"/>
              <a:gd name="connsiteY4" fmla="*/ 820263 h 820263"/>
              <a:gd name="connsiteX0" fmla="*/ 774246 w 6207548"/>
              <a:gd name="connsiteY0" fmla="*/ 316546 h 877648"/>
              <a:gd name="connsiteX1" fmla="*/ 774246 w 6207548"/>
              <a:gd name="connsiteY1" fmla="*/ 0 h 877648"/>
              <a:gd name="connsiteX2" fmla="*/ 1360 w 6207548"/>
              <a:gd name="connsiteY2" fmla="*/ 57385 h 877648"/>
              <a:gd name="connsiteX3" fmla="*/ 0 w 6207548"/>
              <a:gd name="connsiteY3" fmla="*/ 870185 h 877648"/>
              <a:gd name="connsiteX4" fmla="*/ 6207548 w 6207548"/>
              <a:gd name="connsiteY4" fmla="*/ 877648 h 877648"/>
              <a:gd name="connsiteX0" fmla="*/ 776029 w 6209331"/>
              <a:gd name="connsiteY0" fmla="*/ 317906 h 879008"/>
              <a:gd name="connsiteX1" fmla="*/ 776029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776029 w 6209331"/>
              <a:gd name="connsiteY0" fmla="*/ 317906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0040 w 6209331"/>
              <a:gd name="connsiteY0" fmla="*/ 320998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3132 w 6209331"/>
              <a:gd name="connsiteY0" fmla="*/ 320998 h 879008"/>
              <a:gd name="connsiteX1" fmla="*/ 813132 w 6209331"/>
              <a:gd name="connsiteY1" fmla="*/ 1360 h 879008"/>
              <a:gd name="connsiteX2" fmla="*/ 52 w 6209331"/>
              <a:gd name="connsiteY2" fmla="*/ 0 h 879008"/>
              <a:gd name="connsiteX3" fmla="*/ 1783 w 6209331"/>
              <a:gd name="connsiteY3" fmla="*/ 871545 h 879008"/>
              <a:gd name="connsiteX4" fmla="*/ 6209331 w 6209331"/>
              <a:gd name="connsiteY4" fmla="*/ 879008 h 879008"/>
              <a:gd name="connsiteX0" fmla="*/ 813132 w 4196179"/>
              <a:gd name="connsiteY0" fmla="*/ 320998 h 879008"/>
              <a:gd name="connsiteX1" fmla="*/ 813132 w 4196179"/>
              <a:gd name="connsiteY1" fmla="*/ 1360 h 879008"/>
              <a:gd name="connsiteX2" fmla="*/ 52 w 4196179"/>
              <a:gd name="connsiteY2" fmla="*/ 0 h 879008"/>
              <a:gd name="connsiteX3" fmla="*/ 1783 w 4196179"/>
              <a:gd name="connsiteY3" fmla="*/ 871545 h 879008"/>
              <a:gd name="connsiteX4" fmla="*/ 4196179 w 4196179"/>
              <a:gd name="connsiteY4" fmla="*/ 879008 h 879008"/>
              <a:gd name="connsiteX0" fmla="*/ 813132 w 4182847"/>
              <a:gd name="connsiteY0" fmla="*/ 320998 h 871545"/>
              <a:gd name="connsiteX1" fmla="*/ 813132 w 4182847"/>
              <a:gd name="connsiteY1" fmla="*/ 1360 h 871545"/>
              <a:gd name="connsiteX2" fmla="*/ 52 w 4182847"/>
              <a:gd name="connsiteY2" fmla="*/ 0 h 871545"/>
              <a:gd name="connsiteX3" fmla="*/ 1783 w 4182847"/>
              <a:gd name="connsiteY3" fmla="*/ 871545 h 871545"/>
              <a:gd name="connsiteX4" fmla="*/ 4182847 w 4182847"/>
              <a:gd name="connsiteY4" fmla="*/ 859010 h 871545"/>
              <a:gd name="connsiteX0" fmla="*/ 813132 w 4182847"/>
              <a:gd name="connsiteY0" fmla="*/ 320998 h 872342"/>
              <a:gd name="connsiteX1" fmla="*/ 813132 w 4182847"/>
              <a:gd name="connsiteY1" fmla="*/ 1360 h 872342"/>
              <a:gd name="connsiteX2" fmla="*/ 52 w 4182847"/>
              <a:gd name="connsiteY2" fmla="*/ 0 h 872342"/>
              <a:gd name="connsiteX3" fmla="*/ 1783 w 4182847"/>
              <a:gd name="connsiteY3" fmla="*/ 871545 h 872342"/>
              <a:gd name="connsiteX4" fmla="*/ 4182847 w 4182847"/>
              <a:gd name="connsiteY4" fmla="*/ 872342 h 872342"/>
              <a:gd name="connsiteX0" fmla="*/ 818953 w 4188668"/>
              <a:gd name="connsiteY0" fmla="*/ 320998 h 872342"/>
              <a:gd name="connsiteX1" fmla="*/ 818953 w 4188668"/>
              <a:gd name="connsiteY1" fmla="*/ 1360 h 872342"/>
              <a:gd name="connsiteX2" fmla="*/ 5873 w 4188668"/>
              <a:gd name="connsiteY2" fmla="*/ 0 h 872342"/>
              <a:gd name="connsiteX3" fmla="*/ 0 w 4188668"/>
              <a:gd name="connsiteY3" fmla="*/ 869010 h 872342"/>
              <a:gd name="connsiteX4" fmla="*/ 4188668 w 4188668"/>
              <a:gd name="connsiteY4" fmla="*/ 872342 h 872342"/>
              <a:gd name="connsiteX0" fmla="*/ 813884 w 4183599"/>
              <a:gd name="connsiteY0" fmla="*/ 32099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183599"/>
              <a:gd name="connsiteY0" fmla="*/ 21961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3884 w 4183599"/>
              <a:gd name="connsiteY0" fmla="*/ 219618 h 872342"/>
              <a:gd name="connsiteX1" fmla="*/ 813884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3884 w 4183599"/>
              <a:gd name="connsiteY0" fmla="*/ 219618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08815 w 4183599"/>
              <a:gd name="connsiteY0" fmla="*/ 219618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183599"/>
              <a:gd name="connsiteY0" fmla="*/ 222153 h 872342"/>
              <a:gd name="connsiteX1" fmla="*/ 811349 w 4183599"/>
              <a:gd name="connsiteY1" fmla="*/ 1360 h 872342"/>
              <a:gd name="connsiteX2" fmla="*/ 804 w 4183599"/>
              <a:gd name="connsiteY2" fmla="*/ 0 h 872342"/>
              <a:gd name="connsiteX3" fmla="*/ 0 w 4183599"/>
              <a:gd name="connsiteY3" fmla="*/ 869010 h 872342"/>
              <a:gd name="connsiteX4" fmla="*/ 4183599 w 4183599"/>
              <a:gd name="connsiteY4" fmla="*/ 872342 h 872342"/>
              <a:gd name="connsiteX0" fmla="*/ 811350 w 4902304"/>
              <a:gd name="connsiteY0" fmla="*/ 222153 h 879829"/>
              <a:gd name="connsiteX1" fmla="*/ 811349 w 4902304"/>
              <a:gd name="connsiteY1" fmla="*/ 1360 h 879829"/>
              <a:gd name="connsiteX2" fmla="*/ 804 w 4902304"/>
              <a:gd name="connsiteY2" fmla="*/ 0 h 879829"/>
              <a:gd name="connsiteX3" fmla="*/ 0 w 4902304"/>
              <a:gd name="connsiteY3" fmla="*/ 869010 h 879829"/>
              <a:gd name="connsiteX4" fmla="*/ 4902304 w 4902304"/>
              <a:gd name="connsiteY4" fmla="*/ 879829 h 879829"/>
              <a:gd name="connsiteX0" fmla="*/ 811350 w 4902304"/>
              <a:gd name="connsiteY0" fmla="*/ 222153 h 879829"/>
              <a:gd name="connsiteX1" fmla="*/ 811349 w 4902304"/>
              <a:gd name="connsiteY1" fmla="*/ 1360 h 879829"/>
              <a:gd name="connsiteX2" fmla="*/ 804 w 4902304"/>
              <a:gd name="connsiteY2" fmla="*/ 0 h 879829"/>
              <a:gd name="connsiteX3" fmla="*/ 0 w 4902304"/>
              <a:gd name="connsiteY3" fmla="*/ 869010 h 879829"/>
              <a:gd name="connsiteX4" fmla="*/ 4902304 w 4902304"/>
              <a:gd name="connsiteY4" fmla="*/ 879829 h 879829"/>
              <a:gd name="connsiteX0" fmla="*/ 811350 w 4902304"/>
              <a:gd name="connsiteY0" fmla="*/ 222153 h 872342"/>
              <a:gd name="connsiteX1" fmla="*/ 811349 w 4902304"/>
              <a:gd name="connsiteY1" fmla="*/ 1360 h 872342"/>
              <a:gd name="connsiteX2" fmla="*/ 804 w 4902304"/>
              <a:gd name="connsiteY2" fmla="*/ 0 h 872342"/>
              <a:gd name="connsiteX3" fmla="*/ 0 w 4902304"/>
              <a:gd name="connsiteY3" fmla="*/ 869010 h 872342"/>
              <a:gd name="connsiteX4" fmla="*/ 4902304 w 4902304"/>
              <a:gd name="connsiteY4" fmla="*/ 872342 h 872342"/>
              <a:gd name="connsiteX0" fmla="*/ 811350 w 3232813"/>
              <a:gd name="connsiteY0" fmla="*/ 222153 h 872342"/>
              <a:gd name="connsiteX1" fmla="*/ 811349 w 3232813"/>
              <a:gd name="connsiteY1" fmla="*/ 1360 h 872342"/>
              <a:gd name="connsiteX2" fmla="*/ 804 w 3232813"/>
              <a:gd name="connsiteY2" fmla="*/ 0 h 872342"/>
              <a:gd name="connsiteX3" fmla="*/ 0 w 3232813"/>
              <a:gd name="connsiteY3" fmla="*/ 869010 h 872342"/>
              <a:gd name="connsiteX4" fmla="*/ 3232813 w 3232813"/>
              <a:gd name="connsiteY4" fmla="*/ 872342 h 872342"/>
              <a:gd name="connsiteX0" fmla="*/ 811350 w 3882151"/>
              <a:gd name="connsiteY0" fmla="*/ 222153 h 872342"/>
              <a:gd name="connsiteX1" fmla="*/ 811349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811350 w 3882151"/>
              <a:gd name="connsiteY0" fmla="*/ 222153 h 872342"/>
              <a:gd name="connsiteX1" fmla="*/ 916292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909734 w 3882151"/>
              <a:gd name="connsiteY0" fmla="*/ 235271 h 872342"/>
              <a:gd name="connsiteX1" fmla="*/ 916292 w 3882151"/>
              <a:gd name="connsiteY1" fmla="*/ 1360 h 872342"/>
              <a:gd name="connsiteX2" fmla="*/ 804 w 3882151"/>
              <a:gd name="connsiteY2" fmla="*/ 0 h 872342"/>
              <a:gd name="connsiteX3" fmla="*/ 0 w 3882151"/>
              <a:gd name="connsiteY3" fmla="*/ 869010 h 872342"/>
              <a:gd name="connsiteX4" fmla="*/ 3882151 w 3882151"/>
              <a:gd name="connsiteY4" fmla="*/ 872342 h 872342"/>
              <a:gd name="connsiteX0" fmla="*/ 909734 w 3882151"/>
              <a:gd name="connsiteY0" fmla="*/ 240470 h 877541"/>
              <a:gd name="connsiteX1" fmla="*/ 916292 w 3882151"/>
              <a:gd name="connsiteY1" fmla="*/ 0 h 877541"/>
              <a:gd name="connsiteX2" fmla="*/ 804 w 3882151"/>
              <a:gd name="connsiteY2" fmla="*/ 5199 h 877541"/>
              <a:gd name="connsiteX3" fmla="*/ 0 w 3882151"/>
              <a:gd name="connsiteY3" fmla="*/ 874209 h 877541"/>
              <a:gd name="connsiteX4" fmla="*/ 3882151 w 3882151"/>
              <a:gd name="connsiteY4" fmla="*/ 877541 h 877541"/>
              <a:gd name="connsiteX0" fmla="*/ 909734 w 3882151"/>
              <a:gd name="connsiteY0" fmla="*/ 240470 h 877541"/>
              <a:gd name="connsiteX1" fmla="*/ 914072 w 3882151"/>
              <a:gd name="connsiteY1" fmla="*/ 0 h 877541"/>
              <a:gd name="connsiteX2" fmla="*/ 804 w 3882151"/>
              <a:gd name="connsiteY2" fmla="*/ 5199 h 877541"/>
              <a:gd name="connsiteX3" fmla="*/ 0 w 3882151"/>
              <a:gd name="connsiteY3" fmla="*/ 874209 h 877541"/>
              <a:gd name="connsiteX4" fmla="*/ 3882151 w 3882151"/>
              <a:gd name="connsiteY4" fmla="*/ 877541 h 877541"/>
              <a:gd name="connsiteX0" fmla="*/ 909734 w 3882151"/>
              <a:gd name="connsiteY0" fmla="*/ 238249 h 875320"/>
              <a:gd name="connsiteX1" fmla="*/ 914072 w 3882151"/>
              <a:gd name="connsiteY1" fmla="*/ 0 h 875320"/>
              <a:gd name="connsiteX2" fmla="*/ 804 w 3882151"/>
              <a:gd name="connsiteY2" fmla="*/ 2978 h 875320"/>
              <a:gd name="connsiteX3" fmla="*/ 0 w 3882151"/>
              <a:gd name="connsiteY3" fmla="*/ 871988 h 875320"/>
              <a:gd name="connsiteX4" fmla="*/ 3882151 w 3882151"/>
              <a:gd name="connsiteY4" fmla="*/ 875320 h 875320"/>
              <a:gd name="connsiteX0" fmla="*/ 909734 w 3882151"/>
              <a:gd name="connsiteY0" fmla="*/ 236028 h 873099"/>
              <a:gd name="connsiteX1" fmla="*/ 914072 w 3882151"/>
              <a:gd name="connsiteY1" fmla="*/ 0 h 873099"/>
              <a:gd name="connsiteX2" fmla="*/ 804 w 3882151"/>
              <a:gd name="connsiteY2" fmla="*/ 757 h 873099"/>
              <a:gd name="connsiteX3" fmla="*/ 0 w 3882151"/>
              <a:gd name="connsiteY3" fmla="*/ 869767 h 873099"/>
              <a:gd name="connsiteX4" fmla="*/ 3882151 w 3882151"/>
              <a:gd name="connsiteY4" fmla="*/ 873099 h 873099"/>
              <a:gd name="connsiteX0" fmla="*/ 914175 w 3882151"/>
              <a:gd name="connsiteY0" fmla="*/ 236028 h 873099"/>
              <a:gd name="connsiteX1" fmla="*/ 914072 w 3882151"/>
              <a:gd name="connsiteY1" fmla="*/ 0 h 873099"/>
              <a:gd name="connsiteX2" fmla="*/ 804 w 3882151"/>
              <a:gd name="connsiteY2" fmla="*/ 757 h 873099"/>
              <a:gd name="connsiteX3" fmla="*/ 0 w 3882151"/>
              <a:gd name="connsiteY3" fmla="*/ 869767 h 873099"/>
              <a:gd name="connsiteX4" fmla="*/ 3882151 w 3882151"/>
              <a:gd name="connsiteY4" fmla="*/ 873099 h 873099"/>
              <a:gd name="connsiteX0" fmla="*/ 914175 w 4486122"/>
              <a:gd name="connsiteY0" fmla="*/ 236028 h 879020"/>
              <a:gd name="connsiteX1" fmla="*/ 914072 w 4486122"/>
              <a:gd name="connsiteY1" fmla="*/ 0 h 879020"/>
              <a:gd name="connsiteX2" fmla="*/ 804 w 4486122"/>
              <a:gd name="connsiteY2" fmla="*/ 757 h 879020"/>
              <a:gd name="connsiteX3" fmla="*/ 0 w 4486122"/>
              <a:gd name="connsiteY3" fmla="*/ 869767 h 879020"/>
              <a:gd name="connsiteX4" fmla="*/ 4486122 w 4486122"/>
              <a:gd name="connsiteY4" fmla="*/ 879020 h 879020"/>
              <a:gd name="connsiteX0" fmla="*/ 914175 w 4492043"/>
              <a:gd name="connsiteY0" fmla="*/ 236028 h 873099"/>
              <a:gd name="connsiteX1" fmla="*/ 914072 w 4492043"/>
              <a:gd name="connsiteY1" fmla="*/ 0 h 873099"/>
              <a:gd name="connsiteX2" fmla="*/ 804 w 4492043"/>
              <a:gd name="connsiteY2" fmla="*/ 757 h 873099"/>
              <a:gd name="connsiteX3" fmla="*/ 0 w 4492043"/>
              <a:gd name="connsiteY3" fmla="*/ 869767 h 873099"/>
              <a:gd name="connsiteX4" fmla="*/ 4492043 w 4492043"/>
              <a:gd name="connsiteY4" fmla="*/ 873099 h 873099"/>
              <a:gd name="connsiteX0" fmla="*/ 914175 w 4492043"/>
              <a:gd name="connsiteY0" fmla="*/ 235272 h 872343"/>
              <a:gd name="connsiteX1" fmla="*/ 568063 w 4492043"/>
              <a:gd name="connsiteY1" fmla="*/ 184606 h 872343"/>
              <a:gd name="connsiteX2" fmla="*/ 804 w 4492043"/>
              <a:gd name="connsiteY2" fmla="*/ 1 h 872343"/>
              <a:gd name="connsiteX3" fmla="*/ 0 w 4492043"/>
              <a:gd name="connsiteY3" fmla="*/ 869011 h 872343"/>
              <a:gd name="connsiteX4" fmla="*/ 4492043 w 4492043"/>
              <a:gd name="connsiteY4" fmla="*/ 872343 h 872343"/>
              <a:gd name="connsiteX0" fmla="*/ 914175 w 4492043"/>
              <a:gd name="connsiteY0" fmla="*/ 50666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74345 w 4492043"/>
              <a:gd name="connsiteY0" fmla="*/ 198956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4 w 4492043"/>
              <a:gd name="connsiteY2" fmla="*/ 757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6982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6982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3 w 4492043"/>
              <a:gd name="connsiteY2" fmla="*/ 124332 h 687737"/>
              <a:gd name="connsiteX3" fmla="*/ 0 w 4492043"/>
              <a:gd name="connsiteY3" fmla="*/ 684405 h 687737"/>
              <a:gd name="connsiteX4" fmla="*/ 4492043 w 4492043"/>
              <a:gd name="connsiteY4" fmla="*/ 687737 h 687737"/>
              <a:gd name="connsiteX0" fmla="*/ 561988 w 4492043"/>
              <a:gd name="connsiteY0" fmla="*/ 168062 h 687737"/>
              <a:gd name="connsiteX1" fmla="*/ 568063 w 4492043"/>
              <a:gd name="connsiteY1" fmla="*/ 0 h 687737"/>
              <a:gd name="connsiteX2" fmla="*/ 803 w 4492043"/>
              <a:gd name="connsiteY2" fmla="*/ 124332 h 687737"/>
              <a:gd name="connsiteX3" fmla="*/ 0 w 4492043"/>
              <a:gd name="connsiteY3" fmla="*/ 684405 h 687737"/>
              <a:gd name="connsiteX4" fmla="*/ 4492043 w 4492043"/>
              <a:gd name="connsiteY4" fmla="*/ 687737 h 687737"/>
              <a:gd name="connsiteX0" fmla="*/ 561988 w 4492043"/>
              <a:gd name="connsiteY0" fmla="*/ 49636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618240 w 4492043"/>
              <a:gd name="connsiteY0" fmla="*/ 168062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665610 w 4492043"/>
              <a:gd name="connsiteY0" fmla="*/ 168062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564948 w 4492043"/>
              <a:gd name="connsiteY0" fmla="*/ 125133 h 569311"/>
              <a:gd name="connsiteX1" fmla="*/ 563622 w 4492043"/>
              <a:gd name="connsiteY1" fmla="*/ 0 h 569311"/>
              <a:gd name="connsiteX2" fmla="*/ 803 w 4492043"/>
              <a:gd name="connsiteY2" fmla="*/ 5906 h 569311"/>
              <a:gd name="connsiteX3" fmla="*/ 0 w 4492043"/>
              <a:gd name="connsiteY3" fmla="*/ 565979 h 569311"/>
              <a:gd name="connsiteX4" fmla="*/ 4492043 w 4492043"/>
              <a:gd name="connsiteY4" fmla="*/ 569311 h 569311"/>
              <a:gd name="connsiteX0" fmla="*/ 564948 w 4492043"/>
              <a:gd name="connsiteY0" fmla="*/ 123653 h 567831"/>
              <a:gd name="connsiteX1" fmla="*/ 563622 w 4492043"/>
              <a:gd name="connsiteY1" fmla="*/ 0 h 567831"/>
              <a:gd name="connsiteX2" fmla="*/ 803 w 4492043"/>
              <a:gd name="connsiteY2" fmla="*/ 4426 h 567831"/>
              <a:gd name="connsiteX3" fmla="*/ 0 w 4492043"/>
              <a:gd name="connsiteY3" fmla="*/ 564499 h 567831"/>
              <a:gd name="connsiteX4" fmla="*/ 4492043 w 4492043"/>
              <a:gd name="connsiteY4" fmla="*/ 567831 h 567831"/>
              <a:gd name="connsiteX0" fmla="*/ 564948 w 4492043"/>
              <a:gd name="connsiteY0" fmla="*/ 122173 h 566351"/>
              <a:gd name="connsiteX1" fmla="*/ 563622 w 4492043"/>
              <a:gd name="connsiteY1" fmla="*/ 0 h 566351"/>
              <a:gd name="connsiteX2" fmla="*/ 803 w 4492043"/>
              <a:gd name="connsiteY2" fmla="*/ 2946 h 566351"/>
              <a:gd name="connsiteX3" fmla="*/ 0 w 4492043"/>
              <a:gd name="connsiteY3" fmla="*/ 563019 h 566351"/>
              <a:gd name="connsiteX4" fmla="*/ 4492043 w 4492043"/>
              <a:gd name="connsiteY4" fmla="*/ 566351 h 566351"/>
              <a:gd name="connsiteX0" fmla="*/ 564948 w 4492043"/>
              <a:gd name="connsiteY0" fmla="*/ 11922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29 w 4492043"/>
              <a:gd name="connsiteY0" fmla="*/ 116267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09 w 4492043"/>
              <a:gd name="connsiteY0" fmla="*/ 11182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4949 w 4492043"/>
              <a:gd name="connsiteY0" fmla="*/ 11182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4949 w 4492043"/>
              <a:gd name="connsiteY0" fmla="*/ 128110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7910 w 4492043"/>
              <a:gd name="connsiteY0" fmla="*/ 12366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366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5149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20708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 name="connsiteX0" fmla="*/ 566430 w 4492043"/>
              <a:gd name="connsiteY0" fmla="*/ 113306 h 563405"/>
              <a:gd name="connsiteX1" fmla="*/ 566583 w 4492043"/>
              <a:gd name="connsiteY1" fmla="*/ 15 h 563405"/>
              <a:gd name="connsiteX2" fmla="*/ 803 w 4492043"/>
              <a:gd name="connsiteY2" fmla="*/ 0 h 563405"/>
              <a:gd name="connsiteX3" fmla="*/ 0 w 4492043"/>
              <a:gd name="connsiteY3" fmla="*/ 560073 h 563405"/>
              <a:gd name="connsiteX4" fmla="*/ 4492043 w 4492043"/>
              <a:gd name="connsiteY4" fmla="*/ 563405 h 563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2043" h="563405" extrusionOk="0">
                <a:moveTo>
                  <a:pt x="566430" y="113306"/>
                </a:moveTo>
                <a:cubicBezTo>
                  <a:pt x="565372" y="-23824"/>
                  <a:pt x="567641" y="137145"/>
                  <a:pt x="566583" y="15"/>
                </a:cubicBezTo>
                <a:lnTo>
                  <a:pt x="803" y="0"/>
                </a:lnTo>
                <a:cubicBezTo>
                  <a:pt x="350" y="270933"/>
                  <a:pt x="453" y="289140"/>
                  <a:pt x="0" y="560073"/>
                </a:cubicBezTo>
                <a:lnTo>
                  <a:pt x="4492043" y="563405"/>
                </a:lnTo>
              </a:path>
            </a:pathLst>
          </a:custGeom>
          <a:noFill/>
          <a:ln w="635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3" name="TextBox 2">
            <a:extLst>
              <a:ext uri="{FF2B5EF4-FFF2-40B4-BE49-F238E27FC236}">
                <a16:creationId xmlns:a16="http://schemas.microsoft.com/office/drawing/2014/main" id="{BFD4A1F5-8313-17C2-7586-1002C0485CA1}"/>
              </a:ext>
            </a:extLst>
          </p:cNvPr>
          <p:cNvSpPr txBox="1"/>
          <p:nvPr/>
        </p:nvSpPr>
        <p:spPr>
          <a:xfrm>
            <a:off x="1539240" y="4191000"/>
            <a:ext cx="9394342" cy="1478866"/>
          </a:xfrm>
          <a:prstGeom prst="rect">
            <a:avLst/>
          </a:prstGeom>
          <a:noFill/>
        </p:spPr>
        <p:txBody>
          <a:bodyPr wrap="square" rtlCol="0">
            <a:spAutoFit/>
          </a:bodyPr>
          <a:lstStyle/>
          <a:p>
            <a:pPr algn="just">
              <a:lnSpc>
                <a:spcPct val="115000"/>
              </a:lnSpc>
              <a:spcAft>
                <a:spcPts val="600"/>
              </a:spcAft>
            </a:pPr>
            <a:r>
              <a:rPr lang="en-GB" sz="1800" b="1" i="1" dirty="0">
                <a:effectLst/>
                <a:latin typeface="Segoe UI Light" panose="020B0502040204020203" pitchFamily="34" charset="0"/>
                <a:ea typeface="Arial" panose="020B0604020202020204" pitchFamily="34" charset="0"/>
                <a:cs typeface="Arial" panose="020B0604020202020204" pitchFamily="34" charset="0"/>
              </a:rPr>
              <a:t>Disclaimer</a:t>
            </a:r>
            <a:endParaRPr lang="en-GB" sz="1800" dirty="0">
              <a:effectLst/>
              <a:latin typeface="Segoe UI Light" panose="020B0502040204020203" pitchFamily="34" charset="0"/>
              <a:ea typeface="Arial" panose="020B0604020202020204" pitchFamily="34" charset="0"/>
              <a:cs typeface="Arial" panose="020B0604020202020204" pitchFamily="34" charset="0"/>
            </a:endParaRPr>
          </a:p>
          <a:p>
            <a:pPr algn="just">
              <a:lnSpc>
                <a:spcPct val="115000"/>
              </a:lnSpc>
              <a:spcAft>
                <a:spcPts val="600"/>
              </a:spcAft>
            </a:pPr>
            <a:r>
              <a:rPr lang="en-GB" sz="1800" dirty="0">
                <a:effectLst/>
                <a:latin typeface="Segoe UI Light" panose="020B0502040204020203" pitchFamily="34" charset="0"/>
                <a:ea typeface="Arial" panose="020B0604020202020204" pitchFamily="34" charset="0"/>
                <a:cs typeface="Arial" panose="020B0604020202020204" pitchFamily="34" charset="0"/>
              </a:rPr>
              <a:t>This presentation was co-funded by the European Union. Its contents are the sole responsibility of Key Aid Consulting and do not necessarily reflect the views of the European Union.</a:t>
            </a:r>
          </a:p>
          <a:p>
            <a:endParaRPr lang="en-GB" dirty="0"/>
          </a:p>
        </p:txBody>
      </p:sp>
    </p:spTree>
    <p:extLst>
      <p:ext uri="{BB962C8B-B14F-4D97-AF65-F5344CB8AC3E}">
        <p14:creationId xmlns:p14="http://schemas.microsoft.com/office/powerpoint/2010/main" val="123850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Recommendations</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20</a:t>
            </a:fld>
            <a:endParaRPr lang="fr-FR"/>
          </a:p>
        </p:txBody>
      </p:sp>
      <p:sp>
        <p:nvSpPr>
          <p:cNvPr id="9" name="Text Placeholder 5"/>
          <p:cNvSpPr txBox="1"/>
          <p:nvPr/>
        </p:nvSpPr>
        <p:spPr bwMode="auto">
          <a:xfrm>
            <a:off x="2846699" y="1454602"/>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a:latin typeface="Segoe UI Light"/>
              </a:rPr>
              <a:t>Enhance capacity for pre-bunking and debunking misinformation</a:t>
            </a:r>
            <a:endParaRPr/>
          </a:p>
        </p:txBody>
      </p:sp>
      <p:sp>
        <p:nvSpPr>
          <p:cNvPr id="10" name="Rectangle 9"/>
          <p:cNvSpPr/>
          <p:nvPr/>
        </p:nvSpPr>
        <p:spPr bwMode="auto">
          <a:xfrm>
            <a:off x="1645919" y="1338223"/>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3</a:t>
            </a:r>
            <a:endParaRPr lang="en-GB" b="1"/>
          </a:p>
        </p:txBody>
      </p:sp>
      <p:sp>
        <p:nvSpPr>
          <p:cNvPr id="3" name="TextBox 2"/>
          <p:cNvSpPr txBox="1"/>
          <p:nvPr/>
        </p:nvSpPr>
        <p:spPr bwMode="auto">
          <a:xfrm>
            <a:off x="3236538" y="2177934"/>
            <a:ext cx="8361230" cy="3139321"/>
          </a:xfrm>
          <a:prstGeom prst="rect">
            <a:avLst/>
          </a:prstGeom>
          <a:noFill/>
        </p:spPr>
        <p:txBody>
          <a:bodyPr wrap="square" rtlCol="0">
            <a:spAutoFit/>
          </a:bodyPr>
          <a:lstStyle/>
          <a:p>
            <a:pPr>
              <a:defRPr/>
            </a:pPr>
            <a:r>
              <a:rPr lang="en-GB" dirty="0"/>
              <a:t>Allocate or reinforce resources for communication within the operations</a:t>
            </a:r>
            <a:endParaRPr dirty="0"/>
          </a:p>
          <a:p>
            <a:pPr>
              <a:defRPr/>
            </a:pPr>
            <a:endParaRPr lang="en-GB" dirty="0"/>
          </a:p>
          <a:p>
            <a:pPr>
              <a:defRPr/>
            </a:pPr>
            <a:r>
              <a:rPr lang="en-GB" dirty="0"/>
              <a:t>Develop a specialised misinformation toolkit leveraging global knowledge</a:t>
            </a:r>
            <a:endParaRPr dirty="0"/>
          </a:p>
          <a:p>
            <a:pPr>
              <a:defRPr/>
            </a:pPr>
            <a:endParaRPr lang="en-GB" dirty="0"/>
          </a:p>
          <a:p>
            <a:pPr>
              <a:defRPr/>
            </a:pPr>
            <a:r>
              <a:rPr lang="en-GB" dirty="0"/>
              <a:t>Train aid workers, volunteers and “actors trusted by the community” on the misinformation toolkit (“debunking”)</a:t>
            </a:r>
            <a:endParaRPr dirty="0"/>
          </a:p>
          <a:p>
            <a:pPr>
              <a:defRPr/>
            </a:pPr>
            <a:endParaRPr lang="en-GB" dirty="0"/>
          </a:p>
          <a:p>
            <a:pPr>
              <a:defRPr/>
            </a:pPr>
            <a:r>
              <a:rPr lang="en-GB" sz="1800" dirty="0">
                <a:latin typeface="Segoe UI Light"/>
                <a:ea typeface="Arial"/>
                <a:cs typeface="Times New Roman"/>
              </a:rPr>
              <a:t>Develop resilience to misinformation (“pre-bunking”)</a:t>
            </a:r>
            <a:endParaRPr dirty="0"/>
          </a:p>
          <a:p>
            <a:pPr>
              <a:defRPr/>
            </a:pPr>
            <a:endParaRPr lang="en-GB" dirty="0">
              <a:latin typeface="Segoe UI Light"/>
              <a:cs typeface="Times New Roman"/>
            </a:endParaRPr>
          </a:p>
          <a:p>
            <a:pPr>
              <a:defRPr/>
            </a:pPr>
            <a:r>
              <a:rPr lang="en-GB" sz="1800" dirty="0">
                <a:latin typeface="Segoe UI Light"/>
                <a:ea typeface="Arial"/>
                <a:cs typeface="Times New Roman"/>
              </a:rPr>
              <a:t>Monitor false rumours around CVA online and offline</a:t>
            </a:r>
            <a:endParaRPr lang="en-GB" dirty="0"/>
          </a:p>
          <a:p>
            <a:pPr>
              <a:defRPr/>
            </a:pPr>
            <a:r>
              <a:rPr lang="en-GB" dirty="0"/>
              <a:t>  </a:t>
            </a:r>
            <a:endParaRPr dirty="0"/>
          </a:p>
        </p:txBody>
      </p:sp>
      <p:pic>
        <p:nvPicPr>
          <p:cNvPr id="6" name="Picture 5" descr="A black background with white text&#10;&#10;Description automatically generated">
            <a:extLst>
              <a:ext uri="{FF2B5EF4-FFF2-40B4-BE49-F238E27FC236}">
                <a16:creationId xmlns:a16="http://schemas.microsoft.com/office/drawing/2014/main" id="{45D1583D-8691-169D-1E76-6B20BC641A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Recommendations</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21</a:t>
            </a:fld>
            <a:endParaRPr lang="fr-FR"/>
          </a:p>
        </p:txBody>
      </p:sp>
      <p:sp>
        <p:nvSpPr>
          <p:cNvPr id="9" name="Text Placeholder 5"/>
          <p:cNvSpPr txBox="1"/>
          <p:nvPr/>
        </p:nvSpPr>
        <p:spPr bwMode="auto">
          <a:xfrm>
            <a:off x="2846699" y="1454602"/>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a:latin typeface="Segoe UI Light"/>
              </a:rPr>
              <a:t>Strengthen Partnerships and Advocacy</a:t>
            </a:r>
            <a:endParaRPr/>
          </a:p>
        </p:txBody>
      </p:sp>
      <p:sp>
        <p:nvSpPr>
          <p:cNvPr id="10" name="Rectangle 9"/>
          <p:cNvSpPr/>
          <p:nvPr/>
        </p:nvSpPr>
        <p:spPr bwMode="auto">
          <a:xfrm>
            <a:off x="1645919" y="1338223"/>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4</a:t>
            </a:r>
            <a:endParaRPr lang="en-GB" b="1"/>
          </a:p>
        </p:txBody>
      </p:sp>
      <p:sp>
        <p:nvSpPr>
          <p:cNvPr id="3" name="TextBox 2"/>
          <p:cNvSpPr txBox="1"/>
          <p:nvPr/>
        </p:nvSpPr>
        <p:spPr bwMode="auto">
          <a:xfrm>
            <a:off x="3236538" y="2177934"/>
            <a:ext cx="8361230" cy="1754326"/>
          </a:xfrm>
          <a:prstGeom prst="rect">
            <a:avLst/>
          </a:prstGeom>
          <a:noFill/>
        </p:spPr>
        <p:txBody>
          <a:bodyPr wrap="square" rtlCol="0">
            <a:spAutoFit/>
          </a:bodyPr>
          <a:lstStyle/>
          <a:p>
            <a:pPr>
              <a:defRPr/>
            </a:pPr>
            <a:r>
              <a:rPr lang="en-GB"/>
              <a:t>Collaborate with alternative media outlets</a:t>
            </a:r>
            <a:endParaRPr/>
          </a:p>
          <a:p>
            <a:pPr>
              <a:defRPr/>
            </a:pPr>
            <a:endParaRPr lang="en-GB"/>
          </a:p>
          <a:p>
            <a:pPr>
              <a:defRPr/>
            </a:pPr>
            <a:r>
              <a:rPr lang="en-GB"/>
              <a:t>Advocate for policy change with a focus on enhancing the government's role in combating misinformation</a:t>
            </a:r>
            <a:endParaRPr/>
          </a:p>
          <a:p>
            <a:pPr>
              <a:defRPr/>
            </a:pPr>
            <a:endParaRPr lang="en-GB"/>
          </a:p>
          <a:p>
            <a:pPr>
              <a:defRPr/>
            </a:pPr>
            <a:r>
              <a:rPr lang="en-GB"/>
              <a:t>  </a:t>
            </a:r>
            <a:endParaRPr/>
          </a:p>
        </p:txBody>
      </p:sp>
      <p:sp>
        <p:nvSpPr>
          <p:cNvPr id="6" name="Text Placeholder 5"/>
          <p:cNvSpPr txBox="1"/>
          <p:nvPr/>
        </p:nvSpPr>
        <p:spPr bwMode="auto">
          <a:xfrm>
            <a:off x="2846699" y="3602843"/>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dirty="0">
                <a:latin typeface="Segoe UI Light"/>
              </a:rPr>
              <a:t>Promote referrals to development programmes such as community healing and reconciliation programmes</a:t>
            </a:r>
            <a:endParaRPr dirty="0"/>
          </a:p>
        </p:txBody>
      </p:sp>
      <p:sp>
        <p:nvSpPr>
          <p:cNvPr id="7" name="Rectangle 6"/>
          <p:cNvSpPr/>
          <p:nvPr/>
        </p:nvSpPr>
        <p:spPr bwMode="auto">
          <a:xfrm>
            <a:off x="1645919" y="3512404"/>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5</a:t>
            </a:r>
            <a:endParaRPr lang="en-GB" b="1"/>
          </a:p>
        </p:txBody>
      </p:sp>
      <p:sp>
        <p:nvSpPr>
          <p:cNvPr id="11" name="Text Placeholder 5"/>
          <p:cNvSpPr txBox="1"/>
          <p:nvPr/>
        </p:nvSpPr>
        <p:spPr bwMode="auto">
          <a:xfrm>
            <a:off x="2846699" y="4677610"/>
            <a:ext cx="9140908" cy="839710"/>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spcBef>
                <a:spcPts val="1600"/>
              </a:spcBef>
              <a:defRPr/>
            </a:pPr>
            <a:r>
              <a:rPr lang="en-GB" sz="2400" b="1" cap="small">
                <a:latin typeface="Segoe UI Light"/>
              </a:rPr>
              <a:t>Leverage technology for information dissemination</a:t>
            </a:r>
            <a:endParaRPr/>
          </a:p>
        </p:txBody>
      </p:sp>
      <p:sp>
        <p:nvSpPr>
          <p:cNvPr id="12" name="Rectangle 11"/>
          <p:cNvSpPr/>
          <p:nvPr/>
        </p:nvSpPr>
        <p:spPr bwMode="auto">
          <a:xfrm>
            <a:off x="1645919" y="4561231"/>
            <a:ext cx="914400" cy="839711"/>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dirty="0"/>
              <a:t>6</a:t>
            </a:r>
            <a:endParaRPr lang="en-GB" b="1" dirty="0"/>
          </a:p>
        </p:txBody>
      </p:sp>
      <p:sp>
        <p:nvSpPr>
          <p:cNvPr id="13" name="TextBox 12"/>
          <p:cNvSpPr txBox="1"/>
          <p:nvPr/>
        </p:nvSpPr>
        <p:spPr bwMode="auto">
          <a:xfrm>
            <a:off x="3236538" y="5400942"/>
            <a:ext cx="8361230" cy="369332"/>
          </a:xfrm>
          <a:prstGeom prst="rect">
            <a:avLst/>
          </a:prstGeom>
          <a:noFill/>
        </p:spPr>
        <p:txBody>
          <a:bodyPr wrap="square" rtlCol="0">
            <a:spAutoFit/>
          </a:bodyPr>
          <a:lstStyle/>
          <a:p>
            <a:pPr>
              <a:defRPr/>
            </a:pPr>
            <a:r>
              <a:rPr lang="en-GB"/>
              <a:t>Develop a one stop shop digital platform </a:t>
            </a:r>
            <a:endParaRPr/>
          </a:p>
        </p:txBody>
      </p:sp>
      <p:pic>
        <p:nvPicPr>
          <p:cNvPr id="8" name="Picture 7" descr="A black background with white text&#10;&#10;Description automatically generated">
            <a:extLst>
              <a:ext uri="{FF2B5EF4-FFF2-40B4-BE49-F238E27FC236}">
                <a16:creationId xmlns:a16="http://schemas.microsoft.com/office/drawing/2014/main" id="{4256851B-168A-0563-EA14-3F2AE690E6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Espace réservé du numéro de diapositive 2"/>
          <p:cNvSpPr>
            <a:spLocks noGrp="1"/>
          </p:cNvSpPr>
          <p:nvPr>
            <p:ph type="sldNum" sz="quarter" idx="12"/>
          </p:nvPr>
        </p:nvSpPr>
        <p:spPr bwMode="auto"/>
        <p:txBody>
          <a:bodyPr/>
          <a:lstStyle/>
          <a:p>
            <a:pPr>
              <a:defRPr/>
            </a:pPr>
            <a:fld id="{C239B490-67D1-43FC-A6E0-A601D5DEA630}" type="slidenum">
              <a:rPr lang="fr-FR"/>
              <a:t>22</a:t>
            </a:fld>
            <a:endParaRPr lang="fr-FR"/>
          </a:p>
        </p:txBody>
      </p:sp>
      <p:pic>
        <p:nvPicPr>
          <p:cNvPr id="5" name="Image 4"/>
          <p:cNvPicPr>
            <a:picLocks noChangeAspect="1"/>
          </p:cNvPicPr>
          <p:nvPr/>
        </p:nvPicPr>
        <p:blipFill>
          <a:blip r:embed="rId3"/>
          <a:stretch/>
        </p:blipFill>
        <p:spPr bwMode="auto">
          <a:xfrm>
            <a:off x="2963118" y="1768388"/>
            <a:ext cx="5831639" cy="3143618"/>
          </a:xfrm>
          <a:prstGeom prst="rect">
            <a:avLst/>
          </a:prstGeom>
        </p:spPr>
      </p:pic>
      <p:pic>
        <p:nvPicPr>
          <p:cNvPr id="2" name="Picture 1" descr="A black background with white text&#10;&#10;Description automatically generated">
            <a:extLst>
              <a:ext uri="{FF2B5EF4-FFF2-40B4-BE49-F238E27FC236}">
                <a16:creationId xmlns:a16="http://schemas.microsoft.com/office/drawing/2014/main" id="{294976DC-CFE5-2D2E-8386-4F7D32F3BD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a:xfrm>
            <a:off x="9601196" y="5855778"/>
            <a:ext cx="1332411" cy="365125"/>
          </a:xfrm>
        </p:spPr>
        <p:txBody>
          <a:bodyPr/>
          <a:lstStyle/>
          <a:p>
            <a:pPr>
              <a:defRPr/>
            </a:pPr>
            <a:fld id="{B06BFB73-9BB5-43B1-9C9C-9A4A3E477B4A}" type="datetime1">
              <a:rPr lang="fr-FR"/>
              <a:t>16/12/2024</a:t>
            </a:fld>
            <a:endParaRPr lang="fr-FR"/>
          </a:p>
        </p:txBody>
      </p:sp>
      <p:sp>
        <p:nvSpPr>
          <p:cNvPr id="3" name="Espace réservé du numéro de diapositive 2"/>
          <p:cNvSpPr>
            <a:spLocks noGrp="1"/>
          </p:cNvSpPr>
          <p:nvPr>
            <p:ph type="sldNum" sz="quarter" idx="12"/>
          </p:nvPr>
        </p:nvSpPr>
        <p:spPr bwMode="auto"/>
        <p:txBody>
          <a:bodyPr/>
          <a:lstStyle/>
          <a:p>
            <a:pPr>
              <a:defRPr/>
            </a:pPr>
            <a:fld id="{C239B490-67D1-43FC-A6E0-A601D5DEA630}" type="slidenum">
              <a:rPr lang="fr-FR"/>
              <a:t>3</a:t>
            </a:fld>
            <a:endParaRPr lang="fr-FR"/>
          </a:p>
        </p:txBody>
      </p:sp>
      <p:sp>
        <p:nvSpPr>
          <p:cNvPr id="4" name="Espace réservé du contenu 3"/>
          <p:cNvSpPr>
            <a:spLocks noGrp="1"/>
          </p:cNvSpPr>
          <p:nvPr>
            <p:ph idx="1"/>
          </p:nvPr>
        </p:nvSpPr>
        <p:spPr bwMode="auto">
          <a:xfrm>
            <a:off x="401516" y="637097"/>
            <a:ext cx="7696620" cy="417815"/>
          </a:xfrm>
        </p:spPr>
        <p:txBody>
          <a:bodyPr/>
          <a:lstStyle/>
          <a:p>
            <a:pPr>
              <a:spcBef>
                <a:spcPts val="0"/>
              </a:spcBef>
              <a:defRPr/>
            </a:pPr>
            <a:r>
              <a:rPr lang="fr-FR" sz="4000">
                <a:solidFill>
                  <a:srgbClr val="003843"/>
                </a:solidFill>
                <a:latin typeface="Segoe UI Semilight"/>
                <a:ea typeface="Arial"/>
                <a:cs typeface="Segoe UI Semibold"/>
              </a:rPr>
              <a:t>Structure of the presentation</a:t>
            </a:r>
            <a:endParaRPr lang="fr-BE" sz="4000">
              <a:solidFill>
                <a:srgbClr val="003843"/>
              </a:solidFill>
              <a:latin typeface="Segoe UI Semilight"/>
              <a:ea typeface="Arial"/>
              <a:cs typeface="Segoe UI Semibold"/>
            </a:endParaRPr>
          </a:p>
        </p:txBody>
      </p:sp>
      <p:sp>
        <p:nvSpPr>
          <p:cNvPr id="7" name="Espace réservé du contenu 6"/>
          <p:cNvSpPr>
            <a:spLocks noGrp="1"/>
          </p:cNvSpPr>
          <p:nvPr>
            <p:ph idx="14"/>
          </p:nvPr>
        </p:nvSpPr>
        <p:spPr bwMode="auto">
          <a:xfrm>
            <a:off x="3359059" y="1470067"/>
            <a:ext cx="7397181" cy="997646"/>
          </a:xfrm>
        </p:spPr>
        <p:txBody>
          <a:bodyPr/>
          <a:lstStyle/>
          <a:p>
            <a:pPr>
              <a:defRPr/>
            </a:pPr>
            <a:r>
              <a:rPr lang="fr-FR"/>
              <a:t>Objectives</a:t>
            </a:r>
            <a:endParaRPr/>
          </a:p>
        </p:txBody>
      </p:sp>
      <p:sp>
        <p:nvSpPr>
          <p:cNvPr id="8" name="Espace réservé du contenu 7"/>
          <p:cNvSpPr>
            <a:spLocks noGrp="1"/>
          </p:cNvSpPr>
          <p:nvPr>
            <p:ph idx="15"/>
          </p:nvPr>
        </p:nvSpPr>
        <p:spPr bwMode="auto">
          <a:xfrm>
            <a:off x="3359059" y="2262524"/>
            <a:ext cx="5658029" cy="568116"/>
          </a:xfrm>
        </p:spPr>
        <p:txBody>
          <a:bodyPr/>
          <a:lstStyle/>
          <a:p>
            <a:pPr>
              <a:defRPr/>
            </a:pPr>
            <a:r>
              <a:rPr lang="fr-FR"/>
              <a:t>Methodology</a:t>
            </a:r>
          </a:p>
        </p:txBody>
      </p:sp>
      <p:sp>
        <p:nvSpPr>
          <p:cNvPr id="9" name="Espace réservé du contenu 8"/>
          <p:cNvSpPr>
            <a:spLocks noGrp="1"/>
          </p:cNvSpPr>
          <p:nvPr>
            <p:ph idx="16"/>
          </p:nvPr>
        </p:nvSpPr>
        <p:spPr bwMode="auto">
          <a:xfrm>
            <a:off x="3315248" y="3004727"/>
            <a:ext cx="4897791" cy="417815"/>
          </a:xfrm>
        </p:spPr>
        <p:txBody>
          <a:bodyPr/>
          <a:lstStyle/>
          <a:p>
            <a:pPr>
              <a:defRPr/>
            </a:pPr>
            <a:r>
              <a:rPr lang="fr-FR"/>
              <a:t>Pieces of (mis)information</a:t>
            </a:r>
            <a:endParaRPr/>
          </a:p>
        </p:txBody>
      </p:sp>
      <p:sp>
        <p:nvSpPr>
          <p:cNvPr id="10" name="Espace réservé du contenu 9"/>
          <p:cNvSpPr>
            <a:spLocks noGrp="1"/>
          </p:cNvSpPr>
          <p:nvPr>
            <p:ph idx="17"/>
          </p:nvPr>
        </p:nvSpPr>
        <p:spPr bwMode="auto">
          <a:xfrm>
            <a:off x="3315247" y="3665178"/>
            <a:ext cx="6407529" cy="682097"/>
          </a:xfrm>
        </p:spPr>
        <p:txBody>
          <a:bodyPr/>
          <a:lstStyle/>
          <a:p>
            <a:pPr>
              <a:defRPr/>
            </a:pPr>
            <a:r>
              <a:rPr lang="fr-FR"/>
              <a:t>Causal pathways and spreading mechanisms</a:t>
            </a:r>
          </a:p>
        </p:txBody>
      </p:sp>
      <p:sp>
        <p:nvSpPr>
          <p:cNvPr id="15" name="Forme libre : forme 14"/>
          <p:cNvSpPr/>
          <p:nvPr/>
        </p:nvSpPr>
        <p:spPr bwMode="auto">
          <a:xfrm>
            <a:off x="3342531" y="1372303"/>
            <a:ext cx="4755605" cy="534987"/>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6" name="Forme libre : forme 15"/>
          <p:cNvSpPr/>
          <p:nvPr/>
        </p:nvSpPr>
        <p:spPr bwMode="auto">
          <a:xfrm>
            <a:off x="3342529" y="2172086"/>
            <a:ext cx="4755605" cy="534987"/>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7" name="Forme libre : forme 16"/>
          <p:cNvSpPr/>
          <p:nvPr/>
        </p:nvSpPr>
        <p:spPr bwMode="auto">
          <a:xfrm>
            <a:off x="3359060" y="2930239"/>
            <a:ext cx="4755605" cy="534987"/>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8" name="Forme libre : forme 17"/>
          <p:cNvSpPr/>
          <p:nvPr/>
        </p:nvSpPr>
        <p:spPr bwMode="auto">
          <a:xfrm>
            <a:off x="3359059" y="3588796"/>
            <a:ext cx="4755605" cy="534987"/>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9" name="Forme libre : forme 17"/>
          <p:cNvSpPr/>
          <p:nvPr/>
        </p:nvSpPr>
        <p:spPr bwMode="auto">
          <a:xfrm>
            <a:off x="3342528" y="4321456"/>
            <a:ext cx="4755605" cy="488171"/>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20" name="Espace réservé du contenu 9"/>
          <p:cNvSpPr txBox="1"/>
          <p:nvPr/>
        </p:nvSpPr>
        <p:spPr bwMode="auto">
          <a:xfrm>
            <a:off x="3315246" y="4366419"/>
            <a:ext cx="6407529" cy="577488"/>
          </a:xfrm>
          <a:prstGeom prst="rect">
            <a:avLst/>
          </a:prstGeom>
        </p:spPr>
        <p:txBody>
          <a:bodyPr/>
          <a:lstStyle>
            <a:lvl1pPr marL="0" indent="0" algn="l" defTabSz="914400">
              <a:lnSpc>
                <a:spcPct val="90000"/>
              </a:lnSpc>
              <a:spcBef>
                <a:spcPts val="1000"/>
              </a:spcBef>
              <a:buFont typeface="Wingdings"/>
              <a:buNone/>
              <a:defRPr sz="24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r>
              <a:rPr lang="fr-FR"/>
              <a:t>The impact of (mis)information</a:t>
            </a:r>
            <a:endParaRPr/>
          </a:p>
        </p:txBody>
      </p:sp>
      <p:sp>
        <p:nvSpPr>
          <p:cNvPr id="5" name="Forme libre : forme 17"/>
          <p:cNvSpPr/>
          <p:nvPr/>
        </p:nvSpPr>
        <p:spPr bwMode="auto">
          <a:xfrm>
            <a:off x="3342528" y="4990691"/>
            <a:ext cx="4755605" cy="488171"/>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Espace réservé du contenu 9"/>
          <p:cNvSpPr txBox="1"/>
          <p:nvPr/>
        </p:nvSpPr>
        <p:spPr bwMode="auto">
          <a:xfrm>
            <a:off x="3315246" y="5035654"/>
            <a:ext cx="6407529" cy="577488"/>
          </a:xfrm>
          <a:prstGeom prst="rect">
            <a:avLst/>
          </a:prstGeom>
        </p:spPr>
        <p:txBody>
          <a:bodyPr/>
          <a:lstStyle>
            <a:lvl1pPr marL="0" indent="0" algn="l" defTabSz="914400">
              <a:lnSpc>
                <a:spcPct val="90000"/>
              </a:lnSpc>
              <a:spcBef>
                <a:spcPts val="1000"/>
              </a:spcBef>
              <a:buFont typeface="Wingdings"/>
              <a:buNone/>
              <a:defRPr sz="24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r>
              <a:rPr lang="fr-FR"/>
              <a:t>Conclusions</a:t>
            </a:r>
            <a:endParaRPr/>
          </a:p>
        </p:txBody>
      </p:sp>
      <p:sp>
        <p:nvSpPr>
          <p:cNvPr id="12" name="Forme libre : forme 17"/>
          <p:cNvSpPr/>
          <p:nvPr/>
        </p:nvSpPr>
        <p:spPr bwMode="auto">
          <a:xfrm>
            <a:off x="3342528" y="5654460"/>
            <a:ext cx="4755605" cy="488171"/>
          </a:xfrm>
          <a:custGeom>
            <a:avLst/>
            <a:gdLst>
              <a:gd name="connsiteX0" fmla="*/ 2717800 w 2717800"/>
              <a:gd name="connsiteY0" fmla="*/ 596900 h 596900"/>
              <a:gd name="connsiteX1" fmla="*/ 0 w 2717800"/>
              <a:gd name="connsiteY1" fmla="*/ 596900 h 596900"/>
              <a:gd name="connsiteX2" fmla="*/ 0 w 2717800"/>
              <a:gd name="connsiteY2" fmla="*/ 63500 h 596900"/>
              <a:gd name="connsiteX3" fmla="*/ 584200 w 2717800"/>
              <a:gd name="connsiteY3" fmla="*/ 0 h 596900"/>
              <a:gd name="connsiteX0" fmla="*/ 2717800 w 2717800"/>
              <a:gd name="connsiteY0" fmla="*/ 534987 h 534987"/>
              <a:gd name="connsiteX1" fmla="*/ 0 w 2717800"/>
              <a:gd name="connsiteY1" fmla="*/ 534987 h 534987"/>
              <a:gd name="connsiteX2" fmla="*/ 0 w 2717800"/>
              <a:gd name="connsiteY2" fmla="*/ 1587 h 534987"/>
              <a:gd name="connsiteX3" fmla="*/ 466292 w 2717800"/>
              <a:gd name="connsiteY3" fmla="*/ 0 h 534987"/>
              <a:gd name="connsiteX0" fmla="*/ 2717800 w 2717800"/>
              <a:gd name="connsiteY0" fmla="*/ 534987 h 534987"/>
              <a:gd name="connsiteX1" fmla="*/ 0 w 2717800"/>
              <a:gd name="connsiteY1" fmla="*/ 534987 h 534987"/>
              <a:gd name="connsiteX2" fmla="*/ 0 w 2717800"/>
              <a:gd name="connsiteY2" fmla="*/ 1587 h 534987"/>
              <a:gd name="connsiteX3" fmla="*/ 420650 w 2717800"/>
              <a:gd name="connsiteY3" fmla="*/ 0 h 534987"/>
              <a:gd name="connsiteX0" fmla="*/ 3706710 w 3706710"/>
              <a:gd name="connsiteY0" fmla="*/ 534987 h 534987"/>
              <a:gd name="connsiteX1" fmla="*/ 0 w 3706710"/>
              <a:gd name="connsiteY1" fmla="*/ 534987 h 534987"/>
              <a:gd name="connsiteX2" fmla="*/ 0 w 3706710"/>
              <a:gd name="connsiteY2" fmla="*/ 1587 h 534987"/>
              <a:gd name="connsiteX3" fmla="*/ 420650 w 3706710"/>
              <a:gd name="connsiteY3" fmla="*/ 0 h 534987"/>
              <a:gd name="connsiteX0" fmla="*/ 3737138 w 3737138"/>
              <a:gd name="connsiteY0" fmla="*/ 534987 h 534987"/>
              <a:gd name="connsiteX1" fmla="*/ 0 w 3737138"/>
              <a:gd name="connsiteY1" fmla="*/ 534987 h 534987"/>
              <a:gd name="connsiteX2" fmla="*/ 0 w 3737138"/>
              <a:gd name="connsiteY2" fmla="*/ 1587 h 534987"/>
              <a:gd name="connsiteX3" fmla="*/ 420650 w 3737138"/>
              <a:gd name="connsiteY3" fmla="*/ 0 h 534987"/>
              <a:gd name="connsiteX0" fmla="*/ 3721924 w 3721924"/>
              <a:gd name="connsiteY0" fmla="*/ 534987 h 534987"/>
              <a:gd name="connsiteX1" fmla="*/ 0 w 3721924"/>
              <a:gd name="connsiteY1" fmla="*/ 534987 h 534987"/>
              <a:gd name="connsiteX2" fmla="*/ 0 w 3721924"/>
              <a:gd name="connsiteY2" fmla="*/ 1587 h 534987"/>
              <a:gd name="connsiteX3" fmla="*/ 420650 w 3721924"/>
              <a:gd name="connsiteY3" fmla="*/ 0 h 534987"/>
              <a:gd name="connsiteX0" fmla="*/ 3797994 w 3797994"/>
              <a:gd name="connsiteY0" fmla="*/ 534987 h 534987"/>
              <a:gd name="connsiteX1" fmla="*/ 0 w 3797994"/>
              <a:gd name="connsiteY1" fmla="*/ 534987 h 534987"/>
              <a:gd name="connsiteX2" fmla="*/ 0 w 3797994"/>
              <a:gd name="connsiteY2" fmla="*/ 1587 h 534987"/>
              <a:gd name="connsiteX3" fmla="*/ 420650 w 3797994"/>
              <a:gd name="connsiteY3" fmla="*/ 0 h 534987"/>
            </a:gdLst>
            <a:ahLst/>
            <a:cxnLst>
              <a:cxn ang="0">
                <a:pos x="connsiteX0" y="connsiteY0"/>
              </a:cxn>
              <a:cxn ang="0">
                <a:pos x="connsiteX1" y="connsiteY1"/>
              </a:cxn>
              <a:cxn ang="0">
                <a:pos x="connsiteX2" y="connsiteY2"/>
              </a:cxn>
              <a:cxn ang="0">
                <a:pos x="connsiteX3" y="connsiteY3"/>
              </a:cxn>
            </a:cxnLst>
            <a:rect l="l" t="t" r="r" b="b"/>
            <a:pathLst>
              <a:path w="3797994" h="534987" extrusionOk="0">
                <a:moveTo>
                  <a:pt x="3797994" y="534987"/>
                </a:moveTo>
                <a:lnTo>
                  <a:pt x="0" y="534987"/>
                </a:lnTo>
                <a:lnTo>
                  <a:pt x="0" y="1587"/>
                </a:lnTo>
                <a:lnTo>
                  <a:pt x="420650" y="0"/>
                </a:lnTo>
              </a:path>
            </a:pathLst>
          </a:custGeom>
          <a:noFill/>
          <a:ln w="381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13" name="Espace réservé du contenu 9"/>
          <p:cNvSpPr txBox="1"/>
          <p:nvPr/>
        </p:nvSpPr>
        <p:spPr bwMode="auto">
          <a:xfrm>
            <a:off x="3315246" y="5699423"/>
            <a:ext cx="6407529" cy="577488"/>
          </a:xfrm>
          <a:prstGeom prst="rect">
            <a:avLst/>
          </a:prstGeom>
        </p:spPr>
        <p:txBody>
          <a:bodyPr/>
          <a:lstStyle>
            <a:lvl1pPr marL="0" indent="0" algn="l" defTabSz="914400">
              <a:lnSpc>
                <a:spcPct val="90000"/>
              </a:lnSpc>
              <a:spcBef>
                <a:spcPts val="1000"/>
              </a:spcBef>
              <a:buFont typeface="Wingdings"/>
              <a:buNone/>
              <a:defRPr sz="24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r>
              <a:rPr lang="fr-FR"/>
              <a:t>Recommendations</a:t>
            </a:r>
          </a:p>
        </p:txBody>
      </p:sp>
      <p:pic>
        <p:nvPicPr>
          <p:cNvPr id="11" name="Picture 10" descr="A black background with white text&#10;&#10;Description automatically generated">
            <a:extLst>
              <a:ext uri="{FF2B5EF4-FFF2-40B4-BE49-F238E27FC236}">
                <a16:creationId xmlns:a16="http://schemas.microsoft.com/office/drawing/2014/main" id="{0EEB026C-361B-16ED-1BBB-D5F201A9A5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8000" cap="small"/>
              <a:t>Study objectives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Context of the study</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12/12/2024</a:t>
            </a:fld>
            <a:endParaRPr lang="fr-FR" dirty="0"/>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5</a:t>
            </a:fld>
            <a:endParaRPr lang="fr-FR"/>
          </a:p>
        </p:txBody>
      </p:sp>
      <p:sp>
        <p:nvSpPr>
          <p:cNvPr id="9" name="Text Placeholder 5"/>
          <p:cNvSpPr txBox="1"/>
          <p:nvPr/>
        </p:nvSpPr>
        <p:spPr bwMode="auto">
          <a:xfrm>
            <a:off x="2830072" y="1522590"/>
            <a:ext cx="9140908" cy="4055101"/>
          </a:xfrm>
          <a:prstGeom prst="rect">
            <a:avLst/>
          </a:prstGeom>
        </p:spPr>
        <p:txBody>
          <a:bodyPr/>
          <a:lstStyle>
            <a:lvl1pPr marL="0" indent="0" algn="l" defTabSz="914400">
              <a:lnSpc>
                <a:spcPct val="90000"/>
              </a:lnSpc>
              <a:spcBef>
                <a:spcPts val="1000"/>
              </a:spcBef>
              <a:buFont typeface="Wingdings"/>
              <a:buNone/>
              <a:defRPr sz="1800">
                <a:solidFill>
                  <a:schemeClr val="tx1"/>
                </a:solidFill>
                <a:latin typeface="Segoe UI Light"/>
                <a:ea typeface="+mn-ea"/>
                <a:cs typeface="Segoe UI Light"/>
              </a:defRPr>
            </a:lvl1pPr>
            <a:lvl2pPr marL="685800" indent="-228600" algn="l" defTabSz="914400">
              <a:lnSpc>
                <a:spcPct val="90000"/>
              </a:lnSpc>
              <a:spcBef>
                <a:spcPts val="500"/>
              </a:spcBef>
              <a:buFont typeface="Wingdings"/>
              <a:buChar char="§"/>
              <a:defRPr sz="2400">
                <a:solidFill>
                  <a:schemeClr val="tx1"/>
                </a:solidFill>
                <a:latin typeface="Segoe UI Light"/>
                <a:ea typeface="+mn-ea"/>
                <a:cs typeface="Segoe UI Light"/>
              </a:defRPr>
            </a:lvl2pPr>
            <a:lvl3pPr marL="1143000" indent="-228600" algn="l" defTabSz="914400">
              <a:lnSpc>
                <a:spcPct val="90000"/>
              </a:lnSpc>
              <a:spcBef>
                <a:spcPts val="500"/>
              </a:spcBef>
              <a:buFont typeface="Wingdings"/>
              <a:buChar char="§"/>
              <a:defRPr sz="2000">
                <a:solidFill>
                  <a:schemeClr val="tx1"/>
                </a:solidFill>
                <a:latin typeface="Segoe UI Light"/>
                <a:ea typeface="+mn-ea"/>
                <a:cs typeface="Segoe UI Light"/>
              </a:defRPr>
            </a:lvl3pPr>
            <a:lvl4pPr marL="1600200" indent="-228600" algn="l" defTabSz="914400">
              <a:lnSpc>
                <a:spcPct val="90000"/>
              </a:lnSpc>
              <a:spcBef>
                <a:spcPts val="500"/>
              </a:spcBef>
              <a:buFont typeface="Wingdings"/>
              <a:buChar char="§"/>
              <a:defRPr sz="1800">
                <a:solidFill>
                  <a:schemeClr val="tx1"/>
                </a:solidFill>
                <a:latin typeface="Segoe UI Light"/>
                <a:ea typeface="+mn-ea"/>
                <a:cs typeface="Segoe UI Light"/>
              </a:defRPr>
            </a:lvl4pPr>
            <a:lvl5pPr marL="2057400" indent="-228600" algn="l" defTabSz="914400">
              <a:lnSpc>
                <a:spcPct val="90000"/>
              </a:lnSpc>
              <a:spcBef>
                <a:spcPts val="500"/>
              </a:spcBef>
              <a:buFont typeface="Wingdings"/>
              <a:buChar char="§"/>
              <a:defRPr sz="1800">
                <a:solidFill>
                  <a:schemeClr val="tx1"/>
                </a:solidFill>
                <a:latin typeface="Segoe UI Light"/>
                <a:ea typeface="+mn-ea"/>
                <a:cs typeface="Segoe UI Light"/>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r>
              <a:rPr lang="en-GB" sz="2200" b="1" cap="small">
                <a:latin typeface="Segoe UI Light"/>
              </a:rPr>
              <a:t>Multi pronged protracted crisis affecting the socio economic fabric</a:t>
            </a:r>
            <a:endParaRPr/>
          </a:p>
          <a:p>
            <a:pPr>
              <a:defRPr/>
            </a:pPr>
            <a:endParaRPr lang="en-GB" sz="2200" cap="small">
              <a:latin typeface="Segoe UI Light"/>
            </a:endParaRPr>
          </a:p>
          <a:p>
            <a:pPr>
              <a:defRPr/>
            </a:pPr>
            <a:r>
              <a:rPr lang="en-GB" sz="2200" b="1" cap="small">
                <a:latin typeface="Segoe UI Light"/>
              </a:rPr>
              <a:t>Use of CVA at scale to respond to the needs by humanitarian programmes and social assistance</a:t>
            </a:r>
            <a:endParaRPr/>
          </a:p>
          <a:p>
            <a:pPr>
              <a:defRPr/>
            </a:pPr>
            <a:endParaRPr lang="en-GB" sz="2200" cap="small">
              <a:latin typeface="Segoe UI Light"/>
            </a:endParaRPr>
          </a:p>
          <a:p>
            <a:pPr>
              <a:defRPr/>
            </a:pPr>
            <a:r>
              <a:rPr lang="en-GB" sz="2200" b="1" cap="small">
                <a:latin typeface="Segoe UI Light"/>
              </a:rPr>
              <a:t>CVA forms part of the anti refugee rhetoric</a:t>
            </a:r>
            <a:endParaRPr lang="en-GB" sz="2200" cap="small">
              <a:latin typeface="Segoe UI Light"/>
            </a:endParaRPr>
          </a:p>
          <a:p>
            <a:pPr>
              <a:defRPr/>
            </a:pPr>
            <a:endParaRPr lang="en-GB" sz="2200" cap="small">
              <a:latin typeface="Segoe UI Light"/>
            </a:endParaRPr>
          </a:p>
          <a:p>
            <a:pPr>
              <a:defRPr/>
            </a:pPr>
            <a:r>
              <a:rPr lang="en-GB" sz="2200" b="1" cap="small">
                <a:latin typeface="Segoe UI Light"/>
              </a:rPr>
              <a:t>Social Cohesion under strain</a:t>
            </a:r>
            <a:endParaRPr/>
          </a:p>
        </p:txBody>
      </p:sp>
      <p:sp>
        <p:nvSpPr>
          <p:cNvPr id="10" name="Rectangle 9"/>
          <p:cNvSpPr/>
          <p:nvPr/>
        </p:nvSpPr>
        <p:spPr bwMode="auto">
          <a:xfrm>
            <a:off x="1645919" y="1338223"/>
            <a:ext cx="914400" cy="839711"/>
          </a:xfrm>
          <a:prstGeom prst="rect">
            <a:avLst/>
          </a:prstGeom>
          <a:solidFill>
            <a:schemeClr val="accent3">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1</a:t>
            </a:r>
            <a:endParaRPr lang="en-GB" b="1"/>
          </a:p>
        </p:txBody>
      </p:sp>
      <p:sp>
        <p:nvSpPr>
          <p:cNvPr id="11" name="Rectangle 10"/>
          <p:cNvSpPr/>
          <p:nvPr/>
        </p:nvSpPr>
        <p:spPr bwMode="auto">
          <a:xfrm>
            <a:off x="1645919" y="2294312"/>
            <a:ext cx="914400" cy="839711"/>
          </a:xfrm>
          <a:prstGeom prst="rect">
            <a:avLst/>
          </a:prstGeom>
          <a:solidFill>
            <a:schemeClr val="accent3">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2</a:t>
            </a:r>
            <a:endParaRPr lang="en-GB" b="1"/>
          </a:p>
        </p:txBody>
      </p:sp>
      <p:sp>
        <p:nvSpPr>
          <p:cNvPr id="12" name="Rectangle 11"/>
          <p:cNvSpPr/>
          <p:nvPr/>
        </p:nvSpPr>
        <p:spPr bwMode="auto">
          <a:xfrm>
            <a:off x="1645919" y="3250401"/>
            <a:ext cx="914400" cy="839711"/>
          </a:xfrm>
          <a:prstGeom prst="rect">
            <a:avLst/>
          </a:prstGeom>
          <a:solidFill>
            <a:schemeClr val="accent3">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a:t>3</a:t>
            </a:r>
            <a:endParaRPr lang="en-GB" b="1"/>
          </a:p>
        </p:txBody>
      </p:sp>
      <p:sp>
        <p:nvSpPr>
          <p:cNvPr id="13" name="Rectangle 12"/>
          <p:cNvSpPr/>
          <p:nvPr/>
        </p:nvSpPr>
        <p:spPr bwMode="auto">
          <a:xfrm>
            <a:off x="1645919" y="4260211"/>
            <a:ext cx="914400" cy="839711"/>
          </a:xfrm>
          <a:prstGeom prst="rect">
            <a:avLst/>
          </a:prstGeom>
          <a:solidFill>
            <a:schemeClr val="accent3">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4800" b="1" dirty="0"/>
              <a:t>4</a:t>
            </a:r>
            <a:endParaRPr lang="en-GB" b="1" dirty="0"/>
          </a:p>
        </p:txBody>
      </p:sp>
      <p:pic>
        <p:nvPicPr>
          <p:cNvPr id="15" name="Picture 14" descr="A black background with white text&#10;&#10;Description automatically generated">
            <a:extLst>
              <a:ext uri="{FF2B5EF4-FFF2-40B4-BE49-F238E27FC236}">
                <a16:creationId xmlns:a16="http://schemas.microsoft.com/office/drawing/2014/main" id="{11D69AA9-E589-7D46-6930-319C7C6DD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1488" y="6193766"/>
            <a:ext cx="1571341" cy="83971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77092" y="558641"/>
            <a:ext cx="10805158" cy="663204"/>
          </a:xfrm>
        </p:spPr>
        <p:txBody>
          <a:bodyPr>
            <a:normAutofit/>
          </a:bodyPr>
          <a:lstStyle/>
          <a:p>
            <a:pPr>
              <a:defRPr/>
            </a:pPr>
            <a:r>
              <a:rPr lang="fr-BE" sz="3200"/>
              <a:t>Objectives of the study</a:t>
            </a:r>
            <a:endParaRPr sz="3200"/>
          </a:p>
        </p:txBody>
      </p:sp>
      <p:sp>
        <p:nvSpPr>
          <p:cNvPr id="4" name="Date Placeholder 3"/>
          <p:cNvSpPr>
            <a:spLocks noGrp="1"/>
          </p:cNvSpPr>
          <p:nvPr>
            <p:ph type="dt" sz="half" idx="10"/>
          </p:nvPr>
        </p:nvSpPr>
        <p:spPr bwMode="auto">
          <a:xfrm>
            <a:off x="9601200" y="6473917"/>
            <a:ext cx="1332411" cy="365125"/>
          </a:xfrm>
        </p:spPr>
        <p:txBody>
          <a:bodyPr>
            <a:normAutofit/>
          </a:bodyPr>
          <a:lstStyle/>
          <a:p>
            <a:pPr>
              <a:spcAft>
                <a:spcPts val="600"/>
              </a:spcAft>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a:xfrm>
            <a:off x="10933610" y="6473917"/>
            <a:ext cx="548639" cy="365125"/>
          </a:xfrm>
        </p:spPr>
        <p:txBody>
          <a:bodyPr>
            <a:normAutofit/>
          </a:bodyPr>
          <a:lstStyle/>
          <a:p>
            <a:pPr>
              <a:spcAft>
                <a:spcPts val="600"/>
              </a:spcAft>
              <a:defRPr/>
            </a:pPr>
            <a:fld id="{C239B490-67D1-43FC-A6E0-A601D5DEA630}" type="slidenum">
              <a:rPr lang="fr-FR"/>
              <a:t>6</a:t>
            </a:fld>
            <a:endParaRPr lang="fr-FR"/>
          </a:p>
        </p:txBody>
      </p:sp>
      <p:sp>
        <p:nvSpPr>
          <p:cNvPr id="6" name="Text Placeholder 5"/>
          <p:cNvSpPr>
            <a:spLocks noGrp="1"/>
          </p:cNvSpPr>
          <p:nvPr>
            <p:ph type="body" sz="quarter" idx="16"/>
          </p:nvPr>
        </p:nvSpPr>
        <p:spPr bwMode="auto">
          <a:xfrm>
            <a:off x="670197" y="1412698"/>
            <a:ext cx="5251632" cy="4530902"/>
          </a:xfrm>
        </p:spPr>
        <p:txBody>
          <a:bodyPr>
            <a:normAutofit/>
          </a:bodyPr>
          <a:lstStyle/>
          <a:p>
            <a:pPr>
              <a:defRPr/>
            </a:pPr>
            <a:r>
              <a:rPr lang="en-GB" sz="1700" b="1" cap="small"/>
              <a:t>Contribute to mitigating the negative impact of misinformation around CVA on social cohesion in Lebanon.</a:t>
            </a:r>
            <a:endParaRPr/>
          </a:p>
          <a:p>
            <a:pPr>
              <a:defRPr/>
            </a:pPr>
            <a:r>
              <a:rPr lang="en-GB" sz="1700" b="1" cap="small"/>
              <a:t> </a:t>
            </a:r>
          </a:p>
          <a:p>
            <a:pPr>
              <a:defRPr/>
            </a:pPr>
            <a:r>
              <a:rPr lang="en-GB" sz="1700" b="1"/>
              <a:t>Three specific objectives:</a:t>
            </a:r>
            <a:endParaRPr/>
          </a:p>
          <a:p>
            <a:pPr>
              <a:buFont typeface="Arial"/>
              <a:buChar char="•"/>
              <a:defRPr/>
            </a:pPr>
            <a:r>
              <a:rPr lang="en-GB" sz="1700"/>
              <a:t> Determine the main pieces of (mis)information circulating around CVA that cause social cohesion issues in Lebanon; </a:t>
            </a:r>
            <a:endParaRPr/>
          </a:p>
          <a:p>
            <a:pPr>
              <a:buFont typeface="Arial"/>
              <a:buChar char="•"/>
              <a:defRPr/>
            </a:pPr>
            <a:r>
              <a:rPr lang="en-GB" sz="1700"/>
              <a:t> Identify the causal pathways through which misinformation translates into public (mis)perceptions in Lebanon; </a:t>
            </a:r>
            <a:endParaRPr/>
          </a:p>
          <a:p>
            <a:pPr>
              <a:buFont typeface="Arial"/>
              <a:buChar char="•"/>
              <a:defRPr/>
            </a:pPr>
            <a:r>
              <a:rPr lang="en-GB" sz="1700"/>
              <a:t> Assess the impacts of misinformation around CVA on behavioural patterns and social cohesion within communities and between communities. </a:t>
            </a:r>
          </a:p>
          <a:p>
            <a:pPr>
              <a:defRPr/>
            </a:pPr>
            <a:endParaRPr lang="en-GB" sz="1700"/>
          </a:p>
        </p:txBody>
      </p:sp>
      <p:pic>
        <p:nvPicPr>
          <p:cNvPr id="3" name="Graphic 2" descr="Bullseye"/>
          <p:cNvPicPr>
            <a:picLocks noChangeAspect="1"/>
          </p:cNvPicPr>
          <p:nvPr/>
        </p:nvPicPr>
        <p:blipFill>
          <a:blip r:embed="rId3">
            <a:extLst>
              <a:ext uri="{96DAC541-7B7A-43D3-8B79-37D633B846F1}">
                <asvg:svgBlip xmlns:asvg="http://schemas.microsoft.com/office/drawing/2016/SVG/main" r:embed="rId4"/>
              </a:ext>
            </a:extLst>
          </a:blip>
          <a:stretch/>
        </p:blipFill>
        <p:spPr bwMode="auto">
          <a:xfrm>
            <a:off x="6442092" y="890243"/>
            <a:ext cx="5560420" cy="5560420"/>
          </a:xfrm>
          <a:prstGeom prst="rect">
            <a:avLst/>
          </a:prstGeom>
        </p:spPr>
      </p:pic>
      <p:pic>
        <p:nvPicPr>
          <p:cNvPr id="7" name="Picture 6" descr="A black background with white text&#10;&#10;Description automatically generated">
            <a:extLst>
              <a:ext uri="{FF2B5EF4-FFF2-40B4-BE49-F238E27FC236}">
                <a16:creationId xmlns:a16="http://schemas.microsoft.com/office/drawing/2014/main" id="{0C96513E-0268-7847-4F84-8C29219AED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fr-BE" sz="3200">
                <a:latin typeface="Segoe UI Semilight"/>
                <a:cs typeface="Segoe UI Semibold"/>
              </a:rPr>
              <a:t>Intended use</a:t>
            </a:r>
            <a:endParaRPr sz="3200">
              <a:latin typeface="Segoe UI Semilight"/>
              <a:cs typeface="Segoe UI Semibold"/>
            </a:endParaRPr>
          </a:p>
        </p:txBody>
      </p:sp>
      <p:sp>
        <p:nvSpPr>
          <p:cNvPr id="4" name="Date Placeholder 3"/>
          <p:cNvSpPr>
            <a:spLocks noGrp="1"/>
          </p:cNvSpPr>
          <p:nvPr>
            <p:ph type="dt" sz="half" idx="10"/>
          </p:nvPr>
        </p:nvSpPr>
        <p:spPr bwMode="auto"/>
        <p:txBody>
          <a:bodyPr/>
          <a:lstStyle/>
          <a:p>
            <a:pPr>
              <a:defRPr/>
            </a:pPr>
            <a:fld id="{B06BFB73-9BB5-43B1-9C9C-9A4A3E477B4A}" type="datetime1">
              <a:rPr lang="fr-FR"/>
              <a:t>16/12/2024</a:t>
            </a:fld>
            <a:endParaRPr lang="fr-FR"/>
          </a:p>
        </p:txBody>
      </p:sp>
      <p:sp>
        <p:nvSpPr>
          <p:cNvPr id="5" name="Slide Number Placeholder 4"/>
          <p:cNvSpPr>
            <a:spLocks noGrp="1"/>
          </p:cNvSpPr>
          <p:nvPr>
            <p:ph type="sldNum" sz="quarter" idx="12"/>
          </p:nvPr>
        </p:nvSpPr>
        <p:spPr bwMode="auto"/>
        <p:txBody>
          <a:bodyPr/>
          <a:lstStyle/>
          <a:p>
            <a:pPr>
              <a:defRPr/>
            </a:pPr>
            <a:fld id="{C239B490-67D1-43FC-A6E0-A601D5DEA630}" type="slidenum">
              <a:rPr lang="fr-FR"/>
              <a:t>7</a:t>
            </a:fld>
            <a:endParaRPr lang="fr-FR"/>
          </a:p>
        </p:txBody>
      </p:sp>
      <p:sp>
        <p:nvSpPr>
          <p:cNvPr id="6" name="Text Placeholder 5"/>
          <p:cNvSpPr>
            <a:spLocks noGrp="1"/>
          </p:cNvSpPr>
          <p:nvPr>
            <p:ph type="body" sz="quarter" idx="14"/>
          </p:nvPr>
        </p:nvSpPr>
        <p:spPr bwMode="auto">
          <a:xfrm>
            <a:off x="2830072" y="1472713"/>
            <a:ext cx="9140908" cy="4055101"/>
          </a:xfrm>
        </p:spPr>
        <p:txBody>
          <a:bodyPr/>
          <a:lstStyle/>
          <a:p>
            <a:pPr>
              <a:defRPr/>
            </a:pPr>
            <a:r>
              <a:rPr lang="en-GB" sz="2200" b="1" cap="small">
                <a:latin typeface="Segoe UI Light"/>
              </a:rPr>
              <a:t>Mainstream social cohesion in context analysis and risk assessments</a:t>
            </a:r>
            <a:endParaRPr/>
          </a:p>
          <a:p>
            <a:pPr>
              <a:defRPr/>
            </a:pPr>
            <a:endParaRPr lang="en-GB" sz="2200" cap="small">
              <a:latin typeface="Segoe UI Light"/>
            </a:endParaRPr>
          </a:p>
          <a:p>
            <a:pPr>
              <a:defRPr/>
            </a:pPr>
            <a:r>
              <a:rPr lang="en-GB" sz="2200" b="1" cap="small">
                <a:latin typeface="Segoe UI Light"/>
              </a:rPr>
              <a:t>Strengthen communication with Syrian and Lebanese communities, across CVA recipients and non-CVA recipients</a:t>
            </a:r>
            <a:endParaRPr/>
          </a:p>
          <a:p>
            <a:pPr>
              <a:defRPr/>
            </a:pPr>
            <a:endParaRPr lang="en-GB" sz="2200" cap="small">
              <a:latin typeface="Segoe UI Light"/>
            </a:endParaRPr>
          </a:p>
          <a:p>
            <a:pPr>
              <a:defRPr/>
            </a:pPr>
            <a:r>
              <a:rPr lang="en-GB" sz="2200" b="1" cap="small">
                <a:latin typeface="Segoe UI Light"/>
              </a:rPr>
              <a:t>Support advocacy efforts at political level</a:t>
            </a:r>
            <a:endParaRPr/>
          </a:p>
          <a:p>
            <a:pPr>
              <a:defRPr/>
            </a:pPr>
            <a:endParaRPr lang="en-GB" sz="2200" cap="small">
              <a:latin typeface="Segoe UI Light"/>
            </a:endParaRPr>
          </a:p>
          <a:p>
            <a:pPr>
              <a:defRPr/>
            </a:pPr>
            <a:r>
              <a:rPr lang="en-GB" sz="2200" b="1" cap="small">
                <a:latin typeface="Segoe UI Light"/>
              </a:rPr>
              <a:t>Contribute to the 2022-2023 LCRP and ongoing efforts</a:t>
            </a:r>
            <a:endParaRPr/>
          </a:p>
        </p:txBody>
      </p:sp>
      <p:sp>
        <p:nvSpPr>
          <p:cNvPr id="7" name="Content Placeholder 6"/>
          <p:cNvSpPr>
            <a:spLocks noGrp="1"/>
          </p:cNvSpPr>
          <p:nvPr>
            <p:ph idx="18"/>
          </p:nvPr>
        </p:nvSpPr>
        <p:spPr bwMode="auto">
          <a:xfrm>
            <a:off x="0" y="13458"/>
            <a:ext cx="6581104" cy="417815"/>
          </a:xfrm>
        </p:spPr>
        <p:txBody>
          <a:bodyPr/>
          <a:lstStyle/>
          <a:p>
            <a:pPr>
              <a:defRPr/>
            </a:pPr>
            <a:r>
              <a:rPr lang="fr-FR"/>
              <a:t>Role of Misinformation on CVA for Social Cohesion</a:t>
            </a:r>
          </a:p>
        </p:txBody>
      </p:sp>
      <p:pic>
        <p:nvPicPr>
          <p:cNvPr id="9" name="Graphic 8" descr="Cheers outline"/>
          <p:cNvPicPr>
            <a:picLocks noChangeAspect="1"/>
          </p:cNvPicPr>
          <p:nvPr/>
        </p:nvPicPr>
        <p:blipFill>
          <a:blip r:embed="rId3">
            <a:extLst>
              <a:ext uri="{96DAC541-7B7A-43D3-8B79-37D633B846F1}">
                <asvg:svgBlip xmlns:asvg="http://schemas.microsoft.com/office/drawing/2016/SVG/main" r:embed="rId4"/>
              </a:ext>
            </a:extLst>
          </a:blip>
          <a:stretch/>
        </p:blipFill>
        <p:spPr bwMode="auto">
          <a:xfrm>
            <a:off x="1807778" y="1346610"/>
            <a:ext cx="730469" cy="730469"/>
          </a:xfrm>
          <a:prstGeom prst="rect">
            <a:avLst/>
          </a:prstGeom>
        </p:spPr>
      </p:pic>
      <p:pic>
        <p:nvPicPr>
          <p:cNvPr id="11" name="Graphic 10" descr="Voice with solid fill"/>
          <p:cNvPicPr>
            <a:picLocks noChangeAspect="1"/>
          </p:cNvPicPr>
          <p:nvPr/>
        </p:nvPicPr>
        <p:blipFill>
          <a:blip r:embed="rId5">
            <a:extLst>
              <a:ext uri="{96DAC541-7B7A-43D3-8B79-37D633B846F1}">
                <asvg:svgBlip xmlns:asvg="http://schemas.microsoft.com/office/drawing/2016/SVG/main" r:embed="rId6"/>
              </a:ext>
            </a:extLst>
          </a:blip>
          <a:stretch/>
        </p:blipFill>
        <p:spPr bwMode="auto">
          <a:xfrm>
            <a:off x="1769759" y="2178212"/>
            <a:ext cx="914400" cy="914400"/>
          </a:xfrm>
          <a:prstGeom prst="rect">
            <a:avLst/>
          </a:prstGeom>
        </p:spPr>
      </p:pic>
      <p:pic>
        <p:nvPicPr>
          <p:cNvPr id="12" name="Graphic 11"/>
          <p:cNvPicPr>
            <a:picLocks noChangeAspect="1"/>
          </p:cNvPicPr>
          <p:nvPr/>
        </p:nvPicPr>
        <p:blipFill>
          <a:blip r:embed="rId7">
            <a:extLst>
              <a:ext uri="{96DAC541-7B7A-43D3-8B79-37D633B846F1}">
                <asvg:svgBlip xmlns:asvg="http://schemas.microsoft.com/office/drawing/2016/SVG/main" r:embed="rId8"/>
              </a:ext>
            </a:extLst>
          </a:blip>
          <a:stretch/>
        </p:blipFill>
        <p:spPr bwMode="auto">
          <a:xfrm>
            <a:off x="1801966" y="3193745"/>
            <a:ext cx="955150" cy="656667"/>
          </a:xfrm>
          <a:prstGeom prst="rect">
            <a:avLst/>
          </a:prstGeom>
        </p:spPr>
      </p:pic>
      <p:pic>
        <p:nvPicPr>
          <p:cNvPr id="13" name="Graphic 12"/>
          <p:cNvPicPr>
            <a:picLocks noChangeAspect="1"/>
          </p:cNvPicPr>
          <p:nvPr/>
        </p:nvPicPr>
        <p:blipFill>
          <a:blip r:embed="rId9">
            <a:extLst>
              <a:ext uri="{96DAC541-7B7A-43D3-8B79-37D633B846F1}">
                <asvg:svgBlip xmlns:asvg="http://schemas.microsoft.com/office/drawing/2016/SVG/main" r:embed="rId10"/>
              </a:ext>
            </a:extLst>
          </a:blip>
          <a:stretch/>
        </p:blipFill>
        <p:spPr bwMode="auto">
          <a:xfrm>
            <a:off x="1868778" y="4109372"/>
            <a:ext cx="716363" cy="656667"/>
          </a:xfrm>
          <a:prstGeom prst="rect">
            <a:avLst/>
          </a:prstGeom>
        </p:spPr>
      </p:pic>
      <p:pic>
        <p:nvPicPr>
          <p:cNvPr id="3" name="Picture 2" descr="A black background with white text&#10;&#10;Description automatically generated">
            <a:extLst>
              <a:ext uri="{FF2B5EF4-FFF2-40B4-BE49-F238E27FC236}">
                <a16:creationId xmlns:a16="http://schemas.microsoft.com/office/drawing/2014/main" id="{1ADF2740-2DE6-3841-7019-39738E34009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auto">
          <a:xfrm>
            <a:off x="1551488" y="6193766"/>
            <a:ext cx="1571341" cy="8397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Espace réservé du texte 1"/>
          <p:cNvSpPr>
            <a:spLocks noGrp="1"/>
          </p:cNvSpPr>
          <p:nvPr>
            <p:ph type="body" sz="quarter" idx="38"/>
          </p:nvPr>
        </p:nvSpPr>
        <p:spPr bwMode="auto">
          <a:xfrm>
            <a:off x="2212957" y="2597147"/>
            <a:ext cx="7766086" cy="1663706"/>
          </a:xfrm>
        </p:spPr>
        <p:txBody>
          <a:bodyPr/>
          <a:lstStyle/>
          <a:p>
            <a:pPr algn="ctr">
              <a:defRPr/>
            </a:pPr>
            <a:r>
              <a:rPr lang="en-GB" sz="8000" cap="small"/>
              <a:t>Methodology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5" name="Rectangle 14"/>
          <p:cNvSpPr/>
          <p:nvPr/>
        </p:nvSpPr>
        <p:spPr bwMode="auto">
          <a:xfrm>
            <a:off x="-8974" y="-47977"/>
            <a:ext cx="3047999" cy="6922883"/>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sz="1800"/>
          </a:p>
        </p:txBody>
      </p:sp>
      <p:sp>
        <p:nvSpPr>
          <p:cNvPr id="16" name="Rectangle 15"/>
          <p:cNvSpPr/>
          <p:nvPr/>
        </p:nvSpPr>
        <p:spPr bwMode="auto">
          <a:xfrm>
            <a:off x="6104861" y="-47977"/>
            <a:ext cx="3097648" cy="690341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sz="1800"/>
          </a:p>
        </p:txBody>
      </p:sp>
      <p:sp>
        <p:nvSpPr>
          <p:cNvPr id="17" name="Rectangle 16"/>
          <p:cNvSpPr/>
          <p:nvPr/>
        </p:nvSpPr>
        <p:spPr bwMode="auto">
          <a:xfrm>
            <a:off x="3016692" y="-47977"/>
            <a:ext cx="3104442" cy="692288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sz="1800"/>
          </a:p>
        </p:txBody>
      </p:sp>
      <p:sp>
        <p:nvSpPr>
          <p:cNvPr id="18" name="Rectangle 17"/>
          <p:cNvSpPr/>
          <p:nvPr/>
        </p:nvSpPr>
        <p:spPr bwMode="auto">
          <a:xfrm>
            <a:off x="9186970" y="-47977"/>
            <a:ext cx="30349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sz="1800"/>
          </a:p>
        </p:txBody>
      </p:sp>
      <p:pic>
        <p:nvPicPr>
          <p:cNvPr id="3" name="Graphic 2" descr="Computer with solid fill"/>
          <p:cNvPicPr>
            <a:picLocks noChangeAspect="1"/>
          </p:cNvPicPr>
          <p:nvPr/>
        </p:nvPicPr>
        <p:blipFill>
          <a:blip r:embed="rId3">
            <a:extLst>
              <a:ext uri="{96DAC541-7B7A-43D3-8B79-37D633B846F1}">
                <asvg:svgBlip xmlns:asvg="http://schemas.microsoft.com/office/drawing/2016/SVG/main" r:embed="rId4"/>
              </a:ext>
            </a:extLst>
          </a:blip>
          <a:stretch/>
        </p:blipFill>
        <p:spPr bwMode="auto">
          <a:xfrm>
            <a:off x="249934" y="772727"/>
            <a:ext cx="2109802" cy="2109802"/>
          </a:xfrm>
          <a:prstGeom prst="rect">
            <a:avLst/>
          </a:prstGeom>
        </p:spPr>
      </p:pic>
      <p:pic>
        <p:nvPicPr>
          <p:cNvPr id="8" name="Graphic 7" descr="Microphone with solid fill"/>
          <p:cNvPicPr>
            <a:picLocks noChangeAspect="1"/>
          </p:cNvPicPr>
          <p:nvPr/>
        </p:nvPicPr>
        <p:blipFill>
          <a:blip r:embed="rId5">
            <a:extLst>
              <a:ext uri="{96DAC541-7B7A-43D3-8B79-37D633B846F1}">
                <asvg:svgBlip xmlns:asvg="http://schemas.microsoft.com/office/drawing/2016/SVG/main" r:embed="rId6"/>
              </a:ext>
            </a:extLst>
          </a:blip>
          <a:stretch/>
        </p:blipFill>
        <p:spPr bwMode="auto">
          <a:xfrm>
            <a:off x="3508044" y="974581"/>
            <a:ext cx="1939861" cy="1939861"/>
          </a:xfrm>
          <a:prstGeom prst="rect">
            <a:avLst/>
          </a:prstGeom>
        </p:spPr>
      </p:pic>
      <p:pic>
        <p:nvPicPr>
          <p:cNvPr id="10" name="Graphic 9" descr="Meeting with solid fill"/>
          <p:cNvPicPr>
            <a:picLocks noChangeAspect="1"/>
          </p:cNvPicPr>
          <p:nvPr/>
        </p:nvPicPr>
        <p:blipFill>
          <a:blip r:embed="rId7">
            <a:extLst>
              <a:ext uri="{96DAC541-7B7A-43D3-8B79-37D633B846F1}">
                <asvg:svgBlip xmlns:asvg="http://schemas.microsoft.com/office/drawing/2016/SVG/main" r:embed="rId8"/>
              </a:ext>
            </a:extLst>
          </a:blip>
          <a:stretch/>
        </p:blipFill>
        <p:spPr bwMode="auto">
          <a:xfrm>
            <a:off x="6447952" y="479072"/>
            <a:ext cx="2431954" cy="2431954"/>
          </a:xfrm>
          <a:prstGeom prst="rect">
            <a:avLst/>
          </a:prstGeom>
        </p:spPr>
      </p:pic>
      <p:sp>
        <p:nvSpPr>
          <p:cNvPr id="2" name="TextBox 1"/>
          <p:cNvSpPr txBox="1"/>
          <p:nvPr/>
        </p:nvSpPr>
        <p:spPr bwMode="auto">
          <a:xfrm>
            <a:off x="15143" y="3541625"/>
            <a:ext cx="3034392" cy="1538883"/>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defRPr/>
            </a:pPr>
            <a:r>
              <a:rPr lang="fr-FR" sz="2000" b="1" cap="small">
                <a:solidFill>
                  <a:schemeClr val="bg1"/>
                </a:solidFill>
                <a:latin typeface="Roboto"/>
                <a:ea typeface="Roboto"/>
                <a:cs typeface="Roboto"/>
              </a:rPr>
              <a:t>Social &amp; traditional media analysis</a:t>
            </a:r>
            <a:r>
              <a:rPr lang="fr-FR" b="1">
                <a:solidFill>
                  <a:schemeClr val="bg1"/>
                </a:solidFill>
              </a:rPr>
              <a:t> </a:t>
            </a:r>
            <a:endParaRPr/>
          </a:p>
          <a:p>
            <a:pPr algn="ctr">
              <a:defRPr/>
            </a:pPr>
            <a:endParaRPr lang="en-GB" sz="1800">
              <a:solidFill>
                <a:schemeClr val="bg1"/>
              </a:solidFill>
              <a:latin typeface="Segoe UI Light"/>
              <a:ea typeface="Arial"/>
              <a:cs typeface="Times New Roman"/>
            </a:endParaRPr>
          </a:p>
          <a:p>
            <a:pPr algn="ctr">
              <a:defRPr/>
            </a:pPr>
            <a:r>
              <a:rPr lang="en-GB" sz="1800">
                <a:solidFill>
                  <a:schemeClr val="bg1"/>
                </a:solidFill>
                <a:latin typeface="Segoe UI Light"/>
                <a:ea typeface="Arial"/>
                <a:cs typeface="Times New Roman"/>
              </a:rPr>
              <a:t>more than 300 posts about CVA on X and Facebook</a:t>
            </a:r>
            <a:endParaRPr lang="en-GB" sz="1400">
              <a:solidFill>
                <a:schemeClr val="bg1"/>
              </a:solidFill>
            </a:endParaRPr>
          </a:p>
        </p:txBody>
      </p:sp>
      <p:sp>
        <p:nvSpPr>
          <p:cNvPr id="4" name="TextBox 3"/>
          <p:cNvSpPr txBox="1"/>
          <p:nvPr/>
        </p:nvSpPr>
        <p:spPr bwMode="auto">
          <a:xfrm>
            <a:off x="3036072" y="3541625"/>
            <a:ext cx="3034392" cy="120032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defRPr/>
            </a:pPr>
            <a:r>
              <a:rPr lang="fr-FR" sz="2000" b="1" cap="small" dirty="0">
                <a:solidFill>
                  <a:schemeClr val="bg1"/>
                </a:solidFill>
                <a:latin typeface="Roboto"/>
                <a:ea typeface="Roboto"/>
                <a:cs typeface="Roboto"/>
              </a:rPr>
              <a:t>Key Informant Interviews</a:t>
            </a:r>
            <a:endParaRPr lang="en-US" sz="2000" b="1" cap="small" dirty="0">
              <a:solidFill>
                <a:schemeClr val="bg1"/>
              </a:solidFill>
              <a:latin typeface="Roboto"/>
              <a:ea typeface="Roboto"/>
              <a:cs typeface="Roboto"/>
            </a:endParaRPr>
          </a:p>
          <a:p>
            <a:pPr algn="ctr">
              <a:defRPr/>
            </a:pPr>
            <a:endParaRPr lang="en-GB" sz="1400" dirty="0">
              <a:solidFill>
                <a:srgbClr val="FFFFFF"/>
              </a:solidFill>
            </a:endParaRPr>
          </a:p>
          <a:p>
            <a:pPr algn="ctr">
              <a:defRPr/>
            </a:pPr>
            <a:r>
              <a:rPr lang="en-GB" dirty="0">
                <a:solidFill>
                  <a:schemeClr val="bg1"/>
                </a:solidFill>
                <a:latin typeface="Segoe UI Light"/>
                <a:cs typeface="Times New Roman"/>
              </a:rPr>
              <a:t>15 KIIs with 18 informants</a:t>
            </a:r>
            <a:endParaRPr dirty="0"/>
          </a:p>
        </p:txBody>
      </p:sp>
      <p:sp>
        <p:nvSpPr>
          <p:cNvPr id="5" name="TextBox 4"/>
          <p:cNvSpPr txBox="1"/>
          <p:nvPr/>
        </p:nvSpPr>
        <p:spPr bwMode="auto">
          <a:xfrm>
            <a:off x="6070464" y="3508271"/>
            <a:ext cx="2809442" cy="120032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defRPr/>
            </a:pPr>
            <a:r>
              <a:rPr lang="fr-FR" sz="2000" b="1" cap="small">
                <a:solidFill>
                  <a:schemeClr val="bg1"/>
                </a:solidFill>
                <a:latin typeface="Roboto"/>
                <a:ea typeface="Roboto"/>
                <a:cs typeface="Roboto"/>
              </a:rPr>
              <a:t>Focus Group Discussion</a:t>
            </a:r>
            <a:endParaRPr lang="en-US" sz="2000" b="1" cap="small">
              <a:solidFill>
                <a:schemeClr val="bg1"/>
              </a:solidFill>
              <a:latin typeface="Roboto"/>
              <a:ea typeface="Roboto"/>
              <a:cs typeface="Roboto"/>
            </a:endParaRPr>
          </a:p>
          <a:p>
            <a:pPr algn="ctr">
              <a:defRPr/>
            </a:pPr>
            <a:endParaRPr lang="en-GB" sz="1400">
              <a:solidFill>
                <a:srgbClr val="FFFFFF"/>
              </a:solidFill>
            </a:endParaRPr>
          </a:p>
          <a:p>
            <a:pPr algn="ctr">
              <a:defRPr/>
            </a:pPr>
            <a:r>
              <a:rPr lang="en-GB">
                <a:solidFill>
                  <a:schemeClr val="bg1"/>
                </a:solidFill>
                <a:latin typeface="Segoe UI Light"/>
                <a:cs typeface="Times New Roman"/>
              </a:rPr>
              <a:t>12 groups</a:t>
            </a:r>
            <a:endParaRPr/>
          </a:p>
        </p:txBody>
      </p:sp>
      <p:sp>
        <p:nvSpPr>
          <p:cNvPr id="6" name="TextBox 5"/>
          <p:cNvSpPr txBox="1"/>
          <p:nvPr/>
        </p:nvSpPr>
        <p:spPr bwMode="auto">
          <a:xfrm>
            <a:off x="9091302" y="3492496"/>
            <a:ext cx="3034392" cy="138499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a:lnSpc>
                <a:spcPct val="100000"/>
              </a:lnSpc>
              <a:spcBef>
                <a:spcPts val="600"/>
              </a:spcBef>
              <a:spcAft>
                <a:spcPts val="600"/>
              </a:spcAft>
              <a:buClrTx/>
              <a:buSzTx/>
              <a:buFontTx/>
              <a:buNone/>
              <a:defRPr/>
            </a:pPr>
            <a:r>
              <a:rPr lang="fr-FR" sz="2000" b="1" i="0" u="none" strike="noStrike" cap="small" spc="0">
                <a:ln>
                  <a:noFill/>
                </a:ln>
                <a:solidFill>
                  <a:srgbClr val="FFFFFF"/>
                </a:solidFill>
                <a:latin typeface="Roboto"/>
                <a:ea typeface="Roboto"/>
                <a:cs typeface="Roboto"/>
              </a:rPr>
              <a:t>Desk Review</a:t>
            </a:r>
            <a:endParaRPr lang="fr-FR" b="1">
              <a:solidFill>
                <a:srgbClr val="FFFFFF"/>
              </a:solidFill>
              <a:latin typeface="Segoe UI Light"/>
            </a:endParaRPr>
          </a:p>
          <a:p>
            <a:pPr marL="0" marR="0" lvl="0" indent="0" algn="ctr" defTabSz="914400">
              <a:lnSpc>
                <a:spcPct val="100000"/>
              </a:lnSpc>
              <a:spcBef>
                <a:spcPts val="600"/>
              </a:spcBef>
              <a:spcAft>
                <a:spcPts val="600"/>
              </a:spcAft>
              <a:buClrTx/>
              <a:buSzTx/>
              <a:buFontTx/>
              <a:buNone/>
              <a:defRPr/>
            </a:pPr>
            <a:r>
              <a:rPr lang="fr-FR" sz="1800" b="1" i="0" u="none" strike="noStrike" cap="none" spc="0">
                <a:ln>
                  <a:noFill/>
                </a:ln>
                <a:solidFill>
                  <a:srgbClr val="FFFFFF"/>
                </a:solidFill>
                <a:latin typeface="Segoe UI Light"/>
                <a:ea typeface="Arial"/>
                <a:cs typeface="Arial"/>
              </a:rPr>
              <a:t> </a:t>
            </a:r>
            <a:r>
              <a:rPr lang="fr-FR" b="1">
                <a:solidFill>
                  <a:srgbClr val="FFFFFF"/>
                </a:solidFill>
                <a:latin typeface="Segoe UI Light"/>
              </a:rPr>
              <a:t>I</a:t>
            </a:r>
            <a:r>
              <a:rPr lang="fr-FR" sz="1800" b="1" i="0" u="none" strike="noStrike" cap="none" spc="0">
                <a:ln>
                  <a:noFill/>
                </a:ln>
                <a:solidFill>
                  <a:srgbClr val="FFFFFF"/>
                </a:solidFill>
                <a:latin typeface="Segoe UI Light"/>
                <a:ea typeface="Arial"/>
                <a:cs typeface="Arial"/>
              </a:rPr>
              <a:t>dentify pieces of (mis)information &amp; gather existing data</a:t>
            </a:r>
            <a:endParaRPr lang="fr-FR" sz="1800" b="0" i="0" u="none" strike="noStrike" cap="none" spc="0">
              <a:ln>
                <a:noFill/>
              </a:ln>
              <a:solidFill>
                <a:srgbClr val="FFFFFF"/>
              </a:solidFill>
              <a:latin typeface="Segoe UI Light"/>
              <a:ea typeface="Arial"/>
              <a:cs typeface="Arial"/>
            </a:endParaRPr>
          </a:p>
        </p:txBody>
      </p:sp>
      <p:sp>
        <p:nvSpPr>
          <p:cNvPr id="24" name="Rectangle 23"/>
          <p:cNvSpPr/>
          <p:nvPr/>
        </p:nvSpPr>
        <p:spPr bwMode="auto">
          <a:xfrm>
            <a:off x="8694" y="5944247"/>
            <a:ext cx="12183306" cy="97718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7" name="ZoneTexte 6"/>
          <p:cNvSpPr txBox="1"/>
          <p:nvPr/>
        </p:nvSpPr>
        <p:spPr bwMode="auto">
          <a:xfrm>
            <a:off x="176442" y="6021858"/>
            <a:ext cx="5843036" cy="800219"/>
          </a:xfrm>
          <a:prstGeom prst="rect">
            <a:avLst/>
          </a:prstGeom>
          <a:noFill/>
        </p:spPr>
        <p:txBody>
          <a:bodyPr wrap="square" rtlCol="0">
            <a:spAutoFit/>
          </a:bodyPr>
          <a:lstStyle/>
          <a:p>
            <a:pPr>
              <a:spcBef>
                <a:spcPts val="600"/>
              </a:spcBef>
              <a:spcAft>
                <a:spcPts val="600"/>
              </a:spcAft>
              <a:defRPr/>
            </a:pPr>
            <a:r>
              <a:rPr lang="fr-FR" b="1">
                <a:solidFill>
                  <a:schemeClr val="bg1"/>
                </a:solidFill>
              </a:rPr>
              <a:t>Security and access constraints </a:t>
            </a:r>
            <a:endParaRPr/>
          </a:p>
          <a:p>
            <a:pPr>
              <a:spcBef>
                <a:spcPts val="600"/>
              </a:spcBef>
              <a:spcAft>
                <a:spcPts val="600"/>
              </a:spcAft>
              <a:defRPr/>
            </a:pPr>
            <a:r>
              <a:rPr lang="fr-FR" b="1">
                <a:solidFill>
                  <a:schemeClr val="bg1"/>
                </a:solidFill>
              </a:rPr>
              <a:t>Social media software</a:t>
            </a:r>
            <a:endParaRPr/>
          </a:p>
        </p:txBody>
      </p:sp>
      <p:sp>
        <p:nvSpPr>
          <p:cNvPr id="31" name="ZoneTexte 30"/>
          <p:cNvSpPr txBox="1"/>
          <p:nvPr/>
        </p:nvSpPr>
        <p:spPr bwMode="auto">
          <a:xfrm>
            <a:off x="6128469" y="6009804"/>
            <a:ext cx="5411420" cy="646331"/>
          </a:xfrm>
          <a:prstGeom prst="rect">
            <a:avLst/>
          </a:prstGeom>
          <a:noFill/>
        </p:spPr>
        <p:txBody>
          <a:bodyPr wrap="square" rtlCol="0">
            <a:spAutoFit/>
          </a:bodyPr>
          <a:lstStyle/>
          <a:p>
            <a:pPr>
              <a:spcBef>
                <a:spcPts val="600"/>
              </a:spcBef>
              <a:spcAft>
                <a:spcPts val="600"/>
              </a:spcAft>
              <a:defRPr/>
            </a:pPr>
            <a:r>
              <a:rPr lang="fr-FR" b="1">
                <a:solidFill>
                  <a:schemeClr val="bg1"/>
                </a:solidFill>
              </a:rPr>
              <a:t>Insufficient participation of  non-CVA recipients &amp; UNHCR / WFP CVA receipients</a:t>
            </a:r>
          </a:p>
        </p:txBody>
      </p:sp>
      <p:pic>
        <p:nvPicPr>
          <p:cNvPr id="32" name="Graphique 20" descr="Livre fermé contour"/>
          <p:cNvPicPr>
            <a:picLocks noChangeAspect="1"/>
          </p:cNvPicPr>
          <p:nvPr/>
        </p:nvPicPr>
        <p:blipFill>
          <a:blip r:embed="rId9">
            <a:extLst>
              <a:ext uri="{96DAC541-7B7A-43D3-8B79-37D633B846F1}">
                <asvg:svgBlip xmlns:asvg="http://schemas.microsoft.com/office/drawing/2016/SVG/main" r:embed="rId10"/>
              </a:ext>
            </a:extLst>
          </a:blip>
          <a:stretch/>
        </p:blipFill>
        <p:spPr bwMode="auto">
          <a:xfrm>
            <a:off x="9637526" y="719213"/>
            <a:ext cx="2119457" cy="2119457"/>
          </a:xfrm>
          <a:prstGeom prst="rect">
            <a:avLst/>
          </a:prstGeom>
        </p:spPr>
      </p:pic>
    </p:spTree>
  </p:cSld>
  <p:clrMapOvr>
    <a:masterClrMapping/>
  </p:clrMapOvr>
</p:sld>
</file>

<file path=ppt/theme/theme1.xml><?xml version="1.0" encoding="utf-8"?>
<a:theme xmlns:a="http://schemas.openxmlformats.org/drawingml/2006/main" name="Thème_keyaidconsulting">
  <a:themeElements>
    <a:clrScheme name="Custom 2">
      <a:dk1>
        <a:srgbClr val="000000"/>
      </a:dk1>
      <a:lt1>
        <a:srgbClr val="FFFFFF"/>
      </a:lt1>
      <a:dk2>
        <a:srgbClr val="003843"/>
      </a:dk2>
      <a:lt2>
        <a:srgbClr val="FFFFFF"/>
      </a:lt2>
      <a:accent1>
        <a:srgbClr val="003843"/>
      </a:accent1>
      <a:accent2>
        <a:srgbClr val="581C5E"/>
      </a:accent2>
      <a:accent3>
        <a:srgbClr val="D27867"/>
      </a:accent3>
      <a:accent4>
        <a:srgbClr val="EBBB6F"/>
      </a:accent4>
      <a:accent5>
        <a:srgbClr val="8AE09A"/>
      </a:accent5>
      <a:accent6>
        <a:srgbClr val="EBEF78"/>
      </a:accent6>
      <a:hlink>
        <a:srgbClr val="2F5496"/>
      </a:hlink>
      <a:folHlink>
        <a:srgbClr val="FF3300"/>
      </a:folHlink>
    </a:clrScheme>
    <a:fontScheme name="Personnalisé 1">
      <a:majorFont>
        <a:latin typeface="Segoe UI Semilight"/>
        <a:ea typeface="Arial"/>
        <a:cs typeface="Arial"/>
      </a:majorFont>
      <a:minorFont>
        <a:latin typeface="Segoe UI Light"/>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noFill/>
        <a:ln w="57150">
          <a:solidFill>
            <a:srgbClr val="FFFFFF"/>
          </a:solid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Thème_keyaidconsulting</Template>
  <TotalTime>5709</TotalTime>
  <Words>5017</Words>
  <Application>Microsoft Macintosh PowerPoint</Application>
  <DocSecurity>0</DocSecurity>
  <PresentationFormat>Widescreen</PresentationFormat>
  <Paragraphs>314</Paragraphs>
  <Slides>22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Roboto</vt:lpstr>
      <vt:lpstr>Segoe UI Light</vt:lpstr>
      <vt:lpstr>Segoe UI Semibold</vt:lpstr>
      <vt:lpstr>Segoe UI Semilight</vt:lpstr>
      <vt:lpstr>Symbol</vt:lpstr>
      <vt:lpstr>Wingdings</vt:lpstr>
      <vt:lpstr>Thème_keyaidconsulting</vt:lpstr>
      <vt:lpstr>PowerPoint Presentation</vt:lpstr>
      <vt:lpstr>PowerPoint Presentation</vt:lpstr>
      <vt:lpstr>PowerPoint Presentation</vt:lpstr>
      <vt:lpstr>PowerPoint Presentation</vt:lpstr>
      <vt:lpstr>Context of the study</vt:lpstr>
      <vt:lpstr>Objectives of the study</vt:lpstr>
      <vt:lpstr>Intended 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negative effects of (mis)information</vt:lpstr>
      <vt:lpstr>PowerPoint Presentation</vt:lpstr>
      <vt:lpstr>Conclusions</vt:lpstr>
      <vt:lpstr>PowerPoint Presentation</vt:lpstr>
      <vt:lpstr>Recommendations</vt:lpstr>
      <vt:lpstr>Recommendations</vt:lpstr>
      <vt:lpstr>Recommendations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Beatrice Noun</dc:creator>
  <cp:keywords/>
  <dc:description/>
  <cp:lastModifiedBy>Nancy Bou Diab</cp:lastModifiedBy>
  <cp:revision>82</cp:revision>
  <dcterms:created xsi:type="dcterms:W3CDTF">2024-07-29T14:10:16Z</dcterms:created>
  <dcterms:modified xsi:type="dcterms:W3CDTF">2024-12-16T12:08:32Z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0x01010071E94FFE1949E848912043ECF8E12454</vt:lpwstr>
  </property>
  <property fmtid="{D5CDD505-2E9C-101B-9397-08002B2CF9AE}" pid="3" name="MediaServiceImageTags">
    <vt:lpwstr/>
  </property>
</Properties>
</file>