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681" r:id="rId6"/>
    <p:sldId id="682" r:id="rId7"/>
    <p:sldId id="258" r:id="rId8"/>
    <p:sldId id="676" r:id="rId9"/>
    <p:sldId id="677" r:id="rId10"/>
    <p:sldId id="678" r:id="rId11"/>
    <p:sldId id="679" r:id="rId12"/>
    <p:sldId id="680" r:id="rId13"/>
    <p:sldId id="407" r:id="rId14"/>
    <p:sldId id="260" r:id="rId15"/>
  </p:sldIdLst>
  <p:sldSz cx="18288000" cy="10287000"/>
  <p:notesSz cx="6858000" cy="9144000"/>
  <p:embeddedFontLst>
    <p:embeddedFont>
      <p:font typeface="Helvetica World Bold" panose="020B0604020202020204" charset="-128"/>
      <p:regular r:id="rId17"/>
    </p:embeddedFont>
    <p:embeddedFont>
      <p:font typeface="Canva Sans" panose="020B0604020202020204" charset="0"/>
      <p:regular r:id="rId18"/>
    </p:embeddedFont>
    <p:embeddedFont>
      <p:font typeface="Pragmatica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6C7"/>
    <a:srgbClr val="000000"/>
    <a:srgbClr val="54BBAF"/>
    <a:srgbClr val="7ECBEA"/>
    <a:srgbClr val="B3C6E7"/>
    <a:srgbClr val="4471C4"/>
    <a:srgbClr val="C8D6EE"/>
    <a:srgbClr val="7EE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489D7-ACE0-4129-A3CC-F5A03380D842}" v="25" dt="2025-09-01T12:16:12.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1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35619-B4CA-42CE-A863-61D26EDBD254}"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CABC2-0DB1-45C8-84CA-334FAC75FAE8}" type="slidenum">
              <a:rPr lang="en-US" smtClean="0"/>
              <a:t>‹#›</a:t>
            </a:fld>
            <a:endParaRPr lang="en-US"/>
          </a:p>
        </p:txBody>
      </p:sp>
    </p:spTree>
    <p:extLst>
      <p:ext uri="{BB962C8B-B14F-4D97-AF65-F5344CB8AC3E}">
        <p14:creationId xmlns:p14="http://schemas.microsoft.com/office/powerpoint/2010/main" val="175881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4EB0A-6E25-4997-956D-ED2222364536}" type="slidenum">
              <a:rPr lang="en-US" smtClean="0"/>
              <a:t>10</a:t>
            </a:fld>
            <a:endParaRPr lang="en-US" dirty="0"/>
          </a:p>
        </p:txBody>
      </p:sp>
    </p:spTree>
    <p:extLst>
      <p:ext uri="{BB962C8B-B14F-4D97-AF65-F5344CB8AC3E}">
        <p14:creationId xmlns:p14="http://schemas.microsoft.com/office/powerpoint/2010/main" val="116257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444533" y="7726032"/>
            <a:ext cx="2814767" cy="1522743"/>
          </a:xfrm>
          <a:custGeom>
            <a:avLst/>
            <a:gdLst/>
            <a:ahLst/>
            <a:cxnLst/>
            <a:rect l="l" t="t" r="r" b="b"/>
            <a:pathLst>
              <a:path w="2814767" h="1522743">
                <a:moveTo>
                  <a:pt x="0" y="0"/>
                </a:moveTo>
                <a:lnTo>
                  <a:pt x="2814767" y="0"/>
                </a:lnTo>
                <a:lnTo>
                  <a:pt x="2814767" y="1522743"/>
                </a:lnTo>
                <a:lnTo>
                  <a:pt x="0" y="1522743"/>
                </a:lnTo>
                <a:lnTo>
                  <a:pt x="0" y="0"/>
                </a:lnTo>
                <a:close/>
              </a:path>
            </a:pathLst>
          </a:custGeom>
          <a:blipFill>
            <a:blip r:embed="rId2"/>
            <a:stretch>
              <a:fillRect/>
            </a:stretch>
          </a:blipFill>
        </p:spPr>
        <p:txBody>
          <a:bodyPr/>
          <a:lstStyle/>
          <a:p>
            <a:endParaRPr lang="en-US"/>
          </a:p>
        </p:txBody>
      </p:sp>
      <p:grpSp>
        <p:nvGrpSpPr>
          <p:cNvPr id="7" name="Group 7"/>
          <p:cNvGrpSpPr/>
          <p:nvPr/>
        </p:nvGrpSpPr>
        <p:grpSpPr>
          <a:xfrm>
            <a:off x="5916285" y="7677698"/>
            <a:ext cx="6634865" cy="1813862"/>
            <a:chOff x="0" y="0"/>
            <a:chExt cx="10330417" cy="2824164"/>
          </a:xfrm>
        </p:grpSpPr>
        <p:sp>
          <p:nvSpPr>
            <p:cNvPr id="8" name="Freeform 8"/>
            <p:cNvSpPr/>
            <p:nvPr/>
          </p:nvSpPr>
          <p:spPr>
            <a:xfrm>
              <a:off x="0" y="0"/>
              <a:ext cx="10330417" cy="2824164"/>
            </a:xfrm>
            <a:custGeom>
              <a:avLst/>
              <a:gdLst/>
              <a:ahLst/>
              <a:cxnLst/>
              <a:rect l="l" t="t" r="r" b="b"/>
              <a:pathLst>
                <a:path w="10330417" h="2824164">
                  <a:moveTo>
                    <a:pt x="9360772" y="0"/>
                  </a:moveTo>
                  <a:lnTo>
                    <a:pt x="969645" y="0"/>
                  </a:lnTo>
                  <a:cubicBezTo>
                    <a:pt x="434975" y="0"/>
                    <a:pt x="0" y="434975"/>
                    <a:pt x="0" y="1412082"/>
                  </a:cubicBezTo>
                  <a:cubicBezTo>
                    <a:pt x="0" y="2389189"/>
                    <a:pt x="434975" y="2824164"/>
                    <a:pt x="969645" y="2824164"/>
                  </a:cubicBezTo>
                  <a:lnTo>
                    <a:pt x="9360772" y="2824164"/>
                  </a:lnTo>
                  <a:cubicBezTo>
                    <a:pt x="9895442" y="2824164"/>
                    <a:pt x="10330417" y="2389189"/>
                    <a:pt x="10330417" y="1412082"/>
                  </a:cubicBezTo>
                  <a:cubicBezTo>
                    <a:pt x="10330417" y="434975"/>
                    <a:pt x="9895442" y="0"/>
                    <a:pt x="9360772" y="0"/>
                  </a:cubicBezTo>
                  <a:close/>
                  <a:moveTo>
                    <a:pt x="9360772" y="2798764"/>
                  </a:moveTo>
                  <a:lnTo>
                    <a:pt x="969645" y="2798764"/>
                  </a:lnTo>
                  <a:cubicBezTo>
                    <a:pt x="448945" y="2798764"/>
                    <a:pt x="25400" y="2375219"/>
                    <a:pt x="25400" y="1412082"/>
                  </a:cubicBezTo>
                  <a:cubicBezTo>
                    <a:pt x="25400" y="448945"/>
                    <a:pt x="448945" y="25400"/>
                    <a:pt x="969645" y="25400"/>
                  </a:cubicBezTo>
                  <a:lnTo>
                    <a:pt x="9360772" y="25400"/>
                  </a:lnTo>
                  <a:cubicBezTo>
                    <a:pt x="9881472" y="25400"/>
                    <a:pt x="10305017" y="448945"/>
                    <a:pt x="10305017" y="1412082"/>
                  </a:cubicBezTo>
                  <a:cubicBezTo>
                    <a:pt x="10305017" y="2375219"/>
                    <a:pt x="9881472" y="2798764"/>
                    <a:pt x="9360772" y="2798764"/>
                  </a:cubicBezTo>
                  <a:close/>
                </a:path>
              </a:pathLst>
            </a:custGeom>
            <a:solidFill>
              <a:srgbClr val="FFFFFF"/>
            </a:solidFill>
          </p:spPr>
          <p:txBody>
            <a:bodyPr/>
            <a:lstStyle/>
            <a:p>
              <a:endParaRPr lang="en-US"/>
            </a:p>
          </p:txBody>
        </p:sp>
      </p:grpSp>
      <p:sp>
        <p:nvSpPr>
          <p:cNvPr id="9" name="TextBox 9"/>
          <p:cNvSpPr txBox="1"/>
          <p:nvPr/>
        </p:nvSpPr>
        <p:spPr>
          <a:xfrm>
            <a:off x="5353648" y="7883529"/>
            <a:ext cx="7592553" cy="1141851"/>
          </a:xfrm>
          <a:prstGeom prst="rect">
            <a:avLst/>
          </a:prstGeom>
        </p:spPr>
        <p:txBody>
          <a:bodyPr wrap="square" lIns="0" tIns="0" rIns="0" bIns="0" rtlCol="0" anchor="t">
            <a:spAutoFit/>
          </a:bodyPr>
          <a:lstStyle/>
          <a:p>
            <a:pPr algn="ctr">
              <a:lnSpc>
                <a:spcPts val="4649"/>
              </a:lnSpc>
            </a:pPr>
            <a:r>
              <a:rPr lang="en-US" sz="2800" dirty="0">
                <a:solidFill>
                  <a:srgbClr val="1C1C1B"/>
                </a:solidFill>
                <a:ea typeface="Canva Sans"/>
                <a:cs typeface="Canva Sans"/>
                <a:sym typeface="Canva Sans"/>
              </a:rPr>
              <a:t>Policy Paper by Cory Rodgers and Cynthia Saghir</a:t>
            </a:r>
          </a:p>
          <a:p>
            <a:pPr marL="0" lvl="0" indent="0" algn="ctr">
              <a:lnSpc>
                <a:spcPts val="5000"/>
              </a:lnSpc>
            </a:pPr>
            <a:r>
              <a:rPr lang="en-US" sz="2000" dirty="0">
                <a:solidFill>
                  <a:srgbClr val="1C1C1B"/>
                </a:solidFill>
                <a:ea typeface="Canva Sans"/>
                <a:cs typeface="Canva Sans"/>
                <a:sym typeface="Canva Sans"/>
              </a:rPr>
              <a:t>16</a:t>
            </a:r>
            <a:r>
              <a:rPr lang="en-US" sz="2000" baseline="30000" dirty="0">
                <a:solidFill>
                  <a:srgbClr val="1C1C1B"/>
                </a:solidFill>
                <a:ea typeface="Canva Sans"/>
                <a:cs typeface="Canva Sans"/>
                <a:sym typeface="Canva Sans"/>
              </a:rPr>
              <a:t>th</a:t>
            </a:r>
            <a:r>
              <a:rPr lang="en-US" sz="2000" dirty="0">
                <a:solidFill>
                  <a:srgbClr val="1C1C1B"/>
                </a:solidFill>
                <a:ea typeface="Canva Sans"/>
                <a:cs typeface="Canva Sans"/>
                <a:sym typeface="Canva Sans"/>
              </a:rPr>
              <a:t> of September 2025</a:t>
            </a:r>
          </a:p>
        </p:txBody>
      </p:sp>
      <p:sp>
        <p:nvSpPr>
          <p:cNvPr id="10" name="Freeform 10"/>
          <p:cNvSpPr/>
          <p:nvPr/>
        </p:nvSpPr>
        <p:spPr>
          <a:xfrm>
            <a:off x="886950" y="7677698"/>
            <a:ext cx="1473286" cy="1491702"/>
          </a:xfrm>
          <a:custGeom>
            <a:avLst/>
            <a:gdLst/>
            <a:ahLst/>
            <a:cxnLst/>
            <a:rect l="l" t="t" r="r" b="b"/>
            <a:pathLst>
              <a:path w="1473286" h="1491702">
                <a:moveTo>
                  <a:pt x="0" y="0"/>
                </a:moveTo>
                <a:lnTo>
                  <a:pt x="1473286" y="0"/>
                </a:lnTo>
                <a:lnTo>
                  <a:pt x="1473286" y="1491702"/>
                </a:lnTo>
                <a:lnTo>
                  <a:pt x="0" y="1491702"/>
                </a:lnTo>
                <a:lnTo>
                  <a:pt x="0" y="0"/>
                </a:lnTo>
                <a:close/>
              </a:path>
            </a:pathLst>
          </a:custGeom>
          <a:blipFill>
            <a:blip r:embed="rId3"/>
            <a:stretch>
              <a:fillRect/>
            </a:stretch>
          </a:blipFill>
        </p:spPr>
        <p:txBody>
          <a:bodyPr/>
          <a:lstStyle/>
          <a:p>
            <a:endParaRPr lang="en-US"/>
          </a:p>
        </p:txBody>
      </p:sp>
      <p:pic>
        <p:nvPicPr>
          <p:cNvPr id="20" name="Picture 19" descr="A person holding a cell phone with a baby in the background&#10;&#10;AI-generated content may be incorrect.">
            <a:extLst>
              <a:ext uri="{FF2B5EF4-FFF2-40B4-BE49-F238E27FC236}">
                <a16:creationId xmlns:a16="http://schemas.microsoft.com/office/drawing/2014/main" id="{6E65C00E-2F56-0B5C-CAFC-43667C6F6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4" y="-79371"/>
            <a:ext cx="18395702" cy="7696200"/>
          </a:xfrm>
          <a:prstGeom prst="rect">
            <a:avLst/>
          </a:prstGeom>
        </p:spPr>
      </p:pic>
      <p:sp>
        <p:nvSpPr>
          <p:cNvPr id="11" name="Freeform 11"/>
          <p:cNvSpPr/>
          <p:nvPr/>
        </p:nvSpPr>
        <p:spPr>
          <a:xfrm>
            <a:off x="7253103" y="9258300"/>
            <a:ext cx="3793644" cy="1006023"/>
          </a:xfrm>
          <a:custGeom>
            <a:avLst/>
            <a:gdLst/>
            <a:ahLst/>
            <a:cxnLst/>
            <a:rect l="l" t="t" r="r" b="b"/>
            <a:pathLst>
              <a:path w="3793644" h="1006023">
                <a:moveTo>
                  <a:pt x="0" y="0"/>
                </a:moveTo>
                <a:lnTo>
                  <a:pt x="3793644" y="0"/>
                </a:lnTo>
                <a:lnTo>
                  <a:pt x="3793644" y="1006023"/>
                </a:lnTo>
                <a:lnTo>
                  <a:pt x="0" y="1006023"/>
                </a:lnTo>
                <a:lnTo>
                  <a:pt x="0" y="0"/>
                </a:lnTo>
                <a:close/>
              </a:path>
            </a:pathLst>
          </a:custGeom>
          <a:blipFill>
            <a:blip r:embed="rId5"/>
            <a:stretch>
              <a:fillRect t="-13521" b="-26488"/>
            </a:stretch>
          </a:blipFill>
        </p:spPr>
        <p:txBody>
          <a:bodyPr/>
          <a:lstStyle/>
          <a:p>
            <a:endParaRPr lang="en-US"/>
          </a:p>
        </p:txBody>
      </p:sp>
      <p:grpSp>
        <p:nvGrpSpPr>
          <p:cNvPr id="4" name="Group 4"/>
          <p:cNvGrpSpPr/>
          <p:nvPr/>
        </p:nvGrpSpPr>
        <p:grpSpPr>
          <a:xfrm>
            <a:off x="-54294" y="4817660"/>
            <a:ext cx="18647093" cy="5583640"/>
            <a:chOff x="-68820" y="-787373"/>
            <a:chExt cx="5104771" cy="1318965"/>
          </a:xfrm>
        </p:grpSpPr>
        <p:sp>
          <p:nvSpPr>
            <p:cNvPr id="5" name="Freeform 5"/>
            <p:cNvSpPr/>
            <p:nvPr/>
          </p:nvSpPr>
          <p:spPr>
            <a:xfrm>
              <a:off x="-68820" y="-787373"/>
              <a:ext cx="5035951" cy="531592"/>
            </a:xfrm>
            <a:custGeom>
              <a:avLst/>
              <a:gdLst/>
              <a:ahLst/>
              <a:cxnLst/>
              <a:rect l="l" t="t" r="r" b="b"/>
              <a:pathLst>
                <a:path w="5035951" h="531592">
                  <a:moveTo>
                    <a:pt x="20650" y="0"/>
                  </a:moveTo>
                  <a:lnTo>
                    <a:pt x="5015302" y="0"/>
                  </a:lnTo>
                  <a:cubicBezTo>
                    <a:pt x="5026706" y="0"/>
                    <a:pt x="5035951" y="9245"/>
                    <a:pt x="5035951" y="20650"/>
                  </a:cubicBezTo>
                  <a:lnTo>
                    <a:pt x="5035951" y="510943"/>
                  </a:lnTo>
                  <a:cubicBezTo>
                    <a:pt x="5035951" y="522347"/>
                    <a:pt x="5026706" y="531592"/>
                    <a:pt x="5015302" y="531592"/>
                  </a:cubicBezTo>
                  <a:lnTo>
                    <a:pt x="20650" y="531592"/>
                  </a:lnTo>
                  <a:cubicBezTo>
                    <a:pt x="9245" y="531592"/>
                    <a:pt x="0" y="522347"/>
                    <a:pt x="0" y="510943"/>
                  </a:cubicBezTo>
                  <a:lnTo>
                    <a:pt x="0" y="20650"/>
                  </a:lnTo>
                  <a:cubicBezTo>
                    <a:pt x="0" y="9245"/>
                    <a:pt x="9245" y="0"/>
                    <a:pt x="20650" y="0"/>
                  </a:cubicBezTo>
                  <a:close/>
                </a:path>
              </a:pathLst>
            </a:custGeom>
            <a:solidFill>
              <a:srgbClr val="B3A48F">
                <a:alpha val="57647"/>
              </a:srgbClr>
            </a:solidFill>
          </p:spPr>
          <p:txBody>
            <a:bodyPr/>
            <a:lstStyle/>
            <a:p>
              <a:endParaRPr lang="en-US" dirty="0"/>
            </a:p>
          </p:txBody>
        </p:sp>
        <p:sp>
          <p:nvSpPr>
            <p:cNvPr id="6" name="TextBox 6"/>
            <p:cNvSpPr txBox="1"/>
            <p:nvPr/>
          </p:nvSpPr>
          <p:spPr>
            <a:xfrm>
              <a:off x="0" y="-38100"/>
              <a:ext cx="5035951" cy="569692"/>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297666" y="5067300"/>
            <a:ext cx="15961634" cy="1885131"/>
          </a:xfrm>
          <a:prstGeom prst="rect">
            <a:avLst/>
          </a:prstGeom>
        </p:spPr>
        <p:txBody>
          <a:bodyPr wrap="square" lIns="0" tIns="0" rIns="0" bIns="0" rtlCol="0" anchor="t">
            <a:spAutoFit/>
          </a:bodyPr>
          <a:lstStyle/>
          <a:p>
            <a:pPr marL="0" lvl="0" indent="0" algn="ctr">
              <a:lnSpc>
                <a:spcPts val="4920"/>
              </a:lnSpc>
              <a:spcBef>
                <a:spcPct val="0"/>
              </a:spcBef>
            </a:pPr>
            <a:r>
              <a:rPr lang="en-US" sz="4100" spc="205" dirty="0">
                <a:solidFill>
                  <a:srgbClr val="FFFFFF"/>
                </a:solidFill>
                <a:latin typeface="Aptos" panose="020B0004020202020204" pitchFamily="34" charset="0"/>
                <a:ea typeface="Times New Roman"/>
                <a:cs typeface="Times New Roman"/>
                <a:sym typeface="Times New Roman"/>
              </a:rPr>
              <a:t>TRANSPARENCY AND ACCOUNTABILITY FROM THE BOTTOM-UP: LESSON FROM SOCIAL ASSISTANCE AND HUMANITARIAN CVA IN LEBANON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9DED-F3DD-C1B4-0506-1879948D9E68}"/>
              </a:ext>
            </a:extLst>
          </p:cNvPr>
          <p:cNvSpPr txBox="1"/>
          <p:nvPr/>
        </p:nvSpPr>
        <p:spPr>
          <a:xfrm>
            <a:off x="4965483" y="3619500"/>
            <a:ext cx="8357034" cy="1322221"/>
          </a:xfrm>
          <a:prstGeom prst="rect">
            <a:avLst/>
          </a:prstGeom>
          <a:noFill/>
        </p:spPr>
        <p:txBody>
          <a:bodyPr wrap="square" rtlCol="0">
            <a:spAutoFit/>
          </a:bodyPr>
          <a:lstStyle/>
          <a:p>
            <a:pPr algn="ctr"/>
            <a:r>
              <a:rPr lang="en-US" sz="7992" b="1" dirty="0">
                <a:solidFill>
                  <a:srgbClr val="3586C7"/>
                </a:solidFill>
                <a:latin typeface="Aptos" panose="020B0004020202020204" pitchFamily="34" charset="0"/>
              </a:rPr>
              <a:t>Q&amp;A</a:t>
            </a:r>
          </a:p>
        </p:txBody>
      </p:sp>
      <p:pic>
        <p:nvPicPr>
          <p:cNvPr id="2" name="Picture 1">
            <a:extLst>
              <a:ext uri="{FF2B5EF4-FFF2-40B4-BE49-F238E27FC236}">
                <a16:creationId xmlns:a16="http://schemas.microsoft.com/office/drawing/2014/main" id="{A7E71A60-0D3B-CB23-6E5F-716FFF48AFE2}"/>
              </a:ext>
            </a:extLst>
          </p:cNvPr>
          <p:cNvPicPr>
            <a:picLocks noChangeAspect="1"/>
          </p:cNvPicPr>
          <p:nvPr/>
        </p:nvPicPr>
        <p:blipFill>
          <a:blip r:embed="rId3"/>
          <a:stretch>
            <a:fillRect/>
          </a:stretch>
        </p:blipFill>
        <p:spPr>
          <a:xfrm flipV="1">
            <a:off x="264928" y="9693716"/>
            <a:ext cx="14264930" cy="111838"/>
          </a:xfrm>
          <a:prstGeom prst="rect">
            <a:avLst/>
          </a:prstGeom>
        </p:spPr>
      </p:pic>
      <p:pic>
        <p:nvPicPr>
          <p:cNvPr id="3" name="Picture 2">
            <a:extLst>
              <a:ext uri="{FF2B5EF4-FFF2-40B4-BE49-F238E27FC236}">
                <a16:creationId xmlns:a16="http://schemas.microsoft.com/office/drawing/2014/main" id="{0EE536EB-5A87-0447-F9E7-8216C4AF9A27}"/>
              </a:ext>
            </a:extLst>
          </p:cNvPr>
          <p:cNvPicPr>
            <a:picLocks noChangeAspect="1"/>
          </p:cNvPicPr>
          <p:nvPr/>
        </p:nvPicPr>
        <p:blipFill>
          <a:blip r:embed="rId4"/>
          <a:stretch>
            <a:fillRect/>
          </a:stretch>
        </p:blipFill>
        <p:spPr>
          <a:xfrm>
            <a:off x="264928" y="9929082"/>
            <a:ext cx="11652081" cy="179955"/>
          </a:xfrm>
          <a:prstGeom prst="rect">
            <a:avLst/>
          </a:prstGeom>
        </p:spPr>
      </p:pic>
      <p:pic>
        <p:nvPicPr>
          <p:cNvPr id="4" name="Picture 3">
            <a:extLst>
              <a:ext uri="{FF2B5EF4-FFF2-40B4-BE49-F238E27FC236}">
                <a16:creationId xmlns:a16="http://schemas.microsoft.com/office/drawing/2014/main" id="{110FA3E8-C5B4-6E11-ABA4-C89DABD9D46A}"/>
              </a:ext>
            </a:extLst>
          </p:cNvPr>
          <p:cNvPicPr>
            <a:picLocks noChangeAspect="1"/>
          </p:cNvPicPr>
          <p:nvPr/>
        </p:nvPicPr>
        <p:blipFill>
          <a:blip r:embed="rId5"/>
          <a:stretch>
            <a:fillRect/>
          </a:stretch>
        </p:blipFill>
        <p:spPr>
          <a:xfrm>
            <a:off x="14755968" y="9264413"/>
            <a:ext cx="3269513" cy="844624"/>
          </a:xfrm>
          <a:prstGeom prst="rect">
            <a:avLst/>
          </a:prstGeom>
        </p:spPr>
      </p:pic>
    </p:spTree>
    <p:extLst>
      <p:ext uri="{BB962C8B-B14F-4D97-AF65-F5344CB8AC3E}">
        <p14:creationId xmlns:p14="http://schemas.microsoft.com/office/powerpoint/2010/main" val="27473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white text&#10;&#10;AI-generated content may be incorrect.">
            <a:extLst>
              <a:ext uri="{FF2B5EF4-FFF2-40B4-BE49-F238E27FC236}">
                <a16:creationId xmlns:a16="http://schemas.microsoft.com/office/drawing/2014/main" id="{E49B27B4-B6CC-FBDB-CC5F-0566491FB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2705100"/>
            <a:ext cx="12115800" cy="4058128"/>
          </a:xfrm>
          <a:prstGeom prst="rect">
            <a:avLst/>
          </a:prstGeom>
        </p:spPr>
      </p:pic>
      <p:sp>
        <p:nvSpPr>
          <p:cNvPr id="2" name="Freeform 10">
            <a:extLst>
              <a:ext uri="{FF2B5EF4-FFF2-40B4-BE49-F238E27FC236}">
                <a16:creationId xmlns:a16="http://schemas.microsoft.com/office/drawing/2014/main" id="{036BBCB1-9A3D-0064-EC08-390C24C31E13}"/>
              </a:ext>
            </a:extLst>
          </p:cNvPr>
          <p:cNvSpPr/>
          <p:nvPr/>
        </p:nvSpPr>
        <p:spPr>
          <a:xfrm>
            <a:off x="1477814" y="8842636"/>
            <a:ext cx="1463972" cy="1315527"/>
          </a:xfrm>
          <a:custGeom>
            <a:avLst/>
            <a:gdLst/>
            <a:ahLst/>
            <a:cxnLst/>
            <a:rect l="l" t="t" r="r" b="b"/>
            <a:pathLst>
              <a:path w="1463972" h="1315527">
                <a:moveTo>
                  <a:pt x="0" y="0"/>
                </a:moveTo>
                <a:lnTo>
                  <a:pt x="1463972" y="0"/>
                </a:lnTo>
                <a:lnTo>
                  <a:pt x="1463972" y="1315527"/>
                </a:lnTo>
                <a:lnTo>
                  <a:pt x="0" y="1315527"/>
                </a:lnTo>
                <a:lnTo>
                  <a:pt x="0" y="0"/>
                </a:lnTo>
                <a:close/>
              </a:path>
            </a:pathLst>
          </a:custGeom>
          <a:blipFill>
            <a:blip r:embed="rId3"/>
            <a:stretch>
              <a:fillRect/>
            </a:stretch>
          </a:blipFill>
        </p:spPr>
        <p:txBody>
          <a:bodyPr/>
          <a:lstStyle/>
          <a:p>
            <a:endParaRPr lang="en-US"/>
          </a:p>
        </p:txBody>
      </p:sp>
      <p:sp>
        <p:nvSpPr>
          <p:cNvPr id="3" name="Freeform 9">
            <a:extLst>
              <a:ext uri="{FF2B5EF4-FFF2-40B4-BE49-F238E27FC236}">
                <a16:creationId xmlns:a16="http://schemas.microsoft.com/office/drawing/2014/main" id="{2443E234-3F4C-9502-6539-9777AF8B92DB}"/>
              </a:ext>
            </a:extLst>
          </p:cNvPr>
          <p:cNvSpPr/>
          <p:nvPr/>
        </p:nvSpPr>
        <p:spPr>
          <a:xfrm>
            <a:off x="7212544" y="8920299"/>
            <a:ext cx="3405712" cy="1160200"/>
          </a:xfrm>
          <a:custGeom>
            <a:avLst/>
            <a:gdLst/>
            <a:ahLst/>
            <a:cxnLst/>
            <a:rect l="l" t="t" r="r" b="b"/>
            <a:pathLst>
              <a:path w="3405712" h="1160200">
                <a:moveTo>
                  <a:pt x="0" y="0"/>
                </a:moveTo>
                <a:lnTo>
                  <a:pt x="3405712" y="0"/>
                </a:lnTo>
                <a:lnTo>
                  <a:pt x="3405712" y="1160199"/>
                </a:lnTo>
                <a:lnTo>
                  <a:pt x="0" y="1160199"/>
                </a:lnTo>
                <a:lnTo>
                  <a:pt x="0" y="0"/>
                </a:lnTo>
                <a:close/>
              </a:path>
            </a:pathLst>
          </a:custGeom>
          <a:blipFill>
            <a:blip r:embed="rId4"/>
            <a:stretch>
              <a:fillRect t="-8709" b="-8709"/>
            </a:stretch>
          </a:blipFill>
        </p:spPr>
        <p:txBody>
          <a:bodyPr/>
          <a:lstStyle/>
          <a:p>
            <a:endParaRPr lang="en-US"/>
          </a:p>
        </p:txBody>
      </p:sp>
      <p:sp>
        <p:nvSpPr>
          <p:cNvPr id="4" name="Freeform 5">
            <a:extLst>
              <a:ext uri="{FF2B5EF4-FFF2-40B4-BE49-F238E27FC236}">
                <a16:creationId xmlns:a16="http://schemas.microsoft.com/office/drawing/2014/main" id="{96D59F7F-3F24-F87F-10B5-575E126B2D01}"/>
              </a:ext>
            </a:extLst>
          </p:cNvPr>
          <p:cNvSpPr/>
          <p:nvPr/>
        </p:nvSpPr>
        <p:spPr>
          <a:xfrm>
            <a:off x="13639800" y="8920299"/>
            <a:ext cx="2766328" cy="1071952"/>
          </a:xfrm>
          <a:custGeom>
            <a:avLst/>
            <a:gdLst/>
            <a:ahLst/>
            <a:cxnLst/>
            <a:rect l="l" t="t" r="r" b="b"/>
            <a:pathLst>
              <a:path w="2766328" h="1071952">
                <a:moveTo>
                  <a:pt x="0" y="0"/>
                </a:moveTo>
                <a:lnTo>
                  <a:pt x="2766327" y="0"/>
                </a:lnTo>
                <a:lnTo>
                  <a:pt x="2766327" y="1071952"/>
                </a:lnTo>
                <a:lnTo>
                  <a:pt x="0" y="1071952"/>
                </a:lnTo>
                <a:lnTo>
                  <a:pt x="0" y="0"/>
                </a:lnTo>
                <a:close/>
              </a:path>
            </a:pathLst>
          </a:custGeom>
          <a:blipFill>
            <a:blip r:embed="rId5"/>
            <a:stretch>
              <a:fillRect/>
            </a:stretch>
          </a:blipFill>
        </p:spPr>
        <p:txBody>
          <a:bodyPr/>
          <a:lstStyle/>
          <a:p>
            <a:endParaRPr lang="en-US"/>
          </a:p>
        </p:txBody>
      </p:sp>
      <p:sp>
        <p:nvSpPr>
          <p:cNvPr id="6" name="Freeform 10">
            <a:extLst>
              <a:ext uri="{FF2B5EF4-FFF2-40B4-BE49-F238E27FC236}">
                <a16:creationId xmlns:a16="http://schemas.microsoft.com/office/drawing/2014/main" id="{0366CA3C-D0AA-7B07-6325-F01B1161375A}"/>
              </a:ext>
            </a:extLst>
          </p:cNvPr>
          <p:cNvSpPr/>
          <p:nvPr/>
        </p:nvSpPr>
        <p:spPr>
          <a:xfrm>
            <a:off x="533400" y="495300"/>
            <a:ext cx="1828800" cy="1905000"/>
          </a:xfrm>
          <a:custGeom>
            <a:avLst/>
            <a:gdLst/>
            <a:ahLst/>
            <a:cxnLst/>
            <a:rect l="l" t="t" r="r" b="b"/>
            <a:pathLst>
              <a:path w="1473286" h="1491702">
                <a:moveTo>
                  <a:pt x="0" y="0"/>
                </a:moveTo>
                <a:lnTo>
                  <a:pt x="1473286" y="0"/>
                </a:lnTo>
                <a:lnTo>
                  <a:pt x="1473286" y="1491702"/>
                </a:lnTo>
                <a:lnTo>
                  <a:pt x="0" y="1491702"/>
                </a:lnTo>
                <a:lnTo>
                  <a:pt x="0" y="0"/>
                </a:lnTo>
                <a:close/>
              </a:path>
            </a:pathLst>
          </a:custGeom>
          <a:blipFill>
            <a:blip r:embed="rId6"/>
            <a:stretch>
              <a:fillRect/>
            </a:stretch>
          </a:blipFill>
        </p:spPr>
        <p:txBody>
          <a:bodyPr/>
          <a:lstStyle/>
          <a:p>
            <a:endParaRPr lang="en-US"/>
          </a:p>
        </p:txBody>
      </p:sp>
      <p:sp>
        <p:nvSpPr>
          <p:cNvPr id="7" name="Freeform 3">
            <a:extLst>
              <a:ext uri="{FF2B5EF4-FFF2-40B4-BE49-F238E27FC236}">
                <a16:creationId xmlns:a16="http://schemas.microsoft.com/office/drawing/2014/main" id="{3340AF93-47DA-C1C6-F141-25E477B5E5EF}"/>
              </a:ext>
            </a:extLst>
          </p:cNvPr>
          <p:cNvSpPr/>
          <p:nvPr/>
        </p:nvSpPr>
        <p:spPr>
          <a:xfrm>
            <a:off x="14097000" y="408096"/>
            <a:ext cx="3026229" cy="2079408"/>
          </a:xfrm>
          <a:custGeom>
            <a:avLst/>
            <a:gdLst/>
            <a:ahLst/>
            <a:cxnLst/>
            <a:rect l="l" t="t" r="r" b="b"/>
            <a:pathLst>
              <a:path w="2814767" h="1522743">
                <a:moveTo>
                  <a:pt x="0" y="0"/>
                </a:moveTo>
                <a:lnTo>
                  <a:pt x="2814767" y="0"/>
                </a:lnTo>
                <a:lnTo>
                  <a:pt x="2814767" y="1522743"/>
                </a:lnTo>
                <a:lnTo>
                  <a:pt x="0" y="1522743"/>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91596-0917-E35B-7CE4-12D82798335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DB30AC-4F9A-4401-9211-0839AC2B6521}"/>
              </a:ext>
            </a:extLst>
          </p:cNvPr>
          <p:cNvGrpSpPr/>
          <p:nvPr/>
        </p:nvGrpSpPr>
        <p:grpSpPr>
          <a:xfrm>
            <a:off x="1028701" y="4620786"/>
            <a:ext cx="17259300" cy="2427714"/>
            <a:chOff x="0" y="0"/>
            <a:chExt cx="4922460" cy="338361"/>
          </a:xfrm>
        </p:grpSpPr>
        <p:sp>
          <p:nvSpPr>
            <p:cNvPr id="3" name="Freeform 3">
              <a:extLst>
                <a:ext uri="{FF2B5EF4-FFF2-40B4-BE49-F238E27FC236}">
                  <a16:creationId xmlns:a16="http://schemas.microsoft.com/office/drawing/2014/main" id="{5C12976F-8DDA-2DDB-735D-4B8F2DE0D312}"/>
                </a:ext>
              </a:extLst>
            </p:cNvPr>
            <p:cNvSpPr/>
            <p:nvPr/>
          </p:nvSpPr>
          <p:spPr>
            <a:xfrm>
              <a:off x="0" y="0"/>
              <a:ext cx="4922460" cy="338361"/>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a:p>
          </p:txBody>
        </p:sp>
        <p:sp>
          <p:nvSpPr>
            <p:cNvPr id="4" name="TextBox 4">
              <a:extLst>
                <a:ext uri="{FF2B5EF4-FFF2-40B4-BE49-F238E27FC236}">
                  <a16:creationId xmlns:a16="http://schemas.microsoft.com/office/drawing/2014/main" id="{BE2F76A5-C3E8-571D-0ED7-1914D713A241}"/>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CE78A4D-F5EC-362D-04D5-AD83CF1033A5}"/>
              </a:ext>
            </a:extLst>
          </p:cNvPr>
          <p:cNvSpPr/>
          <p:nvPr/>
        </p:nvSpPr>
        <p:spPr>
          <a:xfrm>
            <a:off x="13754449" y="9086211"/>
            <a:ext cx="2766328" cy="1071952"/>
          </a:xfrm>
          <a:custGeom>
            <a:avLst/>
            <a:gdLst/>
            <a:ahLst/>
            <a:cxnLst/>
            <a:rect l="l" t="t" r="r" b="b"/>
            <a:pathLst>
              <a:path w="2766328" h="1071952">
                <a:moveTo>
                  <a:pt x="0" y="0"/>
                </a:moveTo>
                <a:lnTo>
                  <a:pt x="2766327" y="0"/>
                </a:lnTo>
                <a:lnTo>
                  <a:pt x="2766327" y="1071952"/>
                </a:lnTo>
                <a:lnTo>
                  <a:pt x="0" y="107195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7BC2E9CC-1D9C-6EA5-BE9B-2F7FDF2B485F}"/>
              </a:ext>
            </a:extLst>
          </p:cNvPr>
          <p:cNvSpPr txBox="1"/>
          <p:nvPr/>
        </p:nvSpPr>
        <p:spPr>
          <a:xfrm>
            <a:off x="1809184" y="4855553"/>
            <a:ext cx="14421416" cy="2980944"/>
          </a:xfrm>
          <a:prstGeom prst="rect">
            <a:avLst/>
          </a:prstGeom>
        </p:spPr>
        <p:txBody>
          <a:bodyPr wrap="square" lIns="0" tIns="0" rIns="0" bIns="0" rtlCol="0" anchor="t">
            <a:spAutoFit/>
          </a:bodyPr>
          <a:lstStyle/>
          <a:p>
            <a:pPr>
              <a:lnSpc>
                <a:spcPct val="150000"/>
              </a:lnSpc>
            </a:pPr>
            <a:r>
              <a:rPr lang="en-GB" sz="2800" dirty="0">
                <a:latin typeface="+mj-lt"/>
              </a:rPr>
              <a:t>This publication was co-funded by the European Union and the Norwegian Ministry of Foreign Affairs. Its contents are the sole responsibility of CAMEALEON and do not necessarily reflect the views of the European Union and the Norwegian Ministry of Foreign Affairs (NMFA).</a:t>
            </a:r>
          </a:p>
          <a:p>
            <a:pPr algn="l">
              <a:lnSpc>
                <a:spcPts val="4199"/>
              </a:lnSpc>
            </a:pPr>
            <a:endParaRPr lang="en-US" sz="2799" spc="251" dirty="0">
              <a:solidFill>
                <a:srgbClr val="000000"/>
              </a:solidFill>
              <a:latin typeface="+mj-lt"/>
              <a:ea typeface="Times New Roman"/>
              <a:cs typeface="Times New Roman"/>
              <a:sym typeface="Times New Roman"/>
            </a:endParaRPr>
          </a:p>
          <a:p>
            <a:pPr marL="0" lvl="0" indent="0" algn="l">
              <a:lnSpc>
                <a:spcPts val="4199"/>
              </a:lnSpc>
              <a:spcBef>
                <a:spcPct val="0"/>
              </a:spcBef>
            </a:pPr>
            <a:endParaRPr lang="en-US" sz="2799" spc="251" dirty="0">
              <a:solidFill>
                <a:srgbClr val="000000"/>
              </a:solidFill>
              <a:latin typeface="+mj-lt"/>
              <a:ea typeface="Times New Roman"/>
              <a:cs typeface="Times New Roman"/>
              <a:sym typeface="Times New Roman"/>
            </a:endParaRPr>
          </a:p>
        </p:txBody>
      </p:sp>
      <p:grpSp>
        <p:nvGrpSpPr>
          <p:cNvPr id="7" name="Group 7">
            <a:extLst>
              <a:ext uri="{FF2B5EF4-FFF2-40B4-BE49-F238E27FC236}">
                <a16:creationId xmlns:a16="http://schemas.microsoft.com/office/drawing/2014/main" id="{A5B29E26-AE0E-548B-647B-90A901A6CDBF}"/>
              </a:ext>
            </a:extLst>
          </p:cNvPr>
          <p:cNvGrpSpPr/>
          <p:nvPr/>
        </p:nvGrpSpPr>
        <p:grpSpPr>
          <a:xfrm>
            <a:off x="1731633" y="246734"/>
            <a:ext cx="14047358" cy="3179779"/>
            <a:chOff x="0" y="0"/>
            <a:chExt cx="2966937" cy="719911"/>
          </a:xfrm>
        </p:grpSpPr>
        <p:sp>
          <p:nvSpPr>
            <p:cNvPr id="8" name="Freeform 8">
              <a:extLst>
                <a:ext uri="{FF2B5EF4-FFF2-40B4-BE49-F238E27FC236}">
                  <a16:creationId xmlns:a16="http://schemas.microsoft.com/office/drawing/2014/main" id="{885C4E18-EF3E-AFE7-8ED9-066A2BBC66B8}"/>
                </a:ext>
              </a:extLst>
            </p:cNvPr>
            <p:cNvSpPr/>
            <p:nvPr/>
          </p:nvSpPr>
          <p:spPr>
            <a:xfrm>
              <a:off x="0" y="0"/>
              <a:ext cx="2966937" cy="719911"/>
            </a:xfrm>
            <a:custGeom>
              <a:avLst/>
              <a:gdLst/>
              <a:ahLst/>
              <a:cxnLst/>
              <a:rect l="l" t="t" r="r" b="b"/>
              <a:pathLst>
                <a:path w="2966937" h="719911">
                  <a:moveTo>
                    <a:pt x="0" y="0"/>
                  </a:moveTo>
                  <a:lnTo>
                    <a:pt x="2966937" y="0"/>
                  </a:lnTo>
                  <a:lnTo>
                    <a:pt x="2966937" y="719911"/>
                  </a:lnTo>
                  <a:lnTo>
                    <a:pt x="0" y="719911"/>
                  </a:lnTo>
                  <a:close/>
                </a:path>
              </a:pathLst>
            </a:custGeom>
            <a:blipFill>
              <a:blip r:embed="rId3"/>
              <a:stretch>
                <a:fillRect t="-26508" b="-26508"/>
              </a:stretch>
            </a:blipFill>
          </p:spPr>
          <p:txBody>
            <a:bodyPr/>
            <a:lstStyle/>
            <a:p>
              <a:endParaRPr lang="en-US"/>
            </a:p>
          </p:txBody>
        </p:sp>
      </p:grpSp>
      <p:sp>
        <p:nvSpPr>
          <p:cNvPr id="9" name="Freeform 9">
            <a:extLst>
              <a:ext uri="{FF2B5EF4-FFF2-40B4-BE49-F238E27FC236}">
                <a16:creationId xmlns:a16="http://schemas.microsoft.com/office/drawing/2014/main" id="{E3A37DBC-F654-ADCA-7D0A-A5FC30341DE5}"/>
              </a:ext>
            </a:extLst>
          </p:cNvPr>
          <p:cNvSpPr/>
          <p:nvPr/>
        </p:nvSpPr>
        <p:spPr>
          <a:xfrm>
            <a:off x="7441144" y="8973466"/>
            <a:ext cx="3405712" cy="1160200"/>
          </a:xfrm>
          <a:custGeom>
            <a:avLst/>
            <a:gdLst/>
            <a:ahLst/>
            <a:cxnLst/>
            <a:rect l="l" t="t" r="r" b="b"/>
            <a:pathLst>
              <a:path w="3405712" h="1160200">
                <a:moveTo>
                  <a:pt x="0" y="0"/>
                </a:moveTo>
                <a:lnTo>
                  <a:pt x="3405712" y="0"/>
                </a:lnTo>
                <a:lnTo>
                  <a:pt x="3405712" y="1160199"/>
                </a:lnTo>
                <a:lnTo>
                  <a:pt x="0" y="1160199"/>
                </a:lnTo>
                <a:lnTo>
                  <a:pt x="0" y="0"/>
                </a:lnTo>
                <a:close/>
              </a:path>
            </a:pathLst>
          </a:custGeom>
          <a:blipFill>
            <a:blip r:embed="rId4"/>
            <a:stretch>
              <a:fillRect t="-8709" b="-8709"/>
            </a:stretch>
          </a:blipFill>
        </p:spPr>
        <p:txBody>
          <a:bodyPr/>
          <a:lstStyle/>
          <a:p>
            <a:endParaRPr lang="en-US"/>
          </a:p>
        </p:txBody>
      </p:sp>
      <p:sp>
        <p:nvSpPr>
          <p:cNvPr id="10" name="Freeform 10">
            <a:extLst>
              <a:ext uri="{FF2B5EF4-FFF2-40B4-BE49-F238E27FC236}">
                <a16:creationId xmlns:a16="http://schemas.microsoft.com/office/drawing/2014/main" id="{21049A95-14A6-D82F-2DCF-9B21D55E463C}"/>
              </a:ext>
            </a:extLst>
          </p:cNvPr>
          <p:cNvSpPr/>
          <p:nvPr/>
        </p:nvSpPr>
        <p:spPr>
          <a:xfrm>
            <a:off x="1536602" y="8895802"/>
            <a:ext cx="1463972" cy="1315527"/>
          </a:xfrm>
          <a:custGeom>
            <a:avLst/>
            <a:gdLst/>
            <a:ahLst/>
            <a:cxnLst/>
            <a:rect l="l" t="t" r="r" b="b"/>
            <a:pathLst>
              <a:path w="1463972" h="1315527">
                <a:moveTo>
                  <a:pt x="0" y="0"/>
                </a:moveTo>
                <a:lnTo>
                  <a:pt x="1463972" y="0"/>
                </a:lnTo>
                <a:lnTo>
                  <a:pt x="1463972" y="1315527"/>
                </a:lnTo>
                <a:lnTo>
                  <a:pt x="0" y="1315527"/>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AB746DEC-2533-B922-BEA1-70707496DDFC}"/>
              </a:ext>
            </a:extLst>
          </p:cNvPr>
          <p:cNvSpPr txBox="1"/>
          <p:nvPr/>
        </p:nvSpPr>
        <p:spPr>
          <a:xfrm>
            <a:off x="1028701" y="3695700"/>
            <a:ext cx="3848100" cy="658450"/>
          </a:xfrm>
          <a:prstGeom prst="rect">
            <a:avLst/>
          </a:prstGeom>
        </p:spPr>
        <p:txBody>
          <a:bodyPr wrap="square" lIns="0" tIns="0" rIns="0" bIns="0" rtlCol="0" anchor="t">
            <a:spAutoFit/>
          </a:bodyPr>
          <a:lstStyle/>
          <a:p>
            <a:pPr marL="0" lvl="0" indent="0" algn="l">
              <a:lnSpc>
                <a:spcPts val="5000"/>
              </a:lnSpc>
            </a:pPr>
            <a:r>
              <a:rPr lang="en-US" sz="5000" spc="250" dirty="0">
                <a:solidFill>
                  <a:srgbClr val="000000"/>
                </a:solidFill>
                <a:ea typeface="Helvetica World Bold"/>
                <a:cs typeface="Helvetica World Bold"/>
                <a:sym typeface="Helvetica World Bold"/>
              </a:rPr>
              <a:t>Disclaimer: </a:t>
            </a:r>
          </a:p>
        </p:txBody>
      </p:sp>
    </p:spTree>
    <p:extLst>
      <p:ext uri="{BB962C8B-B14F-4D97-AF65-F5344CB8AC3E}">
        <p14:creationId xmlns:p14="http://schemas.microsoft.com/office/powerpoint/2010/main" val="298413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40994-EBBE-79DA-53D3-424E4D85A16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C70882F-A970-2415-F535-FE09CB37A764}"/>
              </a:ext>
            </a:extLst>
          </p:cNvPr>
          <p:cNvSpPr/>
          <p:nvPr/>
        </p:nvSpPr>
        <p:spPr>
          <a:xfrm>
            <a:off x="13754449" y="9086211"/>
            <a:ext cx="2766328" cy="1071952"/>
          </a:xfrm>
          <a:custGeom>
            <a:avLst/>
            <a:gdLst/>
            <a:ahLst/>
            <a:cxnLst/>
            <a:rect l="l" t="t" r="r" b="b"/>
            <a:pathLst>
              <a:path w="2766328" h="1071952">
                <a:moveTo>
                  <a:pt x="0" y="0"/>
                </a:moveTo>
                <a:lnTo>
                  <a:pt x="2766327" y="0"/>
                </a:lnTo>
                <a:lnTo>
                  <a:pt x="2766327" y="1071952"/>
                </a:lnTo>
                <a:lnTo>
                  <a:pt x="0" y="1071952"/>
                </a:lnTo>
                <a:lnTo>
                  <a:pt x="0" y="0"/>
                </a:lnTo>
                <a:close/>
              </a:path>
            </a:pathLst>
          </a:custGeom>
          <a:blipFill>
            <a:blip r:embed="rId2"/>
            <a:stretch>
              <a:fillRect/>
            </a:stretch>
          </a:blipFill>
        </p:spPr>
        <p:txBody>
          <a:bodyPr/>
          <a:lstStyle/>
          <a:p>
            <a:endParaRPr lang="en-US"/>
          </a:p>
        </p:txBody>
      </p:sp>
      <p:grpSp>
        <p:nvGrpSpPr>
          <p:cNvPr id="7" name="Group 7">
            <a:extLst>
              <a:ext uri="{FF2B5EF4-FFF2-40B4-BE49-F238E27FC236}">
                <a16:creationId xmlns:a16="http://schemas.microsoft.com/office/drawing/2014/main" id="{ADCADC9A-8222-87B4-EA33-286990D75465}"/>
              </a:ext>
            </a:extLst>
          </p:cNvPr>
          <p:cNvGrpSpPr/>
          <p:nvPr/>
        </p:nvGrpSpPr>
        <p:grpSpPr>
          <a:xfrm>
            <a:off x="1731633" y="246734"/>
            <a:ext cx="14047358" cy="3179779"/>
            <a:chOff x="0" y="0"/>
            <a:chExt cx="2966937" cy="719911"/>
          </a:xfrm>
        </p:grpSpPr>
        <p:sp>
          <p:nvSpPr>
            <p:cNvPr id="8" name="Freeform 8">
              <a:extLst>
                <a:ext uri="{FF2B5EF4-FFF2-40B4-BE49-F238E27FC236}">
                  <a16:creationId xmlns:a16="http://schemas.microsoft.com/office/drawing/2014/main" id="{F1B12F54-0BF1-F013-FFC6-B0A44E093129}"/>
                </a:ext>
              </a:extLst>
            </p:cNvPr>
            <p:cNvSpPr/>
            <p:nvPr/>
          </p:nvSpPr>
          <p:spPr>
            <a:xfrm>
              <a:off x="0" y="0"/>
              <a:ext cx="2966937" cy="719911"/>
            </a:xfrm>
            <a:custGeom>
              <a:avLst/>
              <a:gdLst/>
              <a:ahLst/>
              <a:cxnLst/>
              <a:rect l="l" t="t" r="r" b="b"/>
              <a:pathLst>
                <a:path w="2966937" h="719911">
                  <a:moveTo>
                    <a:pt x="0" y="0"/>
                  </a:moveTo>
                  <a:lnTo>
                    <a:pt x="2966937" y="0"/>
                  </a:lnTo>
                  <a:lnTo>
                    <a:pt x="2966937" y="719911"/>
                  </a:lnTo>
                  <a:lnTo>
                    <a:pt x="0" y="719911"/>
                  </a:lnTo>
                  <a:close/>
                </a:path>
              </a:pathLst>
            </a:custGeom>
            <a:blipFill>
              <a:blip r:embed="rId3"/>
              <a:stretch>
                <a:fillRect t="-26508" b="-26508"/>
              </a:stretch>
            </a:blipFill>
          </p:spPr>
          <p:txBody>
            <a:bodyPr/>
            <a:lstStyle/>
            <a:p>
              <a:endParaRPr lang="en-US"/>
            </a:p>
          </p:txBody>
        </p:sp>
      </p:grpSp>
      <p:sp>
        <p:nvSpPr>
          <p:cNvPr id="9" name="Freeform 9">
            <a:extLst>
              <a:ext uri="{FF2B5EF4-FFF2-40B4-BE49-F238E27FC236}">
                <a16:creationId xmlns:a16="http://schemas.microsoft.com/office/drawing/2014/main" id="{72182CAD-216C-B2B4-1AAB-B7CF9AD3DE64}"/>
              </a:ext>
            </a:extLst>
          </p:cNvPr>
          <p:cNvSpPr/>
          <p:nvPr/>
        </p:nvSpPr>
        <p:spPr>
          <a:xfrm>
            <a:off x="7441144" y="8973466"/>
            <a:ext cx="3405712" cy="1160200"/>
          </a:xfrm>
          <a:custGeom>
            <a:avLst/>
            <a:gdLst/>
            <a:ahLst/>
            <a:cxnLst/>
            <a:rect l="l" t="t" r="r" b="b"/>
            <a:pathLst>
              <a:path w="3405712" h="1160200">
                <a:moveTo>
                  <a:pt x="0" y="0"/>
                </a:moveTo>
                <a:lnTo>
                  <a:pt x="3405712" y="0"/>
                </a:lnTo>
                <a:lnTo>
                  <a:pt x="3405712" y="1160199"/>
                </a:lnTo>
                <a:lnTo>
                  <a:pt x="0" y="1160199"/>
                </a:lnTo>
                <a:lnTo>
                  <a:pt x="0" y="0"/>
                </a:lnTo>
                <a:close/>
              </a:path>
            </a:pathLst>
          </a:custGeom>
          <a:blipFill>
            <a:blip r:embed="rId4"/>
            <a:stretch>
              <a:fillRect t="-8709" b="-8709"/>
            </a:stretch>
          </a:blipFill>
        </p:spPr>
        <p:txBody>
          <a:bodyPr/>
          <a:lstStyle/>
          <a:p>
            <a:endParaRPr lang="en-US"/>
          </a:p>
        </p:txBody>
      </p:sp>
      <p:sp>
        <p:nvSpPr>
          <p:cNvPr id="10" name="Freeform 10">
            <a:extLst>
              <a:ext uri="{FF2B5EF4-FFF2-40B4-BE49-F238E27FC236}">
                <a16:creationId xmlns:a16="http://schemas.microsoft.com/office/drawing/2014/main" id="{384E74B9-166A-9695-7C16-673158C57369}"/>
              </a:ext>
            </a:extLst>
          </p:cNvPr>
          <p:cNvSpPr/>
          <p:nvPr/>
        </p:nvSpPr>
        <p:spPr>
          <a:xfrm>
            <a:off x="1536602" y="8895802"/>
            <a:ext cx="1463972" cy="1315527"/>
          </a:xfrm>
          <a:custGeom>
            <a:avLst/>
            <a:gdLst/>
            <a:ahLst/>
            <a:cxnLst/>
            <a:rect l="l" t="t" r="r" b="b"/>
            <a:pathLst>
              <a:path w="1463972" h="1315527">
                <a:moveTo>
                  <a:pt x="0" y="0"/>
                </a:moveTo>
                <a:lnTo>
                  <a:pt x="1463972" y="0"/>
                </a:lnTo>
                <a:lnTo>
                  <a:pt x="1463972" y="1315527"/>
                </a:lnTo>
                <a:lnTo>
                  <a:pt x="0" y="1315527"/>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E49BBAAE-68C4-D4F4-6749-71BDE48B0889}"/>
              </a:ext>
            </a:extLst>
          </p:cNvPr>
          <p:cNvSpPr txBox="1"/>
          <p:nvPr/>
        </p:nvSpPr>
        <p:spPr>
          <a:xfrm>
            <a:off x="1028701" y="3342050"/>
            <a:ext cx="3848100" cy="658450"/>
          </a:xfrm>
          <a:prstGeom prst="rect">
            <a:avLst/>
          </a:prstGeom>
        </p:spPr>
        <p:txBody>
          <a:bodyPr wrap="square" lIns="0" tIns="0" rIns="0" bIns="0" rtlCol="0" anchor="t">
            <a:spAutoFit/>
          </a:bodyPr>
          <a:lstStyle/>
          <a:p>
            <a:pPr marL="0" lvl="0" indent="0" algn="l">
              <a:lnSpc>
                <a:spcPts val="5000"/>
              </a:lnSpc>
            </a:pPr>
            <a:r>
              <a:rPr lang="en-US" sz="5000" spc="250" dirty="0">
                <a:solidFill>
                  <a:srgbClr val="000000"/>
                </a:solidFill>
                <a:ea typeface="Helvetica World Bold"/>
                <a:cs typeface="Helvetica World Bold"/>
                <a:sym typeface="Helvetica World Bold"/>
              </a:rPr>
              <a:t>About: </a:t>
            </a:r>
          </a:p>
        </p:txBody>
      </p:sp>
      <p:sp>
        <p:nvSpPr>
          <p:cNvPr id="12" name="TextBox 6">
            <a:extLst>
              <a:ext uri="{FF2B5EF4-FFF2-40B4-BE49-F238E27FC236}">
                <a16:creationId xmlns:a16="http://schemas.microsoft.com/office/drawing/2014/main" id="{474057E4-E055-6071-B2EF-ECE77F9DC360}"/>
              </a:ext>
            </a:extLst>
          </p:cNvPr>
          <p:cNvSpPr txBox="1"/>
          <p:nvPr/>
        </p:nvSpPr>
        <p:spPr>
          <a:xfrm>
            <a:off x="1710673" y="4305300"/>
            <a:ext cx="14089277" cy="5350824"/>
          </a:xfrm>
          <a:prstGeom prst="rect">
            <a:avLst/>
          </a:prstGeom>
        </p:spPr>
        <p:txBody>
          <a:bodyPr lIns="0" tIns="0" rIns="0" bIns="0" rtlCol="0" anchor="t">
            <a:spAutoFit/>
          </a:bodyPr>
          <a:lstStyle/>
          <a:p>
            <a:pPr algn="l">
              <a:lnSpc>
                <a:spcPts val="4199"/>
              </a:lnSpc>
            </a:pPr>
            <a:r>
              <a:rPr lang="en-US" sz="2800" spc="251" dirty="0">
                <a:solidFill>
                  <a:srgbClr val="000000"/>
                </a:solidFill>
                <a:latin typeface="+mj-lt"/>
                <a:ea typeface="Times New Roman"/>
                <a:cs typeface="Times New Roman"/>
                <a:sym typeface="Times New Roman"/>
              </a:rPr>
              <a:t>The Cash Monitoring Evaluation Accountability and Learning Organizational Network (</a:t>
            </a:r>
            <a:r>
              <a:rPr lang="en-US" sz="2800" spc="251" dirty="0">
                <a:solidFill>
                  <a:srgbClr val="000000"/>
                </a:solidFill>
                <a:ea typeface="Times New Roman"/>
                <a:cs typeface="Times New Roman"/>
                <a:sym typeface="Times New Roman"/>
              </a:rPr>
              <a:t>CAMEALEON</a:t>
            </a:r>
            <a:r>
              <a:rPr lang="en-US" sz="2800" spc="251" dirty="0">
                <a:solidFill>
                  <a:srgbClr val="000000"/>
                </a:solidFill>
                <a:latin typeface="+mj-lt"/>
                <a:ea typeface="Times New Roman"/>
                <a:cs typeface="Times New Roman"/>
                <a:sym typeface="Times New Roman"/>
              </a:rPr>
              <a:t>) is a </a:t>
            </a:r>
            <a:r>
              <a:rPr lang="en-US" sz="2800" b="1" spc="251" dirty="0">
                <a:solidFill>
                  <a:srgbClr val="000000"/>
                </a:solidFill>
                <a:latin typeface="+mj-lt"/>
                <a:ea typeface="Times New Roman Bold"/>
                <a:cs typeface="Times New Roman Bold"/>
                <a:sym typeface="Times New Roman Bold"/>
              </a:rPr>
              <a:t>research and learning initiative </a:t>
            </a:r>
            <a:r>
              <a:rPr lang="en-US" sz="2800" spc="251" dirty="0">
                <a:solidFill>
                  <a:srgbClr val="000000"/>
                </a:solidFill>
                <a:latin typeface="+mj-lt"/>
                <a:ea typeface="Times New Roman"/>
                <a:cs typeface="Times New Roman"/>
                <a:sym typeface="Times New Roman"/>
              </a:rPr>
              <a:t>in support of humanitarian and social assistance affected populations in Lebanon.</a:t>
            </a:r>
          </a:p>
          <a:p>
            <a:pPr algn="l">
              <a:lnSpc>
                <a:spcPts val="4199"/>
              </a:lnSpc>
            </a:pPr>
            <a:endParaRPr lang="en-US" sz="2800" spc="251" dirty="0">
              <a:solidFill>
                <a:srgbClr val="000000"/>
              </a:solidFill>
              <a:latin typeface="+mj-lt"/>
              <a:ea typeface="Times New Roman"/>
              <a:cs typeface="Times New Roman"/>
              <a:sym typeface="Times New Roman"/>
            </a:endParaRPr>
          </a:p>
          <a:p>
            <a:pPr algn="l">
              <a:lnSpc>
                <a:spcPts val="4199"/>
              </a:lnSpc>
            </a:pPr>
            <a:r>
              <a:rPr lang="en-US" sz="2800" spc="251" dirty="0">
                <a:solidFill>
                  <a:srgbClr val="000000"/>
                </a:solidFill>
                <a:latin typeface="+mj-lt"/>
                <a:ea typeface="Times New Roman"/>
                <a:cs typeface="Times New Roman"/>
                <a:sym typeface="Times New Roman"/>
              </a:rPr>
              <a:t>In its third phase, CAMEALEON produces research on </a:t>
            </a:r>
            <a:r>
              <a:rPr lang="en-US" sz="2800" b="1" spc="251" dirty="0">
                <a:solidFill>
                  <a:srgbClr val="000000"/>
                </a:solidFill>
                <a:latin typeface="+mj-lt"/>
                <a:ea typeface="Times New Roman Bold"/>
                <a:cs typeface="Times New Roman Bold"/>
                <a:sym typeface="Times New Roman Bold"/>
              </a:rPr>
              <a:t>the relevance, effectiveness and accountability of cash and voucher assistance and social assistance programs </a:t>
            </a:r>
            <a:r>
              <a:rPr lang="en-US" sz="2800" spc="251" dirty="0">
                <a:solidFill>
                  <a:srgbClr val="000000"/>
                </a:solidFill>
                <a:latin typeface="+mj-lt"/>
                <a:ea typeface="Times New Roman"/>
                <a:cs typeface="Times New Roman"/>
                <a:sym typeface="Times New Roman"/>
              </a:rPr>
              <a:t>and supports dissemination through learning events, multi-media material and knowledge-sharing activities.</a:t>
            </a:r>
          </a:p>
          <a:p>
            <a:pPr algn="l">
              <a:lnSpc>
                <a:spcPts val="4199"/>
              </a:lnSpc>
            </a:pPr>
            <a:endParaRPr lang="en-US" sz="2799" spc="251" dirty="0">
              <a:solidFill>
                <a:srgbClr val="000000"/>
              </a:solidFill>
              <a:latin typeface="+mj-lt"/>
              <a:ea typeface="Times New Roman"/>
              <a:cs typeface="Times New Roman"/>
              <a:sym typeface="Times New Roman"/>
            </a:endParaRPr>
          </a:p>
          <a:p>
            <a:pPr marL="0" lvl="0" indent="0" algn="l">
              <a:lnSpc>
                <a:spcPts val="4199"/>
              </a:lnSpc>
              <a:spcBef>
                <a:spcPct val="0"/>
              </a:spcBef>
            </a:pPr>
            <a:endParaRPr lang="en-US" sz="2799" spc="251" dirty="0">
              <a:solidFill>
                <a:srgbClr val="000000"/>
              </a:solidFill>
              <a:latin typeface="+mj-lt"/>
              <a:ea typeface="Times New Roman"/>
              <a:cs typeface="Times New Roman"/>
              <a:sym typeface="Times New Roman"/>
            </a:endParaRPr>
          </a:p>
        </p:txBody>
      </p:sp>
      <p:grpSp>
        <p:nvGrpSpPr>
          <p:cNvPr id="13" name="Group 2">
            <a:extLst>
              <a:ext uri="{FF2B5EF4-FFF2-40B4-BE49-F238E27FC236}">
                <a16:creationId xmlns:a16="http://schemas.microsoft.com/office/drawing/2014/main" id="{56517F92-954B-7020-A7AC-9BB825B04D85}"/>
              </a:ext>
            </a:extLst>
          </p:cNvPr>
          <p:cNvGrpSpPr/>
          <p:nvPr/>
        </p:nvGrpSpPr>
        <p:grpSpPr>
          <a:xfrm>
            <a:off x="1028701" y="4152901"/>
            <a:ext cx="17259300" cy="2895600"/>
            <a:chOff x="0" y="-43971"/>
            <a:chExt cx="4922460" cy="382332"/>
          </a:xfrm>
        </p:grpSpPr>
        <p:sp>
          <p:nvSpPr>
            <p:cNvPr id="14" name="Freeform 3">
              <a:extLst>
                <a:ext uri="{FF2B5EF4-FFF2-40B4-BE49-F238E27FC236}">
                  <a16:creationId xmlns:a16="http://schemas.microsoft.com/office/drawing/2014/main" id="{3A28CB0B-F39A-1B84-20ED-E0EAD220923F}"/>
                </a:ext>
              </a:extLst>
            </p:cNvPr>
            <p:cNvSpPr/>
            <p:nvPr/>
          </p:nvSpPr>
          <p:spPr>
            <a:xfrm>
              <a:off x="0" y="-43971"/>
              <a:ext cx="4922460" cy="276129"/>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a:p>
          </p:txBody>
        </p:sp>
        <p:sp>
          <p:nvSpPr>
            <p:cNvPr id="15" name="TextBox 4">
              <a:extLst>
                <a:ext uri="{FF2B5EF4-FFF2-40B4-BE49-F238E27FC236}">
                  <a16:creationId xmlns:a16="http://schemas.microsoft.com/office/drawing/2014/main" id="{4039C319-A0A7-9AF6-A29A-C3E257A7526C}"/>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62705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F7BB64D6-74BA-B512-C716-3E297EE73B0E}"/>
              </a:ext>
            </a:extLst>
          </p:cNvPr>
          <p:cNvSpPr/>
          <p:nvPr/>
        </p:nvSpPr>
        <p:spPr>
          <a:xfrm>
            <a:off x="-73146" y="658875"/>
            <a:ext cx="1733305" cy="1733305"/>
          </a:xfrm>
          <a:custGeom>
            <a:avLst/>
            <a:gdLst/>
            <a:ahLst/>
            <a:cxnLst/>
            <a:rect l="l" t="t" r="r" b="b"/>
            <a:pathLst>
              <a:path w="1733305" h="1733305">
                <a:moveTo>
                  <a:pt x="0" y="0"/>
                </a:moveTo>
                <a:lnTo>
                  <a:pt x="1733304" y="0"/>
                </a:lnTo>
                <a:lnTo>
                  <a:pt x="1733304" y="1733305"/>
                </a:lnTo>
                <a:lnTo>
                  <a:pt x="0" y="1733305"/>
                </a:lnTo>
                <a:lnTo>
                  <a:pt x="0" y="0"/>
                </a:lnTo>
                <a:close/>
              </a:path>
            </a:pathLst>
          </a:custGeom>
          <a:blipFill>
            <a:blip r:embed="rId2"/>
            <a:stretch>
              <a:fillRect/>
            </a:stretch>
          </a:blipFill>
        </p:spPr>
        <p:txBody>
          <a:bodyPr/>
          <a:lstStyle/>
          <a:p>
            <a:endParaRPr lang="en-US"/>
          </a:p>
        </p:txBody>
      </p:sp>
      <p:grpSp>
        <p:nvGrpSpPr>
          <p:cNvPr id="29" name="Group 7">
            <a:extLst>
              <a:ext uri="{FF2B5EF4-FFF2-40B4-BE49-F238E27FC236}">
                <a16:creationId xmlns:a16="http://schemas.microsoft.com/office/drawing/2014/main" id="{26958BD9-45B4-DEA1-D52A-4D51D0583087}"/>
              </a:ext>
            </a:extLst>
          </p:cNvPr>
          <p:cNvGrpSpPr/>
          <p:nvPr/>
        </p:nvGrpSpPr>
        <p:grpSpPr>
          <a:xfrm>
            <a:off x="1281378" y="737771"/>
            <a:ext cx="17006622" cy="1543050"/>
            <a:chOff x="0" y="0"/>
            <a:chExt cx="4813660" cy="406400"/>
          </a:xfrm>
        </p:grpSpPr>
        <p:sp>
          <p:nvSpPr>
            <p:cNvPr id="30" name="Freeform 8">
              <a:extLst>
                <a:ext uri="{FF2B5EF4-FFF2-40B4-BE49-F238E27FC236}">
                  <a16:creationId xmlns:a16="http://schemas.microsoft.com/office/drawing/2014/main" id="{4EA54E81-0829-89DC-7C07-AEA0EA94095D}"/>
                </a:ext>
              </a:extLst>
            </p:cNvPr>
            <p:cNvSpPr/>
            <p:nvPr/>
          </p:nvSpPr>
          <p:spPr>
            <a:xfrm>
              <a:off x="0" y="0"/>
              <a:ext cx="4813660" cy="406400"/>
            </a:xfrm>
            <a:custGeom>
              <a:avLst/>
              <a:gdLst/>
              <a:ahLst/>
              <a:cxnLst/>
              <a:rect l="l" t="t" r="r" b="b"/>
              <a:pathLst>
                <a:path w="4813660" h="406400">
                  <a:moveTo>
                    <a:pt x="0" y="0"/>
                  </a:moveTo>
                  <a:lnTo>
                    <a:pt x="4610460" y="0"/>
                  </a:lnTo>
                  <a:lnTo>
                    <a:pt x="4813660" y="203200"/>
                  </a:lnTo>
                  <a:lnTo>
                    <a:pt x="4610460" y="406400"/>
                  </a:lnTo>
                  <a:lnTo>
                    <a:pt x="0" y="406400"/>
                  </a:lnTo>
                  <a:lnTo>
                    <a:pt x="203200" y="203200"/>
                  </a:lnTo>
                  <a:lnTo>
                    <a:pt x="0" y="0"/>
                  </a:lnTo>
                  <a:close/>
                </a:path>
              </a:pathLst>
            </a:custGeom>
            <a:solidFill>
              <a:srgbClr val="54BBAF">
                <a:alpha val="18824"/>
              </a:srgbClr>
            </a:solidFill>
          </p:spPr>
          <p:txBody>
            <a:bodyPr/>
            <a:lstStyle/>
            <a:p>
              <a:endParaRPr lang="en-US"/>
            </a:p>
          </p:txBody>
        </p:sp>
        <p:sp>
          <p:nvSpPr>
            <p:cNvPr id="31" name="TextBox 9">
              <a:extLst>
                <a:ext uri="{FF2B5EF4-FFF2-40B4-BE49-F238E27FC236}">
                  <a16:creationId xmlns:a16="http://schemas.microsoft.com/office/drawing/2014/main" id="{1CFF9BE1-A95E-A88E-1163-532365BF793F}"/>
                </a:ext>
              </a:extLst>
            </p:cNvPr>
            <p:cNvSpPr txBox="1"/>
            <p:nvPr/>
          </p:nvSpPr>
          <p:spPr>
            <a:xfrm>
              <a:off x="177800" y="19050"/>
              <a:ext cx="4559660" cy="387350"/>
            </a:xfrm>
            <a:prstGeom prst="rect">
              <a:avLst/>
            </a:prstGeom>
          </p:spPr>
          <p:txBody>
            <a:bodyPr lIns="50800" tIns="50800" rIns="50800" bIns="50800" rtlCol="0" anchor="ctr"/>
            <a:lstStyle/>
            <a:p>
              <a:pPr algn="ctr">
                <a:lnSpc>
                  <a:spcPts val="2411"/>
                </a:lnSpc>
              </a:pPr>
              <a:endParaRPr/>
            </a:p>
          </p:txBody>
        </p:sp>
      </p:grpSp>
      <p:sp>
        <p:nvSpPr>
          <p:cNvPr id="32" name="Freeform 10">
            <a:extLst>
              <a:ext uri="{FF2B5EF4-FFF2-40B4-BE49-F238E27FC236}">
                <a16:creationId xmlns:a16="http://schemas.microsoft.com/office/drawing/2014/main" id="{57394847-398C-2240-79CA-556F9FE5D36A}"/>
              </a:ext>
            </a:extLst>
          </p:cNvPr>
          <p:cNvSpPr>
            <a:spLocks noChangeAspect="1"/>
          </p:cNvSpPr>
          <p:nvPr/>
        </p:nvSpPr>
        <p:spPr>
          <a:xfrm>
            <a:off x="1660159" y="3739284"/>
            <a:ext cx="822960" cy="838808"/>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4" name="Freeform 12">
            <a:extLst>
              <a:ext uri="{FF2B5EF4-FFF2-40B4-BE49-F238E27FC236}">
                <a16:creationId xmlns:a16="http://schemas.microsoft.com/office/drawing/2014/main" id="{6443EC87-2B8E-BE6C-C3EC-22EF69C650FF}"/>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5"/>
            <a:stretch>
              <a:fillRect/>
            </a:stretch>
          </a:blipFill>
        </p:spPr>
        <p:txBody>
          <a:bodyPr/>
          <a:lstStyle/>
          <a:p>
            <a:endParaRPr lang="en-US"/>
          </a:p>
        </p:txBody>
      </p:sp>
      <p:sp>
        <p:nvSpPr>
          <p:cNvPr id="35" name="Freeform 13">
            <a:extLst>
              <a:ext uri="{FF2B5EF4-FFF2-40B4-BE49-F238E27FC236}">
                <a16:creationId xmlns:a16="http://schemas.microsoft.com/office/drawing/2014/main" id="{01A58C05-CADA-6F36-C480-440B44D2DD86}"/>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6"/>
            <a:stretch>
              <a:fillRect t="-39664" b="-137504"/>
            </a:stretch>
          </a:blipFill>
        </p:spPr>
        <p:txBody>
          <a:bodyPr/>
          <a:lstStyle/>
          <a:p>
            <a:endParaRPr lang="en-US"/>
          </a:p>
        </p:txBody>
      </p:sp>
      <p:sp>
        <p:nvSpPr>
          <p:cNvPr id="36" name="TextBox 14">
            <a:extLst>
              <a:ext uri="{FF2B5EF4-FFF2-40B4-BE49-F238E27FC236}">
                <a16:creationId xmlns:a16="http://schemas.microsoft.com/office/drawing/2014/main" id="{19628FB3-21E9-8F4A-62B3-E9D89C4B58A3}"/>
              </a:ext>
            </a:extLst>
          </p:cNvPr>
          <p:cNvSpPr txBox="1"/>
          <p:nvPr/>
        </p:nvSpPr>
        <p:spPr>
          <a:xfrm>
            <a:off x="3527160" y="3327692"/>
            <a:ext cx="11233681" cy="1661993"/>
          </a:xfrm>
          <a:prstGeom prst="rect">
            <a:avLst/>
          </a:prstGeom>
        </p:spPr>
        <p:txBody>
          <a:bodyPr wrap="square" lIns="0" tIns="0" rIns="0" bIns="0" rtlCol="0" anchor="t">
            <a:spAutoFit/>
          </a:bodyPr>
          <a:lstStyle/>
          <a:p>
            <a:pPr algn="just"/>
            <a:r>
              <a:rPr lang="en-GB" sz="3600" dirty="0">
                <a:latin typeface="+mj-lt"/>
              </a:rPr>
              <a:t>Understand how </a:t>
            </a:r>
            <a:r>
              <a:rPr lang="en-GB" sz="3600" b="1" dirty="0">
                <a:latin typeface="+mj-lt"/>
              </a:rPr>
              <a:t>transparency and accountability </a:t>
            </a:r>
            <a:r>
              <a:rPr lang="en-GB" sz="3600" dirty="0">
                <a:latin typeface="+mj-lt"/>
              </a:rPr>
              <a:t>are perceived by recipients and non-recipients of social assistance and humanitarian CVA.</a:t>
            </a:r>
          </a:p>
        </p:txBody>
      </p:sp>
      <p:sp>
        <p:nvSpPr>
          <p:cNvPr id="37" name="TextBox 15">
            <a:extLst>
              <a:ext uri="{FF2B5EF4-FFF2-40B4-BE49-F238E27FC236}">
                <a16:creationId xmlns:a16="http://schemas.microsoft.com/office/drawing/2014/main" id="{A7EB1BFA-4A77-1E0C-40D3-63CE92FE8416}"/>
              </a:ext>
            </a:extLst>
          </p:cNvPr>
          <p:cNvSpPr txBox="1"/>
          <p:nvPr/>
        </p:nvSpPr>
        <p:spPr>
          <a:xfrm>
            <a:off x="297235" y="1108466"/>
            <a:ext cx="12718943" cy="845809"/>
          </a:xfrm>
          <a:prstGeom prst="rect">
            <a:avLst/>
          </a:prstGeom>
        </p:spPr>
        <p:txBody>
          <a:bodyPr lIns="0" tIns="0" rIns="0" bIns="0" rtlCol="0" anchor="t">
            <a:spAutoFit/>
          </a:bodyPr>
          <a:lstStyle/>
          <a:p>
            <a:pPr algn="ctr">
              <a:lnSpc>
                <a:spcPts val="6793"/>
              </a:lnSpc>
            </a:pPr>
            <a:r>
              <a:rPr lang="en-US" sz="5400" dirty="0">
                <a:latin typeface="+mj-lt"/>
                <a:ea typeface="Pragmatica Bold"/>
                <a:cs typeface="Pragmatica Bold"/>
                <a:sym typeface="Pragmatica Bold"/>
              </a:rPr>
              <a:t>AIM OF THIS POLICY PAPER</a:t>
            </a:r>
          </a:p>
        </p:txBody>
      </p:sp>
      <p:sp>
        <p:nvSpPr>
          <p:cNvPr id="40" name="TextBox 18">
            <a:extLst>
              <a:ext uri="{FF2B5EF4-FFF2-40B4-BE49-F238E27FC236}">
                <a16:creationId xmlns:a16="http://schemas.microsoft.com/office/drawing/2014/main" id="{35A513B0-C813-AD4E-7F58-AC9FE712DF9C}"/>
              </a:ext>
            </a:extLst>
          </p:cNvPr>
          <p:cNvSpPr txBox="1"/>
          <p:nvPr/>
        </p:nvSpPr>
        <p:spPr>
          <a:xfrm>
            <a:off x="3527160" y="6106355"/>
            <a:ext cx="11233680" cy="1661993"/>
          </a:xfrm>
          <a:prstGeom prst="rect">
            <a:avLst/>
          </a:prstGeom>
        </p:spPr>
        <p:txBody>
          <a:bodyPr wrap="square" lIns="0" tIns="0" rIns="0" bIns="0" rtlCol="0" anchor="t">
            <a:spAutoFit/>
          </a:bodyPr>
          <a:lstStyle/>
          <a:p>
            <a:pPr algn="just"/>
            <a:r>
              <a:rPr lang="en-US" sz="3600" dirty="0">
                <a:latin typeface="+mj-lt"/>
                <a:ea typeface="Roboto"/>
                <a:cs typeface="Roboto"/>
                <a:sym typeface="Roboto"/>
              </a:rPr>
              <a:t>Provide </a:t>
            </a:r>
            <a:r>
              <a:rPr lang="en-US" sz="3600" b="1" dirty="0">
                <a:latin typeface="+mj-lt"/>
                <a:ea typeface="Roboto Bold"/>
                <a:cs typeface="Roboto Bold"/>
                <a:sym typeface="Roboto Bold"/>
              </a:rPr>
              <a:t>policy recommendations </a:t>
            </a:r>
            <a:r>
              <a:rPr lang="en-US" sz="3600" dirty="0">
                <a:latin typeface="+mj-lt"/>
                <a:ea typeface="Roboto"/>
                <a:cs typeface="Roboto"/>
                <a:sym typeface="Roboto"/>
              </a:rPr>
              <a:t>to enhance transparency and accountability to affected populations and build trust and faith in institutions in Lebanon.</a:t>
            </a:r>
          </a:p>
        </p:txBody>
      </p:sp>
      <p:sp>
        <p:nvSpPr>
          <p:cNvPr id="41" name="Freeform 10">
            <a:extLst>
              <a:ext uri="{FF2B5EF4-FFF2-40B4-BE49-F238E27FC236}">
                <a16:creationId xmlns:a16="http://schemas.microsoft.com/office/drawing/2014/main" id="{78B43E92-BF91-BA39-EAEE-97EC2F1D0C42}"/>
              </a:ext>
            </a:extLst>
          </p:cNvPr>
          <p:cNvSpPr>
            <a:spLocks noChangeAspect="1"/>
          </p:cNvSpPr>
          <p:nvPr/>
        </p:nvSpPr>
        <p:spPr>
          <a:xfrm>
            <a:off x="1660159" y="6517947"/>
            <a:ext cx="822960" cy="838808"/>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2">
            <a:extLst>
              <a:ext uri="{FF2B5EF4-FFF2-40B4-BE49-F238E27FC236}">
                <a16:creationId xmlns:a16="http://schemas.microsoft.com/office/drawing/2014/main" id="{9198E45D-1753-5D47-3145-1DA7A7568B33}"/>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21" name="Freeform 13">
            <a:extLst>
              <a:ext uri="{FF2B5EF4-FFF2-40B4-BE49-F238E27FC236}">
                <a16:creationId xmlns:a16="http://schemas.microsoft.com/office/drawing/2014/main" id="{72F63992-1040-A6DD-3A38-3A3F7F6BA916}"/>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a:stretch>
              <a:fillRect t="-39664" b="-137504"/>
            </a:stretch>
          </a:blipFill>
        </p:spPr>
        <p:txBody>
          <a:bodyPr/>
          <a:lstStyle/>
          <a:p>
            <a:endParaRPr lang="en-US"/>
          </a:p>
        </p:txBody>
      </p:sp>
      <p:sp>
        <p:nvSpPr>
          <p:cNvPr id="22" name="TextBox 15">
            <a:extLst>
              <a:ext uri="{FF2B5EF4-FFF2-40B4-BE49-F238E27FC236}">
                <a16:creationId xmlns:a16="http://schemas.microsoft.com/office/drawing/2014/main" id="{CA67754E-522A-0C21-1E4A-78893E5C0535}"/>
              </a:ext>
            </a:extLst>
          </p:cNvPr>
          <p:cNvSpPr txBox="1"/>
          <p:nvPr/>
        </p:nvSpPr>
        <p:spPr>
          <a:xfrm>
            <a:off x="3524280" y="826244"/>
            <a:ext cx="11239440" cy="888256"/>
          </a:xfrm>
          <a:prstGeom prst="rect">
            <a:avLst/>
          </a:prstGeom>
        </p:spPr>
        <p:txBody>
          <a:bodyPr wrap="square" lIns="0" tIns="0" rIns="0" bIns="0" rtlCol="0" anchor="t">
            <a:spAutoFit/>
          </a:bodyPr>
          <a:lstStyle/>
          <a:p>
            <a:pPr algn="ctr">
              <a:lnSpc>
                <a:spcPts val="6793"/>
              </a:lnSpc>
            </a:pPr>
            <a:r>
              <a:rPr lang="en-US" sz="6595" b="1" dirty="0">
                <a:solidFill>
                  <a:srgbClr val="3586C7"/>
                </a:solidFill>
                <a:ea typeface="Pragmatica Bold"/>
                <a:cs typeface="Pragmatica Bold"/>
                <a:sym typeface="Pragmatica Bold"/>
              </a:rPr>
              <a:t>METHODOLOGY</a:t>
            </a:r>
          </a:p>
        </p:txBody>
      </p:sp>
      <p:sp>
        <p:nvSpPr>
          <p:cNvPr id="23" name="TextBox 22">
            <a:extLst>
              <a:ext uri="{FF2B5EF4-FFF2-40B4-BE49-F238E27FC236}">
                <a16:creationId xmlns:a16="http://schemas.microsoft.com/office/drawing/2014/main" id="{78AC6782-C004-4E20-86D5-E94FECB470B4}"/>
              </a:ext>
            </a:extLst>
          </p:cNvPr>
          <p:cNvSpPr txBox="1"/>
          <p:nvPr/>
        </p:nvSpPr>
        <p:spPr>
          <a:xfrm>
            <a:off x="685800" y="2116257"/>
            <a:ext cx="17245084" cy="523220"/>
          </a:xfrm>
          <a:prstGeom prst="rect">
            <a:avLst/>
          </a:prstGeom>
          <a:noFill/>
        </p:spPr>
        <p:txBody>
          <a:bodyPr wrap="square" rtlCol="0">
            <a:spAutoFit/>
          </a:bodyPr>
          <a:lstStyle/>
          <a:p>
            <a:r>
              <a:rPr lang="en-US" sz="2800" i="1" dirty="0"/>
              <a:t>This Policy Paper draws on three of CAMEALEON’s studies conducted between March 2024 and August 2025:</a:t>
            </a:r>
            <a:endParaRPr lang="en-GB" sz="2800" i="1" dirty="0"/>
          </a:p>
        </p:txBody>
      </p:sp>
      <p:graphicFrame>
        <p:nvGraphicFramePr>
          <p:cNvPr id="24" name="Table 23">
            <a:extLst>
              <a:ext uri="{FF2B5EF4-FFF2-40B4-BE49-F238E27FC236}">
                <a16:creationId xmlns:a16="http://schemas.microsoft.com/office/drawing/2014/main" id="{4839AE3A-6A4C-FF86-EE0A-AF8AB4F7EBE5}"/>
              </a:ext>
            </a:extLst>
          </p:cNvPr>
          <p:cNvGraphicFramePr>
            <a:graphicFrameLocks noGrp="1"/>
          </p:cNvGraphicFramePr>
          <p:nvPr>
            <p:extLst>
              <p:ext uri="{D42A27DB-BD31-4B8C-83A1-F6EECF244321}">
                <p14:modId xmlns:p14="http://schemas.microsoft.com/office/powerpoint/2010/main" val="1426154016"/>
              </p:ext>
            </p:extLst>
          </p:nvPr>
        </p:nvGraphicFramePr>
        <p:xfrm>
          <a:off x="685800" y="2829474"/>
          <a:ext cx="16992600" cy="5860600"/>
        </p:xfrm>
        <a:graphic>
          <a:graphicData uri="http://schemas.openxmlformats.org/drawingml/2006/table">
            <a:tbl>
              <a:tblPr firstRow="1" bandRow="1">
                <a:tableStyleId>{5C22544A-7EE6-4342-B048-85BDC9FD1C3A}</a:tableStyleId>
              </a:tblPr>
              <a:tblGrid>
                <a:gridCol w="1707019">
                  <a:extLst>
                    <a:ext uri="{9D8B030D-6E8A-4147-A177-3AD203B41FA5}">
                      <a16:colId xmlns:a16="http://schemas.microsoft.com/office/drawing/2014/main" val="13858808"/>
                    </a:ext>
                  </a:extLst>
                </a:gridCol>
                <a:gridCol w="5303381">
                  <a:extLst>
                    <a:ext uri="{9D8B030D-6E8A-4147-A177-3AD203B41FA5}">
                      <a16:colId xmlns:a16="http://schemas.microsoft.com/office/drawing/2014/main" val="1364690528"/>
                    </a:ext>
                  </a:extLst>
                </a:gridCol>
                <a:gridCol w="5105400">
                  <a:extLst>
                    <a:ext uri="{9D8B030D-6E8A-4147-A177-3AD203B41FA5}">
                      <a16:colId xmlns:a16="http://schemas.microsoft.com/office/drawing/2014/main" val="1502204734"/>
                    </a:ext>
                  </a:extLst>
                </a:gridCol>
                <a:gridCol w="4876800">
                  <a:extLst>
                    <a:ext uri="{9D8B030D-6E8A-4147-A177-3AD203B41FA5}">
                      <a16:colId xmlns:a16="http://schemas.microsoft.com/office/drawing/2014/main" val="130102865"/>
                    </a:ext>
                  </a:extLst>
                </a:gridCol>
              </a:tblGrid>
              <a:tr h="745176">
                <a:tc>
                  <a:txBody>
                    <a:bodyPr/>
                    <a:lstStyle/>
                    <a:p>
                      <a:pPr marL="0" marR="0" algn="ctr">
                        <a:lnSpc>
                          <a:spcPct val="97000"/>
                        </a:lnSpc>
                        <a:spcAft>
                          <a:spcPts val="800"/>
                        </a:spcAft>
                        <a:buNone/>
                      </a:pPr>
                      <a:r>
                        <a:rPr lang="en-GB" sz="2800" b="1" kern="100" dirty="0">
                          <a:solidFill>
                            <a:schemeClr val="bg1"/>
                          </a:solidFill>
                          <a:effectLst/>
                        </a:rPr>
                        <a:t>Study:</a:t>
                      </a:r>
                      <a:endParaRPr lang="en-GB" sz="2800" kern="100" dirty="0">
                        <a:solidFill>
                          <a:schemeClr val="bg1"/>
                        </a:solidFill>
                        <a:effectLst/>
                        <a:latin typeface="+mj-lt"/>
                        <a:ea typeface="Aptos" panose="020B0004020202020204" pitchFamily="34" charset="0"/>
                        <a:cs typeface="Arial" panose="020B0604020202020204" pitchFamily="34" charset="0"/>
                      </a:endParaRPr>
                    </a:p>
                  </a:txBody>
                  <a:tcPr marL="68580" marR="685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algn="ctr">
                        <a:lnSpc>
                          <a:spcPct val="97000"/>
                        </a:lnSpc>
                        <a:spcAft>
                          <a:spcPts val="800"/>
                        </a:spcAft>
                        <a:buNone/>
                      </a:pPr>
                      <a:r>
                        <a:rPr lang="en-GB" sz="2800" b="1" kern="100" dirty="0">
                          <a:solidFill>
                            <a:schemeClr val="bg1"/>
                          </a:solidFill>
                          <a:effectLst/>
                        </a:rPr>
                        <a:t>“Perceptions”</a:t>
                      </a:r>
                      <a:endParaRPr lang="en-GB" sz="2800" kern="100" dirty="0">
                        <a:solidFill>
                          <a:schemeClr val="bg1"/>
                        </a:solidFill>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algn="ctr">
                        <a:lnSpc>
                          <a:spcPct val="97000"/>
                        </a:lnSpc>
                        <a:spcAft>
                          <a:spcPts val="800"/>
                        </a:spcAft>
                        <a:buNone/>
                      </a:pPr>
                      <a:r>
                        <a:rPr lang="en-GB" sz="2800" b="1" kern="100" dirty="0">
                          <a:solidFill>
                            <a:schemeClr val="bg1"/>
                          </a:solidFill>
                          <a:effectLst/>
                        </a:rPr>
                        <a:t>“Disability”</a:t>
                      </a:r>
                      <a:endParaRPr lang="en-GB" sz="2800" kern="100" dirty="0">
                        <a:solidFill>
                          <a:schemeClr val="bg1"/>
                        </a:solidFill>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algn="ctr">
                        <a:lnSpc>
                          <a:spcPct val="97000"/>
                        </a:lnSpc>
                        <a:spcAft>
                          <a:spcPts val="800"/>
                        </a:spcAft>
                        <a:buNone/>
                      </a:pPr>
                      <a:r>
                        <a:rPr lang="en-GB" sz="2800" b="1" kern="100" dirty="0">
                          <a:solidFill>
                            <a:schemeClr val="bg1"/>
                          </a:solidFill>
                          <a:effectLst/>
                        </a:rPr>
                        <a:t>“Bottom Poor”</a:t>
                      </a:r>
                      <a:endParaRPr lang="en-GB" sz="2800" kern="100" dirty="0">
                        <a:solidFill>
                          <a:schemeClr val="bg1"/>
                        </a:solidFill>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290925"/>
                  </a:ext>
                </a:extLst>
              </a:tr>
              <a:tr h="1645050">
                <a:tc>
                  <a:txBody>
                    <a:bodyPr/>
                    <a:lstStyle/>
                    <a:p>
                      <a:pPr marL="0" marR="0">
                        <a:lnSpc>
                          <a:spcPct val="97000"/>
                        </a:lnSpc>
                        <a:spcAft>
                          <a:spcPts val="800"/>
                        </a:spcAft>
                        <a:buNone/>
                      </a:pPr>
                      <a:r>
                        <a:rPr lang="en-GB" sz="2600" b="1" kern="100" dirty="0">
                          <a:solidFill>
                            <a:srgbClr val="000000"/>
                          </a:solidFill>
                          <a:effectLst/>
                        </a:rPr>
                        <a:t>Research Focus:</a:t>
                      </a:r>
                      <a:endParaRPr lang="en-GB" sz="2600" b="1" kern="100" dirty="0">
                        <a:effectLst/>
                        <a:latin typeface="+mj-lt"/>
                        <a:ea typeface="Aptos" panose="020B0004020202020204" pitchFamily="34" charset="0"/>
                        <a:cs typeface="Arial" panose="020B0604020202020204" pitchFamily="34"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nSpc>
                          <a:spcPct val="97000"/>
                        </a:lnSpc>
                        <a:spcAft>
                          <a:spcPts val="800"/>
                        </a:spcAft>
                        <a:buNone/>
                      </a:pPr>
                      <a:r>
                        <a:rPr lang="en-GB" sz="2600" kern="100" dirty="0">
                          <a:solidFill>
                            <a:srgbClr val="000000"/>
                          </a:solidFill>
                          <a:effectLst/>
                        </a:rPr>
                        <a:t>Perceptions and popular narratives about CVA, and their impact on social cohesion</a:t>
                      </a:r>
                      <a:endParaRPr lang="en-GB" sz="2600" kern="100" dirty="0">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nSpc>
                          <a:spcPct val="97000"/>
                        </a:lnSpc>
                        <a:spcAft>
                          <a:spcPts val="800"/>
                        </a:spcAft>
                        <a:buNone/>
                      </a:pPr>
                      <a:r>
                        <a:rPr lang="en-GB" sz="2600" kern="100" dirty="0">
                          <a:solidFill>
                            <a:srgbClr val="000000"/>
                          </a:solidFill>
                          <a:effectLst/>
                        </a:rPr>
                        <a:t>Experiences of people with disabilities accessing and using CVA </a:t>
                      </a:r>
                      <a:endParaRPr lang="en-GB" sz="2600" kern="100" dirty="0">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nSpc>
                          <a:spcPct val="97000"/>
                        </a:lnSpc>
                        <a:spcAft>
                          <a:spcPts val="800"/>
                        </a:spcAft>
                        <a:buNone/>
                      </a:pPr>
                      <a:r>
                        <a:rPr lang="en-GB" sz="2600" kern="100" dirty="0">
                          <a:solidFill>
                            <a:srgbClr val="000000"/>
                          </a:solidFill>
                          <a:effectLst/>
                        </a:rPr>
                        <a:t>Experiences of highly vulnerable households accessing social safety nets</a:t>
                      </a:r>
                      <a:endParaRPr lang="en-GB" sz="2600" kern="100" dirty="0">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43415613"/>
                  </a:ext>
                </a:extLst>
              </a:tr>
              <a:tr h="2743200">
                <a:tc>
                  <a:txBody>
                    <a:bodyPr/>
                    <a:lstStyle/>
                    <a:p>
                      <a:pPr marL="0" marR="0">
                        <a:lnSpc>
                          <a:spcPct val="97000"/>
                        </a:lnSpc>
                        <a:spcAft>
                          <a:spcPts val="800"/>
                        </a:spcAft>
                        <a:buNone/>
                      </a:pPr>
                      <a:r>
                        <a:rPr lang="en-GB" sz="2600" b="1" kern="100" dirty="0">
                          <a:solidFill>
                            <a:srgbClr val="000000"/>
                          </a:solidFill>
                          <a:effectLst/>
                        </a:rPr>
                        <a:t>Sample</a:t>
                      </a:r>
                      <a:endParaRPr lang="en-GB" sz="2600" b="1" kern="100" dirty="0">
                        <a:effectLst/>
                      </a:endParaRPr>
                    </a:p>
                    <a:p>
                      <a:pPr marL="0" marR="0">
                        <a:lnSpc>
                          <a:spcPct val="97000"/>
                        </a:lnSpc>
                        <a:spcAft>
                          <a:spcPts val="800"/>
                        </a:spcAft>
                        <a:buNone/>
                      </a:pPr>
                      <a:r>
                        <a:rPr lang="en-GB" sz="2600" b="1" kern="100" dirty="0">
                          <a:solidFill>
                            <a:srgbClr val="000000"/>
                          </a:solidFill>
                          <a:effectLst/>
                        </a:rPr>
                        <a:t>(Method)</a:t>
                      </a:r>
                      <a:endParaRPr lang="en-GB" sz="2600" b="1" kern="100" dirty="0">
                        <a:effectLst/>
                        <a:latin typeface="+mj-lt"/>
                        <a:ea typeface="Aptos" panose="020B0004020202020204" pitchFamily="34" charset="0"/>
                        <a:cs typeface="Arial" panose="020B0604020202020204" pitchFamily="34" charset="0"/>
                      </a:endParaRPr>
                    </a:p>
                  </a:txBody>
                  <a:tcPr marL="68580" marR="68580" marT="0" marB="0">
                    <a:lnR w="38100" cap="flat" cmpd="sng" algn="ctr">
                      <a:solidFill>
                        <a:schemeClr val="tx1"/>
                      </a:solidFill>
                      <a:prstDash val="solid"/>
                      <a:round/>
                      <a:headEnd type="none" w="med" len="med"/>
                      <a:tailEnd type="none" w="med" len="med"/>
                    </a:lnR>
                    <a:solidFill>
                      <a:srgbClr val="C8D6EE"/>
                    </a:solidFill>
                  </a:tcPr>
                </a:tc>
                <a:tc>
                  <a:txBody>
                    <a:bodyPr/>
                    <a:lstStyle/>
                    <a:p>
                      <a:pPr marL="342900" marR="0" lvl="0" indent="-342900">
                        <a:lnSpc>
                          <a:spcPct val="97000"/>
                        </a:lnSpc>
                        <a:buFont typeface="+mj-lt"/>
                        <a:buAutoNum type="arabicPeriod"/>
                      </a:pPr>
                      <a:r>
                        <a:rPr lang="en-GB" sz="2600" kern="100" dirty="0">
                          <a:solidFill>
                            <a:srgbClr val="000000"/>
                          </a:solidFill>
                          <a:effectLst/>
                          <a:latin typeface="+mn-lt"/>
                          <a:ea typeface="Times New Roman" panose="02020603050405020304" pitchFamily="18" charset="0"/>
                          <a:cs typeface="Arial" panose="020B0604020202020204" pitchFamily="34" charset="0"/>
                        </a:rPr>
                        <a:t>Over 300 social media posts and 13 traditional media articles </a:t>
                      </a:r>
                    </a:p>
                    <a:p>
                      <a:pPr marL="342900" marR="0" lvl="0" indent="-342900">
                        <a:lnSpc>
                          <a:spcPct val="97000"/>
                        </a:lnSpc>
                        <a:buFont typeface="+mj-lt"/>
                        <a:buAutoNum type="arabicPeriod"/>
                      </a:pPr>
                      <a:r>
                        <a:rPr lang="en-GB" sz="2600" kern="100" dirty="0">
                          <a:solidFill>
                            <a:srgbClr val="000000"/>
                          </a:solidFill>
                          <a:effectLst/>
                          <a:latin typeface="+mn-lt"/>
                          <a:ea typeface="Times New Roman" panose="02020603050405020304" pitchFamily="18" charset="0"/>
                          <a:cs typeface="Arial" panose="020B0604020202020204" pitchFamily="34" charset="0"/>
                        </a:rPr>
                        <a:t>125 Lebanese and Syrian participants across three regions of Lebanon (FDGs and IDIs)</a:t>
                      </a:r>
                    </a:p>
                    <a:p>
                      <a:pPr marL="342900" marR="0" lvl="0" indent="-342900" algn="l" defTabSz="914400" rtl="0" eaLnBrk="1" fontAlgn="auto" latinLnBrk="0" hangingPunct="1">
                        <a:lnSpc>
                          <a:spcPct val="97000"/>
                        </a:lnSpc>
                        <a:spcBef>
                          <a:spcPts val="0"/>
                        </a:spcBef>
                        <a:spcAft>
                          <a:spcPts val="0"/>
                        </a:spcAft>
                        <a:buClrTx/>
                        <a:buSzTx/>
                        <a:buFont typeface="+mj-lt"/>
                        <a:buAutoNum type="arabicPeriod"/>
                        <a:tabLst/>
                        <a:defRPr/>
                      </a:pPr>
                      <a:r>
                        <a:rPr lang="en-GB" sz="2600" kern="100" dirty="0">
                          <a:solidFill>
                            <a:srgbClr val="000000"/>
                          </a:solidFill>
                          <a:effectLst/>
                          <a:latin typeface="+mn-lt"/>
                          <a:ea typeface="Times New Roman" panose="02020603050405020304" pitchFamily="18" charset="0"/>
                          <a:cs typeface="Arial" panose="020B0604020202020204" pitchFamily="34" charset="0"/>
                        </a:rPr>
                        <a:t>18 media professional and humanitarian practitioners (KIIs)</a:t>
                      </a:r>
                      <a:endParaRPr lang="en-GB" sz="2600" kern="100" dirty="0">
                        <a:solidFill>
                          <a:schemeClr val="dk1"/>
                        </a:solidFill>
                        <a:effectLst/>
                        <a:latin typeface="+mn-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8D6EE"/>
                    </a:solidFill>
                  </a:tcPr>
                </a:tc>
                <a:tc>
                  <a:txBody>
                    <a:bodyPr/>
                    <a:lstStyle/>
                    <a:p>
                      <a:pPr marL="342900" marR="0" lvl="0" indent="-342900">
                        <a:lnSpc>
                          <a:spcPct val="97000"/>
                        </a:lnSpc>
                        <a:buFont typeface="+mj-lt"/>
                        <a:buAutoNum type="arabicPeriod"/>
                      </a:pPr>
                      <a:r>
                        <a:rPr lang="en-GB" sz="2600" kern="100" dirty="0">
                          <a:solidFill>
                            <a:srgbClr val="000000"/>
                          </a:solidFill>
                          <a:effectLst/>
                          <a:latin typeface="+mn-lt"/>
                          <a:ea typeface="Times New Roman" panose="02020603050405020304" pitchFamily="18" charset="0"/>
                          <a:cs typeface="Arial" panose="020B0604020202020204" pitchFamily="34" charset="0"/>
                        </a:rPr>
                        <a:t>61 Lebanese, Syrian and Palestinian people living with disabilities in different parts of Lebanon (IDIs)</a:t>
                      </a:r>
                      <a:endParaRPr lang="en-GB" sz="2600" kern="100" dirty="0">
                        <a:solidFill>
                          <a:schemeClr val="dk1"/>
                        </a:solidFill>
                        <a:effectLst/>
                        <a:latin typeface="+mn-lt"/>
                        <a:ea typeface="Aptos" panose="020B0004020202020204" pitchFamily="34" charset="0"/>
                        <a:cs typeface="Arial" panose="020B0604020202020204" pitchFamily="34" charset="0"/>
                      </a:endParaRPr>
                    </a:p>
                    <a:p>
                      <a:pPr marL="342900" marR="0" lvl="0" indent="-342900">
                        <a:lnSpc>
                          <a:spcPct val="97000"/>
                        </a:lnSpc>
                        <a:buFont typeface="+mj-lt"/>
                        <a:buAutoNum type="arabicPeriod"/>
                      </a:pPr>
                      <a:r>
                        <a:rPr lang="en-GB" sz="2600" kern="100" dirty="0">
                          <a:solidFill>
                            <a:srgbClr val="000000"/>
                          </a:solidFill>
                          <a:effectLst/>
                          <a:latin typeface="+mn-lt"/>
                          <a:ea typeface="Times New Roman" panose="02020603050405020304" pitchFamily="18" charset="0"/>
                          <a:cs typeface="Arial" panose="020B0604020202020204" pitchFamily="34" charset="0"/>
                        </a:rPr>
                        <a:t>Practitioners working at 7 aid organizations that serve people with disabilities (KIIs)</a:t>
                      </a:r>
                      <a:endParaRPr lang="en-GB" sz="2600" kern="100" dirty="0">
                        <a:solidFill>
                          <a:schemeClr val="dk1"/>
                        </a:solidFill>
                        <a:effectLst/>
                        <a:latin typeface="+mn-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C8D6EE"/>
                    </a:solidFill>
                  </a:tcPr>
                </a:tc>
                <a:tc>
                  <a:txBody>
                    <a:bodyPr/>
                    <a:lstStyle/>
                    <a:p>
                      <a:pPr marL="342900" marR="0" lvl="0" indent="-342900">
                        <a:lnSpc>
                          <a:spcPct val="97000"/>
                        </a:lnSpc>
                        <a:buFont typeface="+mj-lt"/>
                        <a:buAutoNum type="arabicPeriod"/>
                      </a:pPr>
                      <a:r>
                        <a:rPr lang="en-GB" sz="2600" kern="100" dirty="0">
                          <a:solidFill>
                            <a:srgbClr val="000000"/>
                          </a:solidFill>
                          <a:effectLst/>
                          <a:latin typeface="+mn-lt"/>
                          <a:ea typeface="Times New Roman" panose="02020603050405020304" pitchFamily="18" charset="0"/>
                          <a:cs typeface="Arial" panose="020B0604020202020204" pitchFamily="34" charset="0"/>
                        </a:rPr>
                        <a:t>NRC Lebanon’s MSNA data</a:t>
                      </a:r>
                    </a:p>
                    <a:p>
                      <a:pPr marL="342900" marR="0" lvl="0" indent="-342900">
                        <a:lnSpc>
                          <a:spcPct val="97000"/>
                        </a:lnSpc>
                        <a:buFont typeface="+mj-lt"/>
                        <a:buAutoNum type="arabicPeriod"/>
                      </a:pPr>
                      <a:r>
                        <a:rPr lang="en-GB" sz="2600" kern="100" dirty="0">
                          <a:solidFill>
                            <a:srgbClr val="000000"/>
                          </a:solidFill>
                          <a:effectLst/>
                          <a:latin typeface="+mn-lt"/>
                          <a:ea typeface="Times New Roman" panose="02020603050405020304" pitchFamily="18" charset="0"/>
                          <a:cs typeface="Arial" panose="020B0604020202020204" pitchFamily="34" charset="0"/>
                        </a:rPr>
                        <a:t>74 vulnerable Lebanese people in different part of Lebanon (IDIs and FGDs)</a:t>
                      </a:r>
                      <a:endParaRPr lang="en-GB" sz="2600" kern="100" dirty="0">
                        <a:solidFill>
                          <a:schemeClr val="dk1"/>
                        </a:solidFill>
                        <a:effectLst/>
                        <a:latin typeface="+mn-lt"/>
                        <a:ea typeface="Aptos" panose="020B0004020202020204" pitchFamily="34" charset="0"/>
                        <a:cs typeface="Arial" panose="020B0604020202020204" pitchFamily="34" charset="0"/>
                      </a:endParaRPr>
                    </a:p>
                    <a:p>
                      <a:pPr marL="342900" marR="0" lvl="0" indent="-342900">
                        <a:lnSpc>
                          <a:spcPct val="97000"/>
                        </a:lnSpc>
                        <a:spcAft>
                          <a:spcPts val="800"/>
                        </a:spcAft>
                        <a:buFont typeface="+mj-lt"/>
                        <a:buAutoNum type="arabicPeriod"/>
                      </a:pPr>
                      <a:r>
                        <a:rPr lang="en-GB" sz="2600" kern="100" dirty="0">
                          <a:solidFill>
                            <a:srgbClr val="000000"/>
                          </a:solidFill>
                          <a:effectLst/>
                          <a:latin typeface="+mn-lt"/>
                          <a:ea typeface="Times New Roman" panose="02020603050405020304" pitchFamily="18" charset="0"/>
                          <a:cs typeface="Arial" panose="020B0604020202020204" pitchFamily="34" charset="0"/>
                        </a:rPr>
                        <a:t>12 experts and stakeholders in humanitarian CVA and SP (KIIs)</a:t>
                      </a:r>
                      <a:endParaRPr lang="en-GB" sz="2600" kern="100" dirty="0">
                        <a:solidFill>
                          <a:schemeClr val="dk1"/>
                        </a:solidFill>
                        <a:effectLst/>
                        <a:latin typeface="+mn-lt"/>
                        <a:ea typeface="Aptos" panose="020B000402020202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solidFill>
                      <a:srgbClr val="C8D6EE"/>
                    </a:solidFill>
                  </a:tcPr>
                </a:tc>
                <a:extLst>
                  <a:ext uri="{0D108BD9-81ED-4DB2-BD59-A6C34878D82A}">
                    <a16:rowId xmlns:a16="http://schemas.microsoft.com/office/drawing/2014/main" val="2183091019"/>
                  </a:ext>
                </a:extLst>
              </a:tr>
              <a:tr h="727174">
                <a:tc>
                  <a:txBody>
                    <a:bodyPr/>
                    <a:lstStyle/>
                    <a:p>
                      <a:pPr marL="0" marR="0">
                        <a:lnSpc>
                          <a:spcPct val="97000"/>
                        </a:lnSpc>
                        <a:spcAft>
                          <a:spcPts val="800"/>
                        </a:spcAft>
                        <a:buNone/>
                      </a:pPr>
                      <a:r>
                        <a:rPr lang="en-GB" sz="2600" b="1" kern="100" dirty="0">
                          <a:solidFill>
                            <a:srgbClr val="000000"/>
                          </a:solidFill>
                          <a:effectLst/>
                        </a:rPr>
                        <a:t>Status</a:t>
                      </a:r>
                      <a:endParaRPr lang="en-GB" sz="2600" b="1" kern="100" dirty="0">
                        <a:effectLst/>
                        <a:latin typeface="+mj-lt"/>
                        <a:ea typeface="Aptos" panose="020B0004020202020204" pitchFamily="34" charset="0"/>
                        <a:cs typeface="Arial" panose="020B0604020202020204" pitchFamily="34" charset="0"/>
                      </a:endParaRPr>
                    </a:p>
                  </a:txBody>
                  <a:tcPr marL="68580" marR="68580" marT="0" marB="0">
                    <a:lnR w="38100" cap="flat" cmpd="sng" algn="ctr">
                      <a:solidFill>
                        <a:schemeClr val="tx1"/>
                      </a:solidFill>
                      <a:prstDash val="solid"/>
                      <a:round/>
                      <a:headEnd type="none" w="med" len="med"/>
                      <a:tailEnd type="none" w="med" len="med"/>
                    </a:lnR>
                    <a:noFill/>
                  </a:tcPr>
                </a:tc>
                <a:tc>
                  <a:txBody>
                    <a:bodyPr/>
                    <a:lstStyle/>
                    <a:p>
                      <a:pPr marL="0" marR="0">
                        <a:lnSpc>
                          <a:spcPct val="97000"/>
                        </a:lnSpc>
                        <a:spcAft>
                          <a:spcPts val="800"/>
                        </a:spcAft>
                        <a:buNone/>
                      </a:pPr>
                      <a:r>
                        <a:rPr lang="en-GB" sz="2600" kern="100" dirty="0">
                          <a:solidFill>
                            <a:srgbClr val="000000"/>
                          </a:solidFill>
                          <a:effectLst/>
                        </a:rPr>
                        <a:t>Complete</a:t>
                      </a:r>
                      <a:endParaRPr lang="en-GB" sz="2600" kern="100" dirty="0">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marL="0" marR="0">
                        <a:lnSpc>
                          <a:spcPct val="97000"/>
                        </a:lnSpc>
                        <a:spcAft>
                          <a:spcPts val="800"/>
                        </a:spcAft>
                        <a:buNone/>
                      </a:pPr>
                      <a:r>
                        <a:rPr lang="en-GB" sz="2600" kern="100" dirty="0">
                          <a:solidFill>
                            <a:srgbClr val="000000"/>
                          </a:solidFill>
                          <a:effectLst/>
                        </a:rPr>
                        <a:t>Write-Up Ongoing</a:t>
                      </a:r>
                      <a:endParaRPr lang="en-GB" sz="2600" kern="100" dirty="0">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marL="0" marR="0">
                        <a:lnSpc>
                          <a:spcPct val="97000"/>
                        </a:lnSpc>
                        <a:spcAft>
                          <a:spcPts val="800"/>
                        </a:spcAft>
                        <a:buNone/>
                      </a:pPr>
                      <a:r>
                        <a:rPr lang="en-GB" sz="2600" kern="100" dirty="0">
                          <a:solidFill>
                            <a:srgbClr val="000000"/>
                          </a:solidFill>
                          <a:effectLst/>
                        </a:rPr>
                        <a:t>Data Collection Ongoing</a:t>
                      </a:r>
                      <a:endParaRPr lang="en-GB" sz="2600" kern="100" dirty="0">
                        <a:effectLst/>
                        <a:latin typeface="+mj-lt"/>
                        <a:ea typeface="Aptos" panose="020B00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376524002"/>
                  </a:ext>
                </a:extLst>
              </a:tr>
            </a:tbl>
          </a:graphicData>
        </a:graphic>
      </p:graphicFrame>
      <p:sp>
        <p:nvSpPr>
          <p:cNvPr id="25" name="Freeform 10">
            <a:extLst>
              <a:ext uri="{FF2B5EF4-FFF2-40B4-BE49-F238E27FC236}">
                <a16:creationId xmlns:a16="http://schemas.microsoft.com/office/drawing/2014/main" id="{54F65F1B-F297-659F-6A0F-1EC0393E2808}"/>
              </a:ext>
            </a:extLst>
          </p:cNvPr>
          <p:cNvSpPr/>
          <p:nvPr/>
        </p:nvSpPr>
        <p:spPr>
          <a:xfrm>
            <a:off x="2667000" y="2868176"/>
            <a:ext cx="609600" cy="5989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6" name="Freeform 10">
            <a:extLst>
              <a:ext uri="{FF2B5EF4-FFF2-40B4-BE49-F238E27FC236}">
                <a16:creationId xmlns:a16="http://schemas.microsoft.com/office/drawing/2014/main" id="{3FABD5B7-B95B-6EA8-EA8A-A2690C53DF8A}"/>
              </a:ext>
            </a:extLst>
          </p:cNvPr>
          <p:cNvSpPr/>
          <p:nvPr/>
        </p:nvSpPr>
        <p:spPr>
          <a:xfrm>
            <a:off x="8077200" y="2889076"/>
            <a:ext cx="609600" cy="5780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10">
            <a:extLst>
              <a:ext uri="{FF2B5EF4-FFF2-40B4-BE49-F238E27FC236}">
                <a16:creationId xmlns:a16="http://schemas.microsoft.com/office/drawing/2014/main" id="{F3DAEB3F-509C-8157-C873-3511C70FB91A}"/>
              </a:ext>
            </a:extLst>
          </p:cNvPr>
          <p:cNvSpPr/>
          <p:nvPr/>
        </p:nvSpPr>
        <p:spPr>
          <a:xfrm>
            <a:off x="13106400" y="2887552"/>
            <a:ext cx="609600" cy="5780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78682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
            <a:extLst>
              <a:ext uri="{FF2B5EF4-FFF2-40B4-BE49-F238E27FC236}">
                <a16:creationId xmlns:a16="http://schemas.microsoft.com/office/drawing/2014/main" id="{2CBDF8CC-EFBB-4F7C-0124-155767ECD891}"/>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6" name="Freeform 13">
            <a:extLst>
              <a:ext uri="{FF2B5EF4-FFF2-40B4-BE49-F238E27FC236}">
                <a16:creationId xmlns:a16="http://schemas.microsoft.com/office/drawing/2014/main" id="{F1DA4F42-4DD7-8D69-2BEB-DB6B5662AD5F}"/>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a:stretch>
              <a:fillRect t="-39664" b="-137504"/>
            </a:stretch>
          </a:blipFill>
        </p:spPr>
        <p:txBody>
          <a:bodyPr/>
          <a:lstStyle/>
          <a:p>
            <a:endParaRPr lang="en-US"/>
          </a:p>
        </p:txBody>
      </p:sp>
      <p:sp>
        <p:nvSpPr>
          <p:cNvPr id="7" name="TextBox 6">
            <a:extLst>
              <a:ext uri="{FF2B5EF4-FFF2-40B4-BE49-F238E27FC236}">
                <a16:creationId xmlns:a16="http://schemas.microsoft.com/office/drawing/2014/main" id="{F76B2AC7-E1C6-9D16-EE9A-62A4A36FA127}"/>
              </a:ext>
            </a:extLst>
          </p:cNvPr>
          <p:cNvSpPr txBox="1"/>
          <p:nvPr/>
        </p:nvSpPr>
        <p:spPr>
          <a:xfrm>
            <a:off x="941443" y="696497"/>
            <a:ext cx="16024114" cy="938719"/>
          </a:xfrm>
          <a:prstGeom prst="rect">
            <a:avLst/>
          </a:prstGeom>
          <a:noFill/>
        </p:spPr>
        <p:txBody>
          <a:bodyPr wrap="square" rtlCol="0">
            <a:spAutoFit/>
          </a:bodyPr>
          <a:lstStyle/>
          <a:p>
            <a:pPr algn="ctr"/>
            <a:r>
              <a:rPr lang="en-US" sz="5500" b="1" dirty="0">
                <a:solidFill>
                  <a:srgbClr val="3586C7"/>
                </a:solidFill>
              </a:rPr>
              <a:t>LANDSCAPE OF CASH ASSISTANCE IN LEBANON</a:t>
            </a:r>
            <a:endParaRPr lang="en-GB" sz="5500" b="1" dirty="0">
              <a:solidFill>
                <a:srgbClr val="3586C7"/>
              </a:solidFill>
            </a:endParaRPr>
          </a:p>
        </p:txBody>
      </p:sp>
      <p:grpSp>
        <p:nvGrpSpPr>
          <p:cNvPr id="11" name="Group 2">
            <a:extLst>
              <a:ext uri="{FF2B5EF4-FFF2-40B4-BE49-F238E27FC236}">
                <a16:creationId xmlns:a16="http://schemas.microsoft.com/office/drawing/2014/main" id="{3562DA62-3E8F-1D1D-6E0E-042A3ACE8920}"/>
              </a:ext>
            </a:extLst>
          </p:cNvPr>
          <p:cNvGrpSpPr/>
          <p:nvPr/>
        </p:nvGrpSpPr>
        <p:grpSpPr>
          <a:xfrm>
            <a:off x="1066800" y="2104577"/>
            <a:ext cx="15773400" cy="1286324"/>
            <a:chOff x="0" y="0"/>
            <a:chExt cx="4922460" cy="338361"/>
          </a:xfrm>
        </p:grpSpPr>
        <p:sp>
          <p:nvSpPr>
            <p:cNvPr id="12" name="Freeform 3">
              <a:extLst>
                <a:ext uri="{FF2B5EF4-FFF2-40B4-BE49-F238E27FC236}">
                  <a16:creationId xmlns:a16="http://schemas.microsoft.com/office/drawing/2014/main" id="{949A9D03-CE1F-F0A8-007C-4E606DF79D5F}"/>
                </a:ext>
              </a:extLst>
            </p:cNvPr>
            <p:cNvSpPr/>
            <p:nvPr/>
          </p:nvSpPr>
          <p:spPr>
            <a:xfrm>
              <a:off x="0" y="0"/>
              <a:ext cx="4922460" cy="338361"/>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dirty="0"/>
            </a:p>
          </p:txBody>
        </p:sp>
        <p:sp>
          <p:nvSpPr>
            <p:cNvPr id="14" name="TextBox 4">
              <a:extLst>
                <a:ext uri="{FF2B5EF4-FFF2-40B4-BE49-F238E27FC236}">
                  <a16:creationId xmlns:a16="http://schemas.microsoft.com/office/drawing/2014/main" id="{DFEB38EE-9D19-7898-1470-468D328F0C1B}"/>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graphicFrame>
        <p:nvGraphicFramePr>
          <p:cNvPr id="15" name="Table 14">
            <a:extLst>
              <a:ext uri="{FF2B5EF4-FFF2-40B4-BE49-F238E27FC236}">
                <a16:creationId xmlns:a16="http://schemas.microsoft.com/office/drawing/2014/main" id="{40B4AA4C-408D-F276-B6F7-B84DDB66812F}"/>
              </a:ext>
            </a:extLst>
          </p:cNvPr>
          <p:cNvGraphicFramePr>
            <a:graphicFrameLocks noGrp="1"/>
          </p:cNvGraphicFramePr>
          <p:nvPr>
            <p:extLst>
              <p:ext uri="{D42A27DB-BD31-4B8C-83A1-F6EECF244321}">
                <p14:modId xmlns:p14="http://schemas.microsoft.com/office/powerpoint/2010/main" val="4030269303"/>
              </p:ext>
            </p:extLst>
          </p:nvPr>
        </p:nvGraphicFramePr>
        <p:xfrm>
          <a:off x="1066800" y="2104577"/>
          <a:ext cx="15773400" cy="6696523"/>
        </p:xfrm>
        <a:graphic>
          <a:graphicData uri="http://schemas.openxmlformats.org/drawingml/2006/table">
            <a:tbl>
              <a:tblPr firstRow="1" bandRow="1">
                <a:tableStyleId>{5940675A-B579-460E-94D1-54222C63F5DA}</a:tableStyleId>
              </a:tblPr>
              <a:tblGrid>
                <a:gridCol w="4976477">
                  <a:extLst>
                    <a:ext uri="{9D8B030D-6E8A-4147-A177-3AD203B41FA5}">
                      <a16:colId xmlns:a16="http://schemas.microsoft.com/office/drawing/2014/main" val="544553230"/>
                    </a:ext>
                  </a:extLst>
                </a:gridCol>
                <a:gridCol w="5386723">
                  <a:extLst>
                    <a:ext uri="{9D8B030D-6E8A-4147-A177-3AD203B41FA5}">
                      <a16:colId xmlns:a16="http://schemas.microsoft.com/office/drawing/2014/main" val="956678029"/>
                    </a:ext>
                  </a:extLst>
                </a:gridCol>
                <a:gridCol w="5410200">
                  <a:extLst>
                    <a:ext uri="{9D8B030D-6E8A-4147-A177-3AD203B41FA5}">
                      <a16:colId xmlns:a16="http://schemas.microsoft.com/office/drawing/2014/main" val="1520447234"/>
                    </a:ext>
                  </a:extLst>
                </a:gridCol>
              </a:tblGrid>
              <a:tr h="1269738">
                <a:tc>
                  <a:txBody>
                    <a:bodyPr/>
                    <a:lstStyle/>
                    <a:p>
                      <a:pPr algn="ctr"/>
                      <a:r>
                        <a:rPr lang="en-US" sz="2800" b="1" dirty="0">
                          <a:solidFill>
                            <a:schemeClr val="tx1"/>
                          </a:solidFill>
                        </a:rPr>
                        <a:t>     Humanitarian CVA</a:t>
                      </a:r>
                      <a:endParaRPr lang="en-GB" sz="2800" b="1" dirty="0">
                        <a:solidFill>
                          <a:schemeClr val="tx1"/>
                        </a:solidFill>
                      </a:endParaRPr>
                    </a:p>
                  </a:txBody>
                  <a:tcPr anchor="ct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solidFill>
                            <a:schemeClr val="tx1"/>
                          </a:solidFill>
                        </a:rPr>
                        <a:t>National Disability Allowance (NDA)</a:t>
                      </a:r>
                      <a:endParaRPr lang="en-GB" sz="2800" b="1"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800" b="1" dirty="0">
                          <a:solidFill>
                            <a:schemeClr val="tx1"/>
                          </a:solidFill>
                        </a:rPr>
                        <a:t>              Social Assistance</a:t>
                      </a:r>
                      <a:endParaRPr lang="en-GB" sz="2800" b="1" dirty="0">
                        <a:solidFill>
                          <a:schemeClr val="tx1"/>
                        </a:solidFill>
                      </a:endParaRPr>
                    </a:p>
                  </a:txBody>
                  <a:tcPr anchor="ctr">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103265"/>
                  </a:ext>
                </a:extLst>
              </a:tr>
              <a:tr h="5426785">
                <a:tc>
                  <a:txBody>
                    <a:bodyPr/>
                    <a:lstStyle/>
                    <a:p>
                      <a:pPr marL="457200" indent="-457200">
                        <a:buFont typeface="Wingdings" panose="05000000000000000000" pitchFamily="2" charset="2"/>
                        <a:buChar char="§"/>
                      </a:pPr>
                      <a:r>
                        <a:rPr lang="en-US" sz="2600" dirty="0">
                          <a:solidFill>
                            <a:schemeClr val="tx1"/>
                          </a:solidFill>
                        </a:rPr>
                        <a:t>Multipurpose Cash Assistance (</a:t>
                      </a:r>
                      <a:r>
                        <a:rPr lang="en-US" sz="2600" b="1" dirty="0">
                          <a:solidFill>
                            <a:schemeClr val="tx1"/>
                          </a:solidFill>
                        </a:rPr>
                        <a:t>MPCA</a:t>
                      </a:r>
                      <a:r>
                        <a:rPr lang="en-US" sz="2600" dirty="0">
                          <a:solidFill>
                            <a:schemeClr val="tx1"/>
                          </a:solidFill>
                        </a:rPr>
                        <a:t>) through UNHCR and WFP, and smaller organizations, like Oxfam, NRC, Mercy Corps and local NGOs to all nationalities.</a:t>
                      </a:r>
                    </a:p>
                    <a:p>
                      <a:pPr marL="0" indent="0">
                        <a:buFont typeface="Wingdings" panose="05000000000000000000" pitchFamily="2" charset="2"/>
                        <a:buNone/>
                      </a:pPr>
                      <a:endParaRPr lang="en-US" sz="2600" dirty="0">
                        <a:solidFill>
                          <a:schemeClr val="tx1"/>
                        </a:solidFill>
                      </a:endParaRPr>
                    </a:p>
                    <a:p>
                      <a:pPr marL="457200" indent="-457200">
                        <a:buFont typeface="Wingdings" panose="05000000000000000000" pitchFamily="2" charset="2"/>
                        <a:buChar char="§"/>
                      </a:pPr>
                      <a:r>
                        <a:rPr lang="en-US" sz="2600" dirty="0">
                          <a:solidFill>
                            <a:schemeClr val="tx1"/>
                          </a:solidFill>
                        </a:rPr>
                        <a:t>Sectoral cash, such as cash for protection and cash for rent or shelter.</a:t>
                      </a:r>
                      <a:endParaRPr lang="en-GB" sz="2600" dirty="0">
                        <a:solidFill>
                          <a:schemeClr val="tx1"/>
                        </a:solidFill>
                      </a:endParaRPr>
                    </a:p>
                    <a:p>
                      <a:pPr marL="457200" indent="-457200">
                        <a:buFont typeface="Wingdings" panose="05000000000000000000" pitchFamily="2" charset="2"/>
                        <a:buChar char="§"/>
                      </a:pPr>
                      <a:endParaRPr lang="en-GB" sz="2600" dirty="0">
                        <a:solidFill>
                          <a:schemeClr val="tx1"/>
                        </a:solidFill>
                      </a:endParaRP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457200" indent="-457200">
                        <a:buFont typeface="Wingdings" panose="05000000000000000000" pitchFamily="2" charset="2"/>
                        <a:buChar char="§"/>
                      </a:pPr>
                      <a:r>
                        <a:rPr lang="en-US" sz="2600" kern="1200" dirty="0">
                          <a:solidFill>
                            <a:schemeClr val="tx1"/>
                          </a:solidFill>
                          <a:latin typeface="+mn-lt"/>
                          <a:ea typeface="+mn-ea"/>
                          <a:cs typeface="+mn-cs"/>
                        </a:rPr>
                        <a:t>The NDA is a </a:t>
                      </a:r>
                      <a:r>
                        <a:rPr lang="en-US" sz="2600" b="1" kern="1200" dirty="0">
                          <a:solidFill>
                            <a:schemeClr val="tx1"/>
                          </a:solidFill>
                          <a:latin typeface="+mn-lt"/>
                          <a:ea typeface="+mn-ea"/>
                          <a:cs typeface="+mn-cs"/>
                        </a:rPr>
                        <a:t>universal social grant </a:t>
                      </a:r>
                      <a:r>
                        <a:rPr lang="en-US" sz="2600" kern="1200" dirty="0">
                          <a:solidFill>
                            <a:schemeClr val="dk1"/>
                          </a:solidFill>
                          <a:latin typeface="+mn-lt"/>
                          <a:ea typeface="+mn-ea"/>
                          <a:cs typeface="+mn-cs"/>
                        </a:rPr>
                        <a:t>launched by </a:t>
                      </a:r>
                      <a:r>
                        <a:rPr lang="en-US" sz="2600" kern="1200" dirty="0" err="1">
                          <a:solidFill>
                            <a:schemeClr val="dk1"/>
                          </a:solidFill>
                          <a:latin typeface="+mn-lt"/>
                          <a:ea typeface="+mn-ea"/>
                          <a:cs typeface="+mn-cs"/>
                        </a:rPr>
                        <a:t>MoSA</a:t>
                      </a:r>
                      <a:r>
                        <a:rPr lang="en-US" sz="2600" kern="1200" dirty="0">
                          <a:solidFill>
                            <a:schemeClr val="dk1"/>
                          </a:solidFill>
                          <a:latin typeface="+mn-lt"/>
                          <a:ea typeface="+mn-ea"/>
                          <a:cs typeface="+mn-cs"/>
                        </a:rPr>
                        <a:t>, UNICEF and ILO </a:t>
                      </a:r>
                      <a:r>
                        <a:rPr lang="en-US" sz="2600" kern="1200" dirty="0">
                          <a:solidFill>
                            <a:schemeClr val="tx1"/>
                          </a:solidFill>
                          <a:latin typeface="+mn-lt"/>
                          <a:ea typeface="+mn-ea"/>
                          <a:cs typeface="+mn-cs"/>
                        </a:rPr>
                        <a:t> in April 2023 that supports </a:t>
                      </a:r>
                      <a:r>
                        <a:rPr lang="en-US" sz="2600" kern="1200" dirty="0">
                          <a:solidFill>
                            <a:schemeClr val="dk1"/>
                          </a:solidFill>
                          <a:latin typeface="+mn-lt"/>
                          <a:ea typeface="+mn-ea"/>
                          <a:cs typeface="+mn-cs"/>
                        </a:rPr>
                        <a:t>people with disabilities (PWDs)</a:t>
                      </a:r>
                      <a:r>
                        <a:rPr lang="en-US" sz="2600" kern="1200" dirty="0">
                          <a:solidFill>
                            <a:schemeClr val="tx1"/>
                          </a:solidFill>
                          <a:latin typeface="+mn-lt"/>
                          <a:ea typeface="+mn-ea"/>
                          <a:cs typeface="+mn-cs"/>
                        </a:rPr>
                        <a:t>.</a:t>
                      </a:r>
                    </a:p>
                    <a:p>
                      <a:pPr marL="0" indent="0">
                        <a:buFont typeface="Wingdings" panose="05000000000000000000" pitchFamily="2" charset="2"/>
                        <a:buNone/>
                      </a:pPr>
                      <a:endParaRPr lang="en-US" sz="2600" kern="1200" dirty="0">
                        <a:solidFill>
                          <a:schemeClr val="tx1"/>
                        </a:solidFill>
                        <a:latin typeface="+mn-lt"/>
                        <a:ea typeface="+mn-ea"/>
                        <a:cs typeface="+mn-cs"/>
                      </a:endParaRPr>
                    </a:p>
                    <a:p>
                      <a:pPr marL="457200" indent="-457200">
                        <a:buFont typeface="Wingdings" panose="05000000000000000000" pitchFamily="2" charset="2"/>
                        <a:buChar char="§"/>
                      </a:pPr>
                      <a:r>
                        <a:rPr lang="en-GB" sz="2600" kern="1200" dirty="0">
                          <a:solidFill>
                            <a:schemeClr val="tx1"/>
                          </a:solidFill>
                          <a:latin typeface="+mn-lt"/>
                          <a:ea typeface="+mn-ea"/>
                          <a:cs typeface="+mn-cs"/>
                        </a:rPr>
                        <a:t>The social grants benefits </a:t>
                      </a:r>
                      <a:r>
                        <a:rPr lang="en-US" sz="2600" kern="1200" dirty="0">
                          <a:solidFill>
                            <a:schemeClr val="dk1"/>
                          </a:solidFill>
                          <a:latin typeface="+mn-lt"/>
                          <a:ea typeface="+mn-ea"/>
                          <a:cs typeface="+mn-cs"/>
                        </a:rPr>
                        <a:t> 26,000 </a:t>
                      </a:r>
                      <a:r>
                        <a:rPr lang="en-GB" sz="2600" kern="1200" dirty="0">
                          <a:solidFill>
                            <a:schemeClr val="tx1"/>
                          </a:solidFill>
                          <a:latin typeface="+mn-lt"/>
                          <a:ea typeface="+mn-ea"/>
                          <a:cs typeface="+mn-cs"/>
                        </a:rPr>
                        <a:t>Syrian, Palestinian, Lebanese and migrant </a:t>
                      </a:r>
                      <a:r>
                        <a:rPr lang="en-US" sz="2600" kern="1200" dirty="0">
                          <a:solidFill>
                            <a:schemeClr val="dk1"/>
                          </a:solidFill>
                          <a:latin typeface="+mn-lt"/>
                          <a:ea typeface="+mn-ea"/>
                          <a:cs typeface="+mn-cs"/>
                        </a:rPr>
                        <a:t>PWDs between the ages of 0 and 60.</a:t>
                      </a:r>
                      <a:endParaRPr lang="en-GB" sz="2600" kern="1200" dirty="0">
                        <a:solidFill>
                          <a:schemeClr val="tx1"/>
                        </a:solidFill>
                        <a:latin typeface="+mn-lt"/>
                        <a:ea typeface="+mn-ea"/>
                        <a:cs typeface="+mn-cs"/>
                      </a:endParaRPr>
                    </a:p>
                    <a:p>
                      <a:pPr marL="0" indent="0">
                        <a:buFont typeface="Wingdings" panose="05000000000000000000" pitchFamily="2" charset="2"/>
                        <a:buNone/>
                      </a:pPr>
                      <a:endParaRPr lang="en-GB" sz="2600" dirty="0">
                        <a:solidFill>
                          <a:schemeClr val="tx1"/>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457200" indent="-457200">
                        <a:buFont typeface="Wingdings" panose="05000000000000000000" pitchFamily="2" charset="2"/>
                        <a:buChar char="§"/>
                      </a:pPr>
                      <a:r>
                        <a:rPr lang="en-US" sz="2600" dirty="0">
                          <a:solidFill>
                            <a:schemeClr val="tx1"/>
                          </a:solidFill>
                        </a:rPr>
                        <a:t>The </a:t>
                      </a:r>
                      <a:r>
                        <a:rPr lang="en-US" sz="2600" b="1" dirty="0">
                          <a:solidFill>
                            <a:schemeClr val="tx1"/>
                          </a:solidFill>
                        </a:rPr>
                        <a:t>AMAN </a:t>
                      </a:r>
                      <a:r>
                        <a:rPr lang="en-US" sz="2600" b="1" dirty="0" err="1">
                          <a:solidFill>
                            <a:schemeClr val="tx1"/>
                          </a:solidFill>
                        </a:rPr>
                        <a:t>programme</a:t>
                      </a:r>
                      <a:r>
                        <a:rPr lang="en-US" sz="2600" b="1" dirty="0">
                          <a:solidFill>
                            <a:schemeClr val="tx1"/>
                          </a:solidFill>
                        </a:rPr>
                        <a:t> </a:t>
                      </a:r>
                      <a:r>
                        <a:rPr lang="en-US" sz="2600" dirty="0">
                          <a:solidFill>
                            <a:schemeClr val="tx1"/>
                          </a:solidFill>
                        </a:rPr>
                        <a:t>is a shock-responsive social safety net established by the Government of Lebanon with the support of the World Bank in 2022. </a:t>
                      </a:r>
                    </a:p>
                    <a:p>
                      <a:pPr marL="457200" indent="-457200">
                        <a:buFont typeface="Wingdings" panose="05000000000000000000" pitchFamily="2" charset="2"/>
                        <a:buChar char="§"/>
                      </a:pPr>
                      <a:endParaRPr lang="en-US" sz="2600" dirty="0">
                        <a:solidFill>
                          <a:schemeClr val="tx1"/>
                        </a:solidFill>
                      </a:endParaRPr>
                    </a:p>
                    <a:p>
                      <a:pPr marL="457200" indent="-457200">
                        <a:buFont typeface="Wingdings" panose="05000000000000000000" pitchFamily="2" charset="2"/>
                        <a:buChar char="§"/>
                      </a:pPr>
                      <a:r>
                        <a:rPr lang="en-US" sz="2600" dirty="0">
                          <a:solidFill>
                            <a:schemeClr val="tx1"/>
                          </a:solidFill>
                        </a:rPr>
                        <a:t>It benefits 160,000 of the poorest and most vulnerable Lebanese households through </a:t>
                      </a:r>
                      <a:r>
                        <a:rPr lang="en-US" sz="2600" b="1" dirty="0">
                          <a:solidFill>
                            <a:schemeClr val="tx1"/>
                          </a:solidFill>
                        </a:rPr>
                        <a:t>a hybrid PMT and categorical targeting model and a social registry.</a:t>
                      </a:r>
                      <a:endParaRPr lang="en-GB" sz="2600" dirty="0">
                        <a:solidFill>
                          <a:schemeClr val="tx1"/>
                        </a:solidFill>
                      </a:endParaRPr>
                    </a:p>
                    <a:p>
                      <a:pPr marL="0" indent="0">
                        <a:buFont typeface="Wingdings" panose="05000000000000000000" pitchFamily="2" charset="2"/>
                        <a:buNone/>
                      </a:pPr>
                      <a:endParaRPr lang="en-GB" sz="2600" dirty="0">
                        <a:solidFill>
                          <a:schemeClr val="tx1"/>
                        </a:solidFill>
                      </a:endParaRP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0394127"/>
                  </a:ext>
                </a:extLst>
              </a:tr>
            </a:tbl>
          </a:graphicData>
        </a:graphic>
      </p:graphicFrame>
    </p:spTree>
    <p:extLst>
      <p:ext uri="{BB962C8B-B14F-4D97-AF65-F5344CB8AC3E}">
        <p14:creationId xmlns:p14="http://schemas.microsoft.com/office/powerpoint/2010/main" val="115476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080234CA-F0B9-3DFD-919E-B044DFF690EA}"/>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3" name="Freeform 13">
            <a:extLst>
              <a:ext uri="{FF2B5EF4-FFF2-40B4-BE49-F238E27FC236}">
                <a16:creationId xmlns:a16="http://schemas.microsoft.com/office/drawing/2014/main" id="{1627E803-F122-DD67-383C-9C0C8491593D}"/>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a:stretch>
              <a:fillRect t="-39664" b="-137504"/>
            </a:stretch>
          </a:blipFill>
        </p:spPr>
        <p:txBody>
          <a:bodyPr/>
          <a:lstStyle/>
          <a:p>
            <a:endParaRPr lang="en-US"/>
          </a:p>
        </p:txBody>
      </p:sp>
      <p:sp>
        <p:nvSpPr>
          <p:cNvPr id="5" name="TextBox 4">
            <a:extLst>
              <a:ext uri="{FF2B5EF4-FFF2-40B4-BE49-F238E27FC236}">
                <a16:creationId xmlns:a16="http://schemas.microsoft.com/office/drawing/2014/main" id="{E8E4C31C-9D7B-4496-B927-6CB863638553}"/>
              </a:ext>
            </a:extLst>
          </p:cNvPr>
          <p:cNvSpPr txBox="1"/>
          <p:nvPr/>
        </p:nvSpPr>
        <p:spPr>
          <a:xfrm>
            <a:off x="1066800" y="952500"/>
            <a:ext cx="16154400" cy="1034514"/>
          </a:xfrm>
          <a:prstGeom prst="rect">
            <a:avLst/>
          </a:prstGeom>
          <a:noFill/>
        </p:spPr>
        <p:txBody>
          <a:bodyPr wrap="square">
            <a:spAutoFit/>
          </a:bodyPr>
          <a:lstStyle/>
          <a:p>
            <a:pPr marR="0" lvl="0" algn="ctr">
              <a:lnSpc>
                <a:spcPct val="115000"/>
              </a:lnSpc>
              <a:spcBef>
                <a:spcPts val="1800"/>
              </a:spcBef>
              <a:spcAft>
                <a:spcPts val="400"/>
              </a:spcAft>
            </a:pPr>
            <a:r>
              <a:rPr lang="en-GB" sz="5600" b="1" kern="1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Perception and Experiences from the “Bottom-Up”</a:t>
            </a:r>
          </a:p>
        </p:txBody>
      </p:sp>
      <p:graphicFrame>
        <p:nvGraphicFramePr>
          <p:cNvPr id="6" name="Table 5">
            <a:extLst>
              <a:ext uri="{FF2B5EF4-FFF2-40B4-BE49-F238E27FC236}">
                <a16:creationId xmlns:a16="http://schemas.microsoft.com/office/drawing/2014/main" id="{5A0475BF-A08F-5E4F-2BB3-59E573A4F29F}"/>
              </a:ext>
            </a:extLst>
          </p:cNvPr>
          <p:cNvGraphicFramePr>
            <a:graphicFrameLocks noGrp="1"/>
          </p:cNvGraphicFramePr>
          <p:nvPr>
            <p:extLst>
              <p:ext uri="{D42A27DB-BD31-4B8C-83A1-F6EECF244321}">
                <p14:modId xmlns:p14="http://schemas.microsoft.com/office/powerpoint/2010/main" val="1320791917"/>
              </p:ext>
            </p:extLst>
          </p:nvPr>
        </p:nvGraphicFramePr>
        <p:xfrm>
          <a:off x="1586508" y="2552700"/>
          <a:ext cx="15177492" cy="6400800"/>
        </p:xfrm>
        <a:graphic>
          <a:graphicData uri="http://schemas.openxmlformats.org/drawingml/2006/table">
            <a:tbl>
              <a:tblPr firstRow="1" bandRow="1">
                <a:tableStyleId>{5C22544A-7EE6-4342-B048-85BDC9FD1C3A}</a:tableStyleId>
              </a:tblPr>
              <a:tblGrid>
                <a:gridCol w="7588746">
                  <a:extLst>
                    <a:ext uri="{9D8B030D-6E8A-4147-A177-3AD203B41FA5}">
                      <a16:colId xmlns:a16="http://schemas.microsoft.com/office/drawing/2014/main" val="3225715063"/>
                    </a:ext>
                  </a:extLst>
                </a:gridCol>
                <a:gridCol w="7588746">
                  <a:extLst>
                    <a:ext uri="{9D8B030D-6E8A-4147-A177-3AD203B41FA5}">
                      <a16:colId xmlns:a16="http://schemas.microsoft.com/office/drawing/2014/main" val="76776314"/>
                    </a:ext>
                  </a:extLst>
                </a:gridCol>
              </a:tblGrid>
              <a:tr h="1392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kern="1200" dirty="0">
                          <a:solidFill>
                            <a:schemeClr val="tx1"/>
                          </a:solidFill>
                          <a:effectLst/>
                          <a:latin typeface="+mn-lt"/>
                          <a:ea typeface="+mn-ea"/>
                          <a:cs typeface="+mn-cs"/>
                        </a:rPr>
                        <a:t>Interruptions and Uncertainty about Access to Assistance</a:t>
                      </a: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kern="1200" dirty="0">
                          <a:solidFill>
                            <a:schemeClr val="bg1"/>
                          </a:solidFill>
                          <a:effectLst/>
                          <a:latin typeface="+mn-lt"/>
                          <a:ea typeface="+mn-ea"/>
                          <a:cs typeface="+mn-cs"/>
                        </a:rPr>
                        <a:t>     </a:t>
                      </a:r>
                      <a:r>
                        <a:rPr lang="en-GB" sz="3200" b="1" kern="1200" dirty="0">
                          <a:solidFill>
                            <a:schemeClr val="tx1"/>
                          </a:solidFill>
                          <a:effectLst/>
                          <a:latin typeface="+mn-lt"/>
                          <a:ea typeface="+mn-ea"/>
                          <a:cs typeface="+mn-cs"/>
                        </a:rPr>
                        <a:t>Uneven Eligibility Criteria</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98095"/>
                  </a:ext>
                </a:extLst>
              </a:tr>
              <a:tr h="5007823">
                <a:tc>
                  <a:txBody>
                    <a:bodyPr/>
                    <a:lstStyle/>
                    <a:p>
                      <a:pPr marL="285750" indent="-285750">
                        <a:buFont typeface="Wingdings" panose="05000000000000000000" pitchFamily="2" charset="2"/>
                        <a:buChar char="§"/>
                      </a:pPr>
                      <a:r>
                        <a:rPr lang="en-GB" sz="2400" kern="1200" dirty="0">
                          <a:solidFill>
                            <a:schemeClr val="dk1"/>
                          </a:solidFill>
                          <a:effectLst/>
                          <a:latin typeface="+mn-lt"/>
                          <a:ea typeface="+mn-ea"/>
                          <a:cs typeface="+mn-cs"/>
                        </a:rPr>
                        <a:t>Many CVA recipients expressed frustration about the lack of reliable medium- to long-term assistance programs.</a:t>
                      </a:r>
                    </a:p>
                    <a:p>
                      <a:pPr marL="285750" indent="-285750">
                        <a:buFont typeface="Wingdings" panose="05000000000000000000" pitchFamily="2" charset="2"/>
                        <a:buChar char="§"/>
                      </a:pPr>
                      <a:endParaRPr lang="en-GB" sz="2400" kern="1200" dirty="0">
                        <a:solidFill>
                          <a:schemeClr val="dk1"/>
                        </a:solidFill>
                        <a:effectLst/>
                        <a:latin typeface="+mn-lt"/>
                        <a:ea typeface="+mn-ea"/>
                        <a:cs typeface="+mn-cs"/>
                      </a:endParaRPr>
                    </a:p>
                    <a:p>
                      <a:pPr marL="285750" indent="-285750">
                        <a:buFont typeface="Wingdings" panose="05000000000000000000" pitchFamily="2" charset="2"/>
                        <a:buChar char="§"/>
                      </a:pPr>
                      <a:r>
                        <a:rPr lang="en-GB" sz="2400" kern="1200" dirty="0">
                          <a:solidFill>
                            <a:schemeClr val="dk1"/>
                          </a:solidFill>
                          <a:effectLst/>
                          <a:latin typeface="+mn-lt"/>
                          <a:ea typeface="+mn-ea"/>
                          <a:cs typeface="+mn-cs"/>
                        </a:rPr>
                        <a:t>Interruptions are a strategic and often necessary measure for CVA or social assistance providers facing </a:t>
                      </a:r>
                      <a:r>
                        <a:rPr lang="en-GB" sz="2400" b="1" kern="1200" dirty="0">
                          <a:solidFill>
                            <a:schemeClr val="dk1"/>
                          </a:solidFill>
                          <a:effectLst/>
                          <a:latin typeface="+mn-lt"/>
                          <a:ea typeface="+mn-ea"/>
                          <a:cs typeface="+mn-cs"/>
                        </a:rPr>
                        <a:t>budget shortfalls</a:t>
                      </a:r>
                      <a:r>
                        <a:rPr lang="en-GB" sz="2400" kern="1200" dirty="0">
                          <a:solidFill>
                            <a:schemeClr val="dk1"/>
                          </a:solidFill>
                          <a:effectLst/>
                          <a:latin typeface="+mn-lt"/>
                          <a:ea typeface="+mn-ea"/>
                          <a:cs typeface="+mn-cs"/>
                        </a:rPr>
                        <a:t>, but </a:t>
                      </a:r>
                      <a:r>
                        <a:rPr lang="en-GB" sz="2400" b="1" kern="1200" dirty="0">
                          <a:solidFill>
                            <a:schemeClr val="dk1"/>
                          </a:solidFill>
                          <a:effectLst/>
                          <a:latin typeface="+mn-lt"/>
                          <a:ea typeface="+mn-ea"/>
                          <a:cs typeface="+mn-cs"/>
                        </a:rPr>
                        <a:t>only minimal information</a:t>
                      </a:r>
                      <a:r>
                        <a:rPr lang="en-GB" sz="2400" kern="1200" dirty="0">
                          <a:solidFill>
                            <a:schemeClr val="dk1"/>
                          </a:solidFill>
                          <a:effectLst/>
                          <a:latin typeface="+mn-lt"/>
                          <a:ea typeface="+mn-ea"/>
                          <a:cs typeface="+mn-cs"/>
                        </a:rPr>
                        <a:t> is provided to recipients and non-recipients</a:t>
                      </a:r>
                    </a:p>
                    <a:p>
                      <a:pPr marL="285750" indent="-285750">
                        <a:buFont typeface="Wingdings" panose="05000000000000000000" pitchFamily="2" charset="2"/>
                        <a:buChar char="§"/>
                      </a:pPr>
                      <a:endParaRPr lang="en-GB" sz="2400" kern="1200" dirty="0">
                        <a:solidFill>
                          <a:schemeClr val="dk1"/>
                        </a:solidFill>
                        <a:effectLst/>
                        <a:latin typeface="+mn-lt"/>
                        <a:ea typeface="+mn-ea"/>
                        <a:cs typeface="+mn-cs"/>
                      </a:endParaRPr>
                    </a:p>
                    <a:p>
                      <a:pPr marL="285750" indent="-285750">
                        <a:buFont typeface="Wingdings" panose="05000000000000000000" pitchFamily="2" charset="2"/>
                        <a:buChar char="§"/>
                      </a:pPr>
                      <a:r>
                        <a:rPr lang="en-GB" sz="2400" kern="1200" dirty="0">
                          <a:solidFill>
                            <a:schemeClr val="dk1"/>
                          </a:solidFill>
                          <a:effectLst/>
                          <a:latin typeface="+mn-lt"/>
                          <a:ea typeface="+mn-ea"/>
                          <a:cs typeface="+mn-cs"/>
                        </a:rPr>
                        <a:t>SMS systems are sent to recipients to inform them of changes to their assistance, the </a:t>
                      </a:r>
                      <a:r>
                        <a:rPr lang="en-GB" sz="2400" b="1" kern="1200" dirty="0">
                          <a:solidFill>
                            <a:schemeClr val="dk1"/>
                          </a:solidFill>
                          <a:effectLst/>
                          <a:latin typeface="+mn-lt"/>
                          <a:ea typeface="+mn-ea"/>
                          <a:cs typeface="+mn-cs"/>
                        </a:rPr>
                        <a:t>decision-making</a:t>
                      </a:r>
                      <a:r>
                        <a:rPr lang="en-GB" sz="2400" kern="1200" dirty="0">
                          <a:solidFill>
                            <a:schemeClr val="dk1"/>
                          </a:solidFill>
                          <a:effectLst/>
                          <a:latin typeface="+mn-lt"/>
                          <a:ea typeface="+mn-ea"/>
                          <a:cs typeface="+mn-cs"/>
                        </a:rPr>
                        <a:t> behind these discontinuation or delays in payments are </a:t>
                      </a:r>
                      <a:r>
                        <a:rPr lang="en-GB" sz="2400" b="1" kern="1200" dirty="0">
                          <a:solidFill>
                            <a:schemeClr val="dk1"/>
                          </a:solidFill>
                          <a:effectLst/>
                          <a:latin typeface="+mn-lt"/>
                          <a:ea typeface="+mn-ea"/>
                          <a:cs typeface="+mn-cs"/>
                        </a:rPr>
                        <a:t>largely opaque</a:t>
                      </a:r>
                      <a:r>
                        <a:rPr lang="en-GB" sz="2400" kern="1200" dirty="0">
                          <a:solidFill>
                            <a:schemeClr val="dk1"/>
                          </a:solidFill>
                          <a:effectLst/>
                          <a:latin typeface="+mn-lt"/>
                          <a:ea typeface="+mn-ea"/>
                          <a:cs typeface="+mn-cs"/>
                        </a:rPr>
                        <a:t>.</a:t>
                      </a:r>
                      <a:endParaRPr lang="en-GB" sz="2400"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Wingdings" panose="05000000000000000000" pitchFamily="2" charset="2"/>
                        <a:buChar char="§"/>
                      </a:pPr>
                      <a:r>
                        <a:rPr lang="en-GB" sz="2400" kern="1200" dirty="0">
                          <a:solidFill>
                            <a:schemeClr val="dk1"/>
                          </a:solidFill>
                          <a:effectLst/>
                          <a:latin typeface="+mn-lt"/>
                          <a:ea typeface="+mn-ea"/>
                          <a:cs typeface="+mn-cs"/>
                        </a:rPr>
                        <a:t>There is a </a:t>
                      </a:r>
                      <a:r>
                        <a:rPr lang="en-GB" sz="2400" b="1" kern="1200" dirty="0">
                          <a:solidFill>
                            <a:schemeClr val="dk1"/>
                          </a:solidFill>
                          <a:effectLst/>
                          <a:latin typeface="+mn-lt"/>
                          <a:ea typeface="+mn-ea"/>
                          <a:cs typeface="+mn-cs"/>
                        </a:rPr>
                        <a:t>widespread perception that the distribution of assistance is biased </a:t>
                      </a:r>
                      <a:r>
                        <a:rPr lang="en-GB" sz="2400" kern="1200" dirty="0">
                          <a:solidFill>
                            <a:schemeClr val="dk1"/>
                          </a:solidFill>
                          <a:effectLst/>
                          <a:latin typeface="+mn-lt"/>
                          <a:ea typeface="+mn-ea"/>
                          <a:cs typeface="+mn-cs"/>
                        </a:rPr>
                        <a:t>toward certain groups, specifically towards Syrians.</a:t>
                      </a:r>
                    </a:p>
                    <a:p>
                      <a:pPr marL="0" indent="0">
                        <a:buFont typeface="Wingdings" panose="05000000000000000000" pitchFamily="2" charset="2"/>
                        <a:buNone/>
                      </a:pPr>
                      <a:endParaRPr lang="en-GB" sz="2400" kern="1200" dirty="0">
                        <a:solidFill>
                          <a:schemeClr val="dk1"/>
                        </a:solidFill>
                        <a:effectLst/>
                        <a:latin typeface="+mn-lt"/>
                        <a:ea typeface="+mn-ea"/>
                        <a:cs typeface="+mn-cs"/>
                      </a:endParaRPr>
                    </a:p>
                    <a:p>
                      <a:pPr marL="457200" indent="-457200">
                        <a:buFont typeface="Wingdings" panose="05000000000000000000" pitchFamily="2" charset="2"/>
                        <a:buChar char="§"/>
                      </a:pPr>
                      <a:r>
                        <a:rPr lang="en-GB" sz="2400" kern="1200" dirty="0">
                          <a:solidFill>
                            <a:schemeClr val="dk1"/>
                          </a:solidFill>
                          <a:effectLst/>
                          <a:latin typeface="+mn-lt"/>
                          <a:ea typeface="+mn-ea"/>
                          <a:cs typeface="+mn-cs"/>
                        </a:rPr>
                        <a:t>Narratives are spread through various kinds of media on </a:t>
                      </a:r>
                      <a:r>
                        <a:rPr lang="en-GB" sz="2400" b="1" kern="1200" dirty="0">
                          <a:solidFill>
                            <a:schemeClr val="dk1"/>
                          </a:solidFill>
                          <a:effectLst/>
                          <a:latin typeface="+mn-lt"/>
                          <a:ea typeface="+mn-ea"/>
                          <a:cs typeface="+mn-cs"/>
                        </a:rPr>
                        <a:t>nationality-based eligibility criteria </a:t>
                      </a:r>
                      <a:r>
                        <a:rPr lang="en-GB" sz="2400" kern="1200" dirty="0">
                          <a:solidFill>
                            <a:schemeClr val="dk1"/>
                          </a:solidFill>
                          <a:effectLst/>
                          <a:latin typeface="+mn-lt"/>
                          <a:ea typeface="+mn-ea"/>
                          <a:cs typeface="+mn-cs"/>
                        </a:rPr>
                        <a:t>and contribute to misperceptions leading to increased between communities and discrimination towards Syrians</a:t>
                      </a:r>
                    </a:p>
                    <a:p>
                      <a:pPr marL="457200" indent="-457200">
                        <a:buFont typeface="Wingdings" panose="05000000000000000000" pitchFamily="2" charset="2"/>
                        <a:buChar char="§"/>
                      </a:pPr>
                      <a:endParaRPr lang="en-GB" sz="2400" kern="1200" dirty="0">
                        <a:solidFill>
                          <a:schemeClr val="dk1"/>
                        </a:solidFill>
                        <a:effectLst/>
                        <a:latin typeface="+mn-lt"/>
                        <a:ea typeface="+mn-ea"/>
                        <a:cs typeface="+mn-cs"/>
                      </a:endParaRPr>
                    </a:p>
                    <a:p>
                      <a:pPr marL="457200" indent="-457200">
                        <a:buFont typeface="Wingdings" panose="05000000000000000000" pitchFamily="2" charset="2"/>
                        <a:buChar char="§"/>
                      </a:pPr>
                      <a:r>
                        <a:rPr lang="en-GB" sz="2400" kern="1200" dirty="0">
                          <a:solidFill>
                            <a:schemeClr val="dk1"/>
                          </a:solidFill>
                          <a:effectLst/>
                          <a:latin typeface="+mn-lt"/>
                          <a:ea typeface="+mn-ea"/>
                          <a:cs typeface="+mn-cs"/>
                        </a:rPr>
                        <a:t>They also </a:t>
                      </a:r>
                      <a:r>
                        <a:rPr lang="en-GB" sz="2400" b="1" kern="1200" dirty="0">
                          <a:solidFill>
                            <a:schemeClr val="dk1"/>
                          </a:solidFill>
                          <a:effectLst/>
                          <a:latin typeface="+mn-lt"/>
                          <a:ea typeface="+mn-ea"/>
                          <a:cs typeface="+mn-cs"/>
                        </a:rPr>
                        <a:t>generate distrust in humanitarian agencies and encourage politicians </a:t>
                      </a:r>
                      <a:r>
                        <a:rPr lang="en-GB" sz="2400" kern="1200" dirty="0">
                          <a:solidFill>
                            <a:schemeClr val="dk1"/>
                          </a:solidFill>
                          <a:effectLst/>
                          <a:latin typeface="+mn-lt"/>
                          <a:ea typeface="+mn-ea"/>
                          <a:cs typeface="+mn-cs"/>
                        </a:rPr>
                        <a:t>to create a more hostile environment for displaced Syrians.</a:t>
                      </a:r>
                      <a:endParaRPr lang="en-GB" sz="24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708382"/>
                  </a:ext>
                </a:extLst>
              </a:tr>
            </a:tbl>
          </a:graphicData>
        </a:graphic>
      </p:graphicFrame>
      <p:sp>
        <p:nvSpPr>
          <p:cNvPr id="8" name="Freeform 10">
            <a:extLst>
              <a:ext uri="{FF2B5EF4-FFF2-40B4-BE49-F238E27FC236}">
                <a16:creationId xmlns:a16="http://schemas.microsoft.com/office/drawing/2014/main" id="{8863518B-52FC-2E02-E232-4C25A17D6B5C}"/>
              </a:ext>
            </a:extLst>
          </p:cNvPr>
          <p:cNvSpPr/>
          <p:nvPr/>
        </p:nvSpPr>
        <p:spPr>
          <a:xfrm>
            <a:off x="762000" y="2781078"/>
            <a:ext cx="676218" cy="7513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FD2B19AC-EFDB-5FD6-97A3-67F204AC9860}"/>
              </a:ext>
            </a:extLst>
          </p:cNvPr>
          <p:cNvSpPr/>
          <p:nvPr/>
        </p:nvSpPr>
        <p:spPr>
          <a:xfrm>
            <a:off x="9829800" y="2866556"/>
            <a:ext cx="676218" cy="7513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2">
            <a:extLst>
              <a:ext uri="{FF2B5EF4-FFF2-40B4-BE49-F238E27FC236}">
                <a16:creationId xmlns:a16="http://schemas.microsoft.com/office/drawing/2014/main" id="{43FF5F73-421D-F79F-C3A9-DFBEDEEDF41B}"/>
              </a:ext>
            </a:extLst>
          </p:cNvPr>
          <p:cNvGrpSpPr/>
          <p:nvPr/>
        </p:nvGrpSpPr>
        <p:grpSpPr>
          <a:xfrm>
            <a:off x="31254" y="2552700"/>
            <a:ext cx="18288000" cy="2310708"/>
            <a:chOff x="0" y="-269459"/>
            <a:chExt cx="4922460" cy="607820"/>
          </a:xfrm>
        </p:grpSpPr>
        <p:sp>
          <p:nvSpPr>
            <p:cNvPr id="14" name="Freeform 3">
              <a:extLst>
                <a:ext uri="{FF2B5EF4-FFF2-40B4-BE49-F238E27FC236}">
                  <a16:creationId xmlns:a16="http://schemas.microsoft.com/office/drawing/2014/main" id="{A989C24D-AC34-0931-8ACC-A893A8AC36C5}"/>
                </a:ext>
              </a:extLst>
            </p:cNvPr>
            <p:cNvSpPr/>
            <p:nvPr/>
          </p:nvSpPr>
          <p:spPr>
            <a:xfrm>
              <a:off x="0" y="-269459"/>
              <a:ext cx="4922460" cy="338361"/>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dirty="0"/>
            </a:p>
          </p:txBody>
        </p:sp>
        <p:sp>
          <p:nvSpPr>
            <p:cNvPr id="15" name="TextBox 4">
              <a:extLst>
                <a:ext uri="{FF2B5EF4-FFF2-40B4-BE49-F238E27FC236}">
                  <a16:creationId xmlns:a16="http://schemas.microsoft.com/office/drawing/2014/main" id="{87A835F8-748D-07CD-4BBD-10D5D3E004D4}"/>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75284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DE9AB-9135-787D-A925-4A1891333D08}"/>
            </a:ext>
          </a:extLst>
        </p:cNvPr>
        <p:cNvGrpSpPr/>
        <p:nvPr/>
      </p:nvGrpSpPr>
      <p:grpSpPr>
        <a:xfrm>
          <a:off x="0" y="0"/>
          <a:ext cx="0" cy="0"/>
          <a:chOff x="0" y="0"/>
          <a:chExt cx="0" cy="0"/>
        </a:xfrm>
      </p:grpSpPr>
      <p:sp>
        <p:nvSpPr>
          <p:cNvPr id="2" name="Freeform 12">
            <a:extLst>
              <a:ext uri="{FF2B5EF4-FFF2-40B4-BE49-F238E27FC236}">
                <a16:creationId xmlns:a16="http://schemas.microsoft.com/office/drawing/2014/main" id="{5B5D3010-D109-335A-3F8F-9D54B0365F9C}"/>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3" name="Freeform 13">
            <a:extLst>
              <a:ext uri="{FF2B5EF4-FFF2-40B4-BE49-F238E27FC236}">
                <a16:creationId xmlns:a16="http://schemas.microsoft.com/office/drawing/2014/main" id="{D60E293D-458C-AF4A-1386-970DA6755BC1}"/>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a:stretch>
              <a:fillRect t="-39664" b="-137504"/>
            </a:stretch>
          </a:blipFill>
        </p:spPr>
        <p:txBody>
          <a:bodyPr/>
          <a:lstStyle/>
          <a:p>
            <a:endParaRPr lang="en-US"/>
          </a:p>
        </p:txBody>
      </p:sp>
      <p:sp>
        <p:nvSpPr>
          <p:cNvPr id="5" name="TextBox 4">
            <a:extLst>
              <a:ext uri="{FF2B5EF4-FFF2-40B4-BE49-F238E27FC236}">
                <a16:creationId xmlns:a16="http://schemas.microsoft.com/office/drawing/2014/main" id="{8FC9D2E4-417E-AB2A-9211-80CBFBB720CE}"/>
              </a:ext>
            </a:extLst>
          </p:cNvPr>
          <p:cNvSpPr txBox="1"/>
          <p:nvPr/>
        </p:nvSpPr>
        <p:spPr>
          <a:xfrm>
            <a:off x="1066800" y="981552"/>
            <a:ext cx="16154400" cy="1034514"/>
          </a:xfrm>
          <a:prstGeom prst="rect">
            <a:avLst/>
          </a:prstGeom>
          <a:noFill/>
        </p:spPr>
        <p:txBody>
          <a:bodyPr wrap="square">
            <a:spAutoFit/>
          </a:bodyPr>
          <a:lstStyle/>
          <a:p>
            <a:pPr marR="0" lvl="0" algn="ctr">
              <a:lnSpc>
                <a:spcPct val="115000"/>
              </a:lnSpc>
              <a:spcBef>
                <a:spcPts val="1800"/>
              </a:spcBef>
              <a:spcAft>
                <a:spcPts val="400"/>
              </a:spcAft>
            </a:pPr>
            <a:r>
              <a:rPr lang="en-GB" sz="5600" b="1" kern="1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Perception and Experiences from the “Bottom-Up”</a:t>
            </a:r>
          </a:p>
        </p:txBody>
      </p:sp>
      <p:graphicFrame>
        <p:nvGraphicFramePr>
          <p:cNvPr id="6" name="Table 5">
            <a:extLst>
              <a:ext uri="{FF2B5EF4-FFF2-40B4-BE49-F238E27FC236}">
                <a16:creationId xmlns:a16="http://schemas.microsoft.com/office/drawing/2014/main" id="{E7C34C96-46A4-E997-1494-B8E2CEBE861E}"/>
              </a:ext>
            </a:extLst>
          </p:cNvPr>
          <p:cNvGraphicFramePr>
            <a:graphicFrameLocks noGrp="1"/>
          </p:cNvGraphicFramePr>
          <p:nvPr>
            <p:extLst>
              <p:ext uri="{D42A27DB-BD31-4B8C-83A1-F6EECF244321}">
                <p14:modId xmlns:p14="http://schemas.microsoft.com/office/powerpoint/2010/main" val="1965579128"/>
              </p:ext>
            </p:extLst>
          </p:nvPr>
        </p:nvGraphicFramePr>
        <p:xfrm>
          <a:off x="1371600" y="2552700"/>
          <a:ext cx="15361146" cy="6752748"/>
        </p:xfrm>
        <a:graphic>
          <a:graphicData uri="http://schemas.openxmlformats.org/drawingml/2006/table">
            <a:tbl>
              <a:tblPr firstRow="1" bandRow="1">
                <a:tableStyleId>{5C22544A-7EE6-4342-B048-85BDC9FD1C3A}</a:tableStyleId>
              </a:tblPr>
              <a:tblGrid>
                <a:gridCol w="7680573">
                  <a:extLst>
                    <a:ext uri="{9D8B030D-6E8A-4147-A177-3AD203B41FA5}">
                      <a16:colId xmlns:a16="http://schemas.microsoft.com/office/drawing/2014/main" val="3225715063"/>
                    </a:ext>
                  </a:extLst>
                </a:gridCol>
                <a:gridCol w="7680573">
                  <a:extLst>
                    <a:ext uri="{9D8B030D-6E8A-4147-A177-3AD203B41FA5}">
                      <a16:colId xmlns:a16="http://schemas.microsoft.com/office/drawing/2014/main" val="76776314"/>
                    </a:ext>
                  </a:extLst>
                </a:gridCol>
              </a:tblGrid>
              <a:tr h="14241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000000"/>
                          </a:solidFill>
                          <a:effectLst/>
                          <a:latin typeface="+mn-lt"/>
                          <a:ea typeface="+mn-ea"/>
                          <a:cs typeface="+mn-cs"/>
                        </a:rPr>
                        <a:t>Opaque Targeting Methods</a:t>
                      </a:r>
                      <a:endParaRPr lang="en-GB" sz="3200" b="1" kern="1200" dirty="0">
                        <a:solidFill>
                          <a:srgbClr val="000000"/>
                        </a:solidFill>
                        <a:effectLst/>
                        <a:latin typeface="+mn-lt"/>
                        <a:ea typeface="+mn-ea"/>
                        <a:cs typeface="+mn-cs"/>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kern="1200" dirty="0">
                          <a:solidFill>
                            <a:schemeClr val="bg1"/>
                          </a:solidFill>
                          <a:effectLst/>
                          <a:latin typeface="+mn-lt"/>
                          <a:ea typeface="+mn-ea"/>
                          <a:cs typeface="+mn-cs"/>
                        </a:rPr>
                        <a:t>             </a:t>
                      </a:r>
                      <a:r>
                        <a:rPr lang="en-GB" sz="3200" b="1" kern="1200" dirty="0">
                          <a:solidFill>
                            <a:srgbClr val="000000"/>
                          </a:solidFill>
                          <a:effectLst/>
                          <a:latin typeface="+mn-lt"/>
                          <a:ea typeface="+mn-ea"/>
                          <a:cs typeface="+mn-cs"/>
                        </a:rPr>
                        <a:t>Unresponsive Communication</a:t>
                      </a: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98095"/>
                  </a:ext>
                </a:extLst>
              </a:tr>
              <a:tr h="5328624">
                <a:tc>
                  <a:txBody>
                    <a:bodyPr/>
                    <a:lstStyle/>
                    <a:p>
                      <a:pPr marL="285750" indent="-285750">
                        <a:buFont typeface="Wingdings" panose="05000000000000000000" pitchFamily="2" charset="2"/>
                        <a:buChar char="§"/>
                      </a:pPr>
                      <a:r>
                        <a:rPr lang="en-GB" sz="2400" kern="1200" dirty="0">
                          <a:solidFill>
                            <a:schemeClr val="dk1"/>
                          </a:solidFill>
                          <a:effectLst/>
                          <a:latin typeface="+mn-lt"/>
                          <a:ea typeface="+mn-ea"/>
                          <a:cs typeface="+mn-cs"/>
                        </a:rPr>
                        <a:t>In our studies, we found </a:t>
                      </a:r>
                      <a:r>
                        <a:rPr lang="en-GB" sz="2400" b="1" kern="1200" dirty="0">
                          <a:solidFill>
                            <a:schemeClr val="dk1"/>
                          </a:solidFill>
                          <a:effectLst/>
                          <a:latin typeface="+mn-lt"/>
                          <a:ea typeface="+mn-ea"/>
                          <a:cs typeface="+mn-cs"/>
                        </a:rPr>
                        <a:t>widespread scepticism about the targeting mechanisms used for distributing assistance</a:t>
                      </a:r>
                      <a:r>
                        <a:rPr lang="en-GB" sz="2400" kern="1200" dirty="0">
                          <a:solidFill>
                            <a:schemeClr val="dk1"/>
                          </a:solidFill>
                          <a:effectLst/>
                          <a:latin typeface="+mn-lt"/>
                          <a:ea typeface="+mn-ea"/>
                          <a:cs typeface="+mn-cs"/>
                        </a:rPr>
                        <a:t> and being selected as being “luck based.”</a:t>
                      </a:r>
                    </a:p>
                    <a:p>
                      <a:pPr marL="0" indent="0">
                        <a:buFont typeface="Wingdings" panose="05000000000000000000" pitchFamily="2" charset="2"/>
                        <a:buNone/>
                      </a:pPr>
                      <a:endParaRPr lang="en-GB" sz="2400" kern="1200" dirty="0">
                        <a:solidFill>
                          <a:schemeClr val="dk1"/>
                        </a:solidFill>
                        <a:effectLst/>
                        <a:latin typeface="+mn-lt"/>
                        <a:ea typeface="+mn-ea"/>
                        <a:cs typeface="+mn-cs"/>
                      </a:endParaRPr>
                    </a:p>
                    <a:p>
                      <a:pPr marL="285750" indent="-285750">
                        <a:buFont typeface="Wingdings" panose="05000000000000000000" pitchFamily="2" charset="2"/>
                        <a:buChar char="§"/>
                      </a:pPr>
                      <a:r>
                        <a:rPr lang="en-GB" sz="2400" kern="1200" dirty="0">
                          <a:solidFill>
                            <a:schemeClr val="dk1"/>
                          </a:solidFill>
                          <a:effectLst/>
                          <a:latin typeface="+mn-lt"/>
                          <a:ea typeface="+mn-ea"/>
                          <a:cs typeface="+mn-cs"/>
                        </a:rPr>
                        <a:t>Applicants receive </a:t>
                      </a:r>
                      <a:r>
                        <a:rPr lang="en-GB" sz="2400" b="1" kern="1200" dirty="0">
                          <a:solidFill>
                            <a:schemeClr val="dk1"/>
                          </a:solidFill>
                          <a:effectLst/>
                          <a:latin typeface="+mn-lt"/>
                          <a:ea typeface="+mn-ea"/>
                          <a:cs typeface="+mn-cs"/>
                        </a:rPr>
                        <a:t>SMS-based notification </a:t>
                      </a:r>
                      <a:r>
                        <a:rPr lang="en-GB" sz="2400" kern="1200" dirty="0">
                          <a:solidFill>
                            <a:schemeClr val="dk1"/>
                          </a:solidFill>
                          <a:effectLst/>
                          <a:latin typeface="+mn-lt"/>
                          <a:ea typeface="+mn-ea"/>
                          <a:cs typeface="+mn-cs"/>
                        </a:rPr>
                        <a:t>of their acceptance or rejection from a program, but they are </a:t>
                      </a:r>
                      <a:r>
                        <a:rPr lang="en-GB" sz="2400" b="1" kern="1200" dirty="0">
                          <a:solidFill>
                            <a:schemeClr val="dk1"/>
                          </a:solidFill>
                          <a:effectLst/>
                          <a:latin typeface="+mn-lt"/>
                          <a:ea typeface="+mn-ea"/>
                          <a:cs typeface="+mn-cs"/>
                        </a:rPr>
                        <a:t>not given information</a:t>
                      </a:r>
                      <a:r>
                        <a:rPr lang="en-GB" sz="2400" kern="1200" dirty="0">
                          <a:solidFill>
                            <a:schemeClr val="dk1"/>
                          </a:solidFill>
                          <a:effectLst/>
                          <a:latin typeface="+mn-lt"/>
                          <a:ea typeface="+mn-ea"/>
                          <a:cs typeface="+mn-cs"/>
                        </a:rPr>
                        <a:t> about the reasons that they were rejected.</a:t>
                      </a:r>
                    </a:p>
                    <a:p>
                      <a:pPr marL="0" indent="0">
                        <a:buFont typeface="Wingdings" panose="05000000000000000000" pitchFamily="2" charset="2"/>
                        <a:buNone/>
                      </a:pPr>
                      <a:endParaRPr lang="en-GB" sz="2400" kern="1200" dirty="0">
                        <a:solidFill>
                          <a:schemeClr val="dk1"/>
                        </a:solidFill>
                        <a:effectLst/>
                        <a:latin typeface="+mn-lt"/>
                        <a:ea typeface="+mn-ea"/>
                        <a:cs typeface="+mn-cs"/>
                      </a:endParaRPr>
                    </a:p>
                    <a:p>
                      <a:pPr marL="285750" indent="-285750">
                        <a:buFont typeface="Wingdings" panose="05000000000000000000" pitchFamily="2" charset="2"/>
                        <a:buChar char="§"/>
                      </a:pPr>
                      <a:r>
                        <a:rPr lang="en-GB" sz="2400" kern="1200" dirty="0">
                          <a:solidFill>
                            <a:schemeClr val="dk1"/>
                          </a:solidFill>
                          <a:effectLst/>
                          <a:latin typeface="+mn-lt"/>
                          <a:ea typeface="+mn-ea"/>
                          <a:cs typeface="+mn-cs"/>
                        </a:rPr>
                        <a:t>Participants of our studies expressed doubt in the vulnerable criteria used in programmes, where the </a:t>
                      </a:r>
                      <a:r>
                        <a:rPr lang="en-GB" sz="2400" b="1" kern="1200" dirty="0">
                          <a:solidFill>
                            <a:schemeClr val="dk1"/>
                          </a:solidFill>
                          <a:effectLst/>
                          <a:latin typeface="+mn-lt"/>
                          <a:ea typeface="+mn-ea"/>
                          <a:cs typeface="+mn-cs"/>
                        </a:rPr>
                        <a:t>perceptions that targeting is inaccurate or biased can erode trust in system of assistance overall</a:t>
                      </a:r>
                      <a:r>
                        <a:rPr lang="en-GB" sz="2400" kern="1200" dirty="0">
                          <a:solidFill>
                            <a:schemeClr val="dk1"/>
                          </a:solidFill>
                          <a:effectLst/>
                          <a:latin typeface="+mn-lt"/>
                          <a:ea typeface="+mn-ea"/>
                          <a:cs typeface="+mn-cs"/>
                        </a:rPr>
                        <a:t>.</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Wingdings" panose="05000000000000000000" pitchFamily="2" charset="2"/>
                        <a:buChar char="§"/>
                      </a:pPr>
                      <a:r>
                        <a:rPr lang="en-GB" sz="2400" kern="1200" dirty="0">
                          <a:solidFill>
                            <a:schemeClr val="dk1"/>
                          </a:solidFill>
                          <a:effectLst/>
                          <a:latin typeface="+mn-lt"/>
                          <a:ea typeface="+mn-ea"/>
                          <a:cs typeface="+mn-cs"/>
                        </a:rPr>
                        <a:t>There was the widespread frustration among study participants about </a:t>
                      </a:r>
                      <a:r>
                        <a:rPr lang="en-GB" sz="2400" b="1" kern="1200" dirty="0">
                          <a:solidFill>
                            <a:schemeClr val="dk1"/>
                          </a:solidFill>
                          <a:effectLst/>
                          <a:latin typeface="+mn-lt"/>
                          <a:ea typeface="+mn-ea"/>
                          <a:cs typeface="+mn-cs"/>
                        </a:rPr>
                        <a:t>communication barriers </a:t>
                      </a:r>
                      <a:r>
                        <a:rPr lang="en-GB" sz="2400" kern="1200" dirty="0">
                          <a:solidFill>
                            <a:schemeClr val="dk1"/>
                          </a:solidFill>
                          <a:effectLst/>
                          <a:latin typeface="+mn-lt"/>
                          <a:ea typeface="+mn-ea"/>
                          <a:cs typeface="+mn-cs"/>
                        </a:rPr>
                        <a:t>when trying to reach providers.</a:t>
                      </a:r>
                    </a:p>
                    <a:p>
                      <a:pPr marL="457200" indent="-457200">
                        <a:buFont typeface="Wingdings" panose="05000000000000000000" pitchFamily="2" charset="2"/>
                        <a:buChar char="§"/>
                      </a:pPr>
                      <a:endParaRPr lang="en-GB" sz="2400" kern="1200" dirty="0">
                        <a:solidFill>
                          <a:schemeClr val="dk1"/>
                        </a:solidFill>
                        <a:effectLst/>
                        <a:latin typeface="+mn-lt"/>
                        <a:ea typeface="+mn-ea"/>
                        <a:cs typeface="+mn-cs"/>
                      </a:endParaRPr>
                    </a:p>
                    <a:p>
                      <a:pPr marL="457200" indent="-457200">
                        <a:buFont typeface="Wingdings" panose="05000000000000000000" pitchFamily="2" charset="2"/>
                        <a:buChar char="§"/>
                      </a:pPr>
                      <a:r>
                        <a:rPr lang="en-GB" sz="2400" kern="1200" dirty="0">
                          <a:solidFill>
                            <a:schemeClr val="dk1"/>
                          </a:solidFill>
                          <a:effectLst/>
                          <a:latin typeface="+mn-lt"/>
                          <a:ea typeface="+mn-ea"/>
                          <a:cs typeface="+mn-cs"/>
                        </a:rPr>
                        <a:t>Some participants </a:t>
                      </a:r>
                      <a:r>
                        <a:rPr lang="en-GB" sz="2400" b="1" kern="1200" dirty="0">
                          <a:solidFill>
                            <a:schemeClr val="dk1"/>
                          </a:solidFill>
                          <a:effectLst/>
                          <a:latin typeface="+mn-lt"/>
                          <a:ea typeface="+mn-ea"/>
                          <a:cs typeface="+mn-cs"/>
                        </a:rPr>
                        <a:t>face challenges </a:t>
                      </a:r>
                      <a:r>
                        <a:rPr lang="en-GB" sz="2400" kern="1200" dirty="0">
                          <a:solidFill>
                            <a:schemeClr val="dk1"/>
                          </a:solidFill>
                          <a:effectLst/>
                          <a:latin typeface="+mn-lt"/>
                          <a:ea typeface="+mn-ea"/>
                          <a:cs typeface="+mn-cs"/>
                        </a:rPr>
                        <a:t>in accessing their assistance and described frustrations trying to reach someone on </a:t>
                      </a:r>
                      <a:r>
                        <a:rPr lang="en-GB" sz="2400" b="1" kern="1200" dirty="0">
                          <a:solidFill>
                            <a:schemeClr val="dk1"/>
                          </a:solidFill>
                          <a:effectLst/>
                          <a:latin typeface="+mn-lt"/>
                          <a:ea typeface="+mn-ea"/>
                          <a:cs typeface="+mn-cs"/>
                        </a:rPr>
                        <a:t>a non-responsive line for call centres</a:t>
                      </a:r>
                      <a:r>
                        <a:rPr lang="en-GB" sz="2400" kern="1200" dirty="0">
                          <a:solidFill>
                            <a:schemeClr val="dk1"/>
                          </a:solidFill>
                          <a:effectLst/>
                          <a:latin typeface="+mn-lt"/>
                          <a:ea typeface="+mn-ea"/>
                          <a:cs typeface="+mn-cs"/>
                        </a:rPr>
                        <a:t> or lengthy delays in response to their questions.</a:t>
                      </a:r>
                    </a:p>
                    <a:p>
                      <a:pPr marL="457200" indent="-457200">
                        <a:buFont typeface="Wingdings" panose="05000000000000000000" pitchFamily="2" charset="2"/>
                        <a:buChar char="§"/>
                      </a:pPr>
                      <a:endParaRPr lang="en-GB" sz="2400" kern="1200" dirty="0">
                        <a:solidFill>
                          <a:schemeClr val="dk1"/>
                        </a:solidFill>
                        <a:effectLst/>
                        <a:latin typeface="+mn-lt"/>
                        <a:ea typeface="+mn-ea"/>
                        <a:cs typeface="+mn-cs"/>
                      </a:endParaRPr>
                    </a:p>
                    <a:p>
                      <a:pPr marL="457200" indent="-457200">
                        <a:buFont typeface="Wingdings" panose="05000000000000000000" pitchFamily="2" charset="2"/>
                        <a:buChar char="§"/>
                      </a:pPr>
                      <a:r>
                        <a:rPr lang="en-GB" sz="2400" b="1" kern="1200" dirty="0">
                          <a:solidFill>
                            <a:schemeClr val="dk1"/>
                          </a:solidFill>
                          <a:effectLst/>
                          <a:latin typeface="+mn-lt"/>
                          <a:ea typeface="+mn-ea"/>
                          <a:cs typeface="+mn-cs"/>
                        </a:rPr>
                        <a:t>Limited communication </a:t>
                      </a:r>
                      <a:r>
                        <a:rPr lang="en-GB" sz="2400" kern="1200" dirty="0">
                          <a:solidFill>
                            <a:schemeClr val="dk1"/>
                          </a:solidFill>
                          <a:effectLst/>
                          <a:latin typeface="+mn-lt"/>
                          <a:ea typeface="+mn-ea"/>
                          <a:cs typeface="+mn-cs"/>
                        </a:rPr>
                        <a:t>can also affect people’s understanding of eligibility criteria and targeting mechanisms, where some people </a:t>
                      </a:r>
                      <a:r>
                        <a:rPr lang="en-GB" sz="2400" b="1" kern="1200" dirty="0">
                          <a:solidFill>
                            <a:schemeClr val="dk1"/>
                          </a:solidFill>
                          <a:effectLst/>
                          <a:latin typeface="+mn-lt"/>
                          <a:ea typeface="+mn-ea"/>
                          <a:cs typeface="+mn-cs"/>
                        </a:rPr>
                        <a:t>would not know they were eligible</a:t>
                      </a:r>
                      <a:r>
                        <a:rPr lang="en-GB" sz="2400" kern="1200" dirty="0">
                          <a:solidFill>
                            <a:schemeClr val="dk1"/>
                          </a:solidFill>
                          <a:effectLst/>
                          <a:latin typeface="+mn-lt"/>
                          <a:ea typeface="+mn-ea"/>
                          <a:cs typeface="+mn-cs"/>
                        </a:rPr>
                        <a:t> for a certain program.</a:t>
                      </a:r>
                      <a:endParaRPr lang="en-GB" sz="24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708382"/>
                  </a:ext>
                </a:extLst>
              </a:tr>
            </a:tbl>
          </a:graphicData>
        </a:graphic>
      </p:graphicFrame>
      <p:sp>
        <p:nvSpPr>
          <p:cNvPr id="8" name="Freeform 10">
            <a:extLst>
              <a:ext uri="{FF2B5EF4-FFF2-40B4-BE49-F238E27FC236}">
                <a16:creationId xmlns:a16="http://schemas.microsoft.com/office/drawing/2014/main" id="{BDD865D5-6D81-F61B-61A5-F569B00A6A8D}"/>
              </a:ext>
            </a:extLst>
          </p:cNvPr>
          <p:cNvSpPr/>
          <p:nvPr/>
        </p:nvSpPr>
        <p:spPr>
          <a:xfrm>
            <a:off x="1551243" y="2866199"/>
            <a:ext cx="676218" cy="7513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0" name="Freeform 10">
            <a:extLst>
              <a:ext uri="{FF2B5EF4-FFF2-40B4-BE49-F238E27FC236}">
                <a16:creationId xmlns:a16="http://schemas.microsoft.com/office/drawing/2014/main" id="{CB08FEB2-F170-9314-DC4B-EDF9F9484BB8}"/>
              </a:ext>
            </a:extLst>
          </p:cNvPr>
          <p:cNvSpPr/>
          <p:nvPr/>
        </p:nvSpPr>
        <p:spPr>
          <a:xfrm>
            <a:off x="9525000" y="2804600"/>
            <a:ext cx="676218" cy="751324"/>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2">
            <a:extLst>
              <a:ext uri="{FF2B5EF4-FFF2-40B4-BE49-F238E27FC236}">
                <a16:creationId xmlns:a16="http://schemas.microsoft.com/office/drawing/2014/main" id="{758B373B-5777-CFB6-B436-CD4D34634D6C}"/>
              </a:ext>
            </a:extLst>
          </p:cNvPr>
          <p:cNvGrpSpPr/>
          <p:nvPr/>
        </p:nvGrpSpPr>
        <p:grpSpPr>
          <a:xfrm>
            <a:off x="0" y="2552700"/>
            <a:ext cx="18332946" cy="2310708"/>
            <a:chOff x="0" y="-269459"/>
            <a:chExt cx="4922460" cy="607820"/>
          </a:xfrm>
        </p:grpSpPr>
        <p:sp>
          <p:nvSpPr>
            <p:cNvPr id="9" name="Freeform 3">
              <a:extLst>
                <a:ext uri="{FF2B5EF4-FFF2-40B4-BE49-F238E27FC236}">
                  <a16:creationId xmlns:a16="http://schemas.microsoft.com/office/drawing/2014/main" id="{2FBFBEDE-DFC0-E390-AE74-05CA1694CA90}"/>
                </a:ext>
              </a:extLst>
            </p:cNvPr>
            <p:cNvSpPr/>
            <p:nvPr/>
          </p:nvSpPr>
          <p:spPr>
            <a:xfrm>
              <a:off x="0" y="-269459"/>
              <a:ext cx="4922460" cy="338361"/>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dirty="0"/>
            </a:p>
          </p:txBody>
        </p:sp>
        <p:sp>
          <p:nvSpPr>
            <p:cNvPr id="11" name="TextBox 4">
              <a:extLst>
                <a:ext uri="{FF2B5EF4-FFF2-40B4-BE49-F238E27FC236}">
                  <a16:creationId xmlns:a16="http://schemas.microsoft.com/office/drawing/2014/main" id="{7DCB9EF1-2D58-75DD-8DE8-2F2470CC835C}"/>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92134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88794-4AE1-4176-EF86-29F81DEC7B83}"/>
            </a:ext>
          </a:extLst>
        </p:cNvPr>
        <p:cNvGrpSpPr/>
        <p:nvPr/>
      </p:nvGrpSpPr>
      <p:grpSpPr>
        <a:xfrm>
          <a:off x="0" y="0"/>
          <a:ext cx="0" cy="0"/>
          <a:chOff x="0" y="0"/>
          <a:chExt cx="0" cy="0"/>
        </a:xfrm>
      </p:grpSpPr>
      <p:sp>
        <p:nvSpPr>
          <p:cNvPr id="2" name="Freeform 12">
            <a:extLst>
              <a:ext uri="{FF2B5EF4-FFF2-40B4-BE49-F238E27FC236}">
                <a16:creationId xmlns:a16="http://schemas.microsoft.com/office/drawing/2014/main" id="{80810795-799E-B120-D1FE-947D9483AA26}"/>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3" name="Freeform 13">
            <a:extLst>
              <a:ext uri="{FF2B5EF4-FFF2-40B4-BE49-F238E27FC236}">
                <a16:creationId xmlns:a16="http://schemas.microsoft.com/office/drawing/2014/main" id="{9DB9AE2D-AFF1-39FB-4B14-96358B684BD1}"/>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a:stretch>
              <a:fillRect t="-39664" b="-137504"/>
            </a:stretch>
          </a:blipFill>
        </p:spPr>
        <p:txBody>
          <a:bodyPr/>
          <a:lstStyle/>
          <a:p>
            <a:endParaRPr lang="en-US"/>
          </a:p>
        </p:txBody>
      </p:sp>
      <p:graphicFrame>
        <p:nvGraphicFramePr>
          <p:cNvPr id="6" name="Table 5">
            <a:extLst>
              <a:ext uri="{FF2B5EF4-FFF2-40B4-BE49-F238E27FC236}">
                <a16:creationId xmlns:a16="http://schemas.microsoft.com/office/drawing/2014/main" id="{DE874BA7-52DC-CA76-864F-8DB80BF9B0C7}"/>
              </a:ext>
            </a:extLst>
          </p:cNvPr>
          <p:cNvGraphicFramePr>
            <a:graphicFrameLocks noGrp="1"/>
          </p:cNvGraphicFramePr>
          <p:nvPr>
            <p:extLst>
              <p:ext uri="{D42A27DB-BD31-4B8C-83A1-F6EECF244321}">
                <p14:modId xmlns:p14="http://schemas.microsoft.com/office/powerpoint/2010/main" val="2765272380"/>
              </p:ext>
            </p:extLst>
          </p:nvPr>
        </p:nvGraphicFramePr>
        <p:xfrm>
          <a:off x="772064" y="2535882"/>
          <a:ext cx="16743872" cy="7001297"/>
        </p:xfrm>
        <a:graphic>
          <a:graphicData uri="http://schemas.openxmlformats.org/drawingml/2006/table">
            <a:tbl>
              <a:tblPr firstRow="1" bandRow="1">
                <a:tableStyleId>{5C22544A-7EE6-4342-B048-85BDC9FD1C3A}</a:tableStyleId>
              </a:tblPr>
              <a:tblGrid>
                <a:gridCol w="5694872">
                  <a:extLst>
                    <a:ext uri="{9D8B030D-6E8A-4147-A177-3AD203B41FA5}">
                      <a16:colId xmlns:a16="http://schemas.microsoft.com/office/drawing/2014/main" val="3225715063"/>
                    </a:ext>
                  </a:extLst>
                </a:gridCol>
                <a:gridCol w="5826141">
                  <a:extLst>
                    <a:ext uri="{9D8B030D-6E8A-4147-A177-3AD203B41FA5}">
                      <a16:colId xmlns:a16="http://schemas.microsoft.com/office/drawing/2014/main" val="1122967147"/>
                    </a:ext>
                  </a:extLst>
                </a:gridCol>
                <a:gridCol w="5222859">
                  <a:extLst>
                    <a:ext uri="{9D8B030D-6E8A-4147-A177-3AD203B41FA5}">
                      <a16:colId xmlns:a16="http://schemas.microsoft.com/office/drawing/2014/main" val="76776314"/>
                    </a:ext>
                  </a:extLst>
                </a:gridCol>
              </a:tblGrid>
              <a:tr h="1392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000000"/>
                          </a:solidFill>
                          <a:effectLst/>
                          <a:latin typeface="+mn-lt"/>
                          <a:ea typeface="+mn-ea"/>
                          <a:cs typeface="+mn-cs"/>
                        </a:rPr>
                        <a:t>Focusing on Lifecycle Universal Grants</a:t>
                      </a:r>
                      <a:endParaRPr lang="en-GB" sz="3200" b="1" kern="1200" dirty="0">
                        <a:solidFill>
                          <a:srgbClr val="000000"/>
                        </a:solidFill>
                        <a:effectLst/>
                        <a:latin typeface="+mn-lt"/>
                        <a:ea typeface="+mn-ea"/>
                        <a:cs typeface="+mn-cs"/>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bg1"/>
                          </a:solidFill>
                          <a:effectLst/>
                          <a:latin typeface="+mn-lt"/>
                          <a:ea typeface="+mn-ea"/>
                          <a:cs typeface="+mn-cs"/>
                        </a:rPr>
                        <a:t>      </a:t>
                      </a:r>
                      <a:r>
                        <a:rPr lang="en-US" sz="3200" b="1" kern="1200" dirty="0">
                          <a:solidFill>
                            <a:srgbClr val="000000"/>
                          </a:solidFill>
                          <a:effectLst/>
                          <a:latin typeface="+mn-lt"/>
                          <a:ea typeface="+mn-ea"/>
                          <a:cs typeface="+mn-cs"/>
                        </a:rPr>
                        <a:t>Universal Social Protection System for All</a:t>
                      </a:r>
                      <a:endParaRPr lang="en-GB" sz="3200" b="1" kern="1200" dirty="0">
                        <a:solidFill>
                          <a:srgbClr val="000000"/>
                        </a:solidFill>
                        <a:effectLst/>
                        <a:latin typeface="+mn-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bg1"/>
                          </a:solidFill>
                          <a:effectLst/>
                          <a:latin typeface="+mn-lt"/>
                          <a:ea typeface="+mn-ea"/>
                          <a:cs typeface="+mn-cs"/>
                        </a:rPr>
                        <a:t>       </a:t>
                      </a:r>
                      <a:r>
                        <a:rPr lang="en-US" sz="3200" b="1" kern="1200" dirty="0">
                          <a:solidFill>
                            <a:srgbClr val="000000"/>
                          </a:solidFill>
                          <a:effectLst/>
                          <a:latin typeface="+mn-lt"/>
                          <a:ea typeface="+mn-ea"/>
                          <a:cs typeface="+mn-cs"/>
                        </a:rPr>
                        <a:t>Enhance Outreach and Communication</a:t>
                      </a:r>
                      <a:endParaRPr lang="en-GB" sz="3200" b="1" kern="1200" dirty="0">
                        <a:solidFill>
                          <a:srgbClr val="000000"/>
                        </a:solidFill>
                        <a:effectLst/>
                        <a:latin typeface="+mn-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98095"/>
                  </a:ext>
                </a:extLst>
              </a:tr>
              <a:tr h="4728944">
                <a:tc>
                  <a:txBody>
                    <a:bodyPr/>
                    <a:lstStyle/>
                    <a:p>
                      <a:pPr marL="342900" indent="-342900">
                        <a:buFont typeface="Arial" panose="020B0604020202020204" pitchFamily="34" charset="0"/>
                        <a:buChar char="•"/>
                      </a:pPr>
                      <a:r>
                        <a:rPr lang="en-US" sz="2400" dirty="0">
                          <a:solidFill>
                            <a:schemeClr val="tx1"/>
                          </a:solidFill>
                        </a:rPr>
                        <a:t>Like the NSPS, this paper reaffirms the need for </a:t>
                      </a:r>
                      <a:r>
                        <a:rPr lang="en-US" sz="2400" b="1" dirty="0">
                          <a:solidFill>
                            <a:schemeClr val="tx1"/>
                          </a:solidFill>
                        </a:rPr>
                        <a:t>more life-cycle universal social grants</a:t>
                      </a:r>
                      <a:r>
                        <a:rPr lang="en-US" sz="2400" dirty="0">
                          <a:solidFill>
                            <a:schemeClr val="tx1"/>
                          </a:solidFill>
                        </a:rPr>
                        <a:t>, in complementarity with SSN financed through progressive taxation.</a:t>
                      </a:r>
                    </a:p>
                    <a:p>
                      <a:pPr marL="0" indent="0">
                        <a:buFont typeface="Arial" panose="020B0604020202020204" pitchFamily="34" charset="0"/>
                        <a:buNone/>
                      </a:pP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Universal programs “can </a:t>
                      </a:r>
                      <a:r>
                        <a:rPr lang="en-GB" sz="2400" kern="1200" dirty="0">
                          <a:solidFill>
                            <a:schemeClr val="dk1"/>
                          </a:solidFill>
                          <a:effectLst/>
                          <a:latin typeface="+mn-lt"/>
                          <a:ea typeface="+mn-ea"/>
                          <a:cs typeface="+mn-cs"/>
                        </a:rPr>
                        <a:t>to be an </a:t>
                      </a:r>
                      <a:r>
                        <a:rPr lang="en-GB" sz="2400" b="1" kern="1200" dirty="0">
                          <a:solidFill>
                            <a:schemeClr val="dk1"/>
                          </a:solidFill>
                          <a:effectLst/>
                          <a:latin typeface="+mn-lt"/>
                          <a:ea typeface="+mn-ea"/>
                          <a:cs typeface="+mn-cs"/>
                        </a:rPr>
                        <a:t>effective policy tool to promote solidarity</a:t>
                      </a:r>
                      <a:r>
                        <a:rPr lang="en-GB" sz="2400" kern="1200" dirty="0">
                          <a:solidFill>
                            <a:schemeClr val="dk1"/>
                          </a:solidFill>
                          <a:effectLst/>
                          <a:latin typeface="+mn-lt"/>
                          <a:ea typeface="+mn-ea"/>
                          <a:cs typeface="+mn-cs"/>
                        </a:rPr>
                        <a:t>, while at the same time strengthening the social contract.”</a:t>
                      </a:r>
                      <a:endParaRPr lang="en-US" sz="2400" dirty="0">
                        <a:solidFill>
                          <a:schemeClr val="tx1"/>
                        </a:solidFill>
                      </a:endParaRPr>
                    </a:p>
                    <a:p>
                      <a:pPr marL="342900" indent="-342900">
                        <a:buFont typeface="Arial" panose="020B0604020202020204" pitchFamily="34" charset="0"/>
                        <a:buChar char="•"/>
                      </a:pPr>
                      <a:endParaRPr lang="en-GB" sz="2400"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Wingdings" panose="05000000000000000000" pitchFamily="2" charset="2"/>
                        <a:buChar char="§"/>
                      </a:pPr>
                      <a:r>
                        <a:rPr lang="en-GB" sz="2400" kern="1200" dirty="0">
                          <a:solidFill>
                            <a:schemeClr val="dk1"/>
                          </a:solidFill>
                          <a:effectLst/>
                          <a:latin typeface="+mn-lt"/>
                          <a:ea typeface="+mn-ea"/>
                          <a:cs typeface="+mn-cs"/>
                        </a:rPr>
                        <a:t>The social protection system </a:t>
                      </a:r>
                      <a:r>
                        <a:rPr lang="en-GB" sz="2400" b="1" kern="1200" dirty="0">
                          <a:solidFill>
                            <a:schemeClr val="dk1"/>
                          </a:solidFill>
                          <a:effectLst/>
                          <a:latin typeface="+mn-lt"/>
                          <a:ea typeface="+mn-ea"/>
                          <a:cs typeface="+mn-cs"/>
                        </a:rPr>
                        <a:t>should cover all nationalities</a:t>
                      </a:r>
                      <a:r>
                        <a:rPr lang="en-GB" sz="2400" kern="1200" dirty="0">
                          <a:solidFill>
                            <a:schemeClr val="dk1"/>
                          </a:solidFill>
                          <a:effectLst/>
                          <a:latin typeface="+mn-lt"/>
                          <a:ea typeface="+mn-ea"/>
                          <a:cs typeface="+mn-cs"/>
                        </a:rPr>
                        <a:t>, as is already the case with </a:t>
                      </a:r>
                      <a:r>
                        <a:rPr lang="en-GB" sz="2400" b="1" kern="1200" dirty="0">
                          <a:solidFill>
                            <a:schemeClr val="dk1"/>
                          </a:solidFill>
                          <a:effectLst/>
                          <a:latin typeface="+mn-lt"/>
                          <a:ea typeface="+mn-ea"/>
                          <a:cs typeface="+mn-cs"/>
                        </a:rPr>
                        <a:t>the National Disability Allowance</a:t>
                      </a:r>
                      <a:r>
                        <a:rPr lang="en-GB" sz="2400" kern="1200" dirty="0">
                          <a:solidFill>
                            <a:schemeClr val="dk1"/>
                          </a:solidFill>
                          <a:effectLst/>
                          <a:latin typeface="+mn-lt"/>
                          <a:ea typeface="+mn-ea"/>
                          <a:cs typeface="+mn-cs"/>
                        </a:rPr>
                        <a:t>. </a:t>
                      </a:r>
                    </a:p>
                    <a:p>
                      <a:pPr marL="457200" indent="-457200">
                        <a:buFont typeface="Wingdings" panose="05000000000000000000" pitchFamily="2" charset="2"/>
                        <a:buChar char="§"/>
                      </a:pPr>
                      <a:endParaRPr lang="en-GB" sz="2400" kern="1200" dirty="0">
                        <a:solidFill>
                          <a:schemeClr val="dk1"/>
                        </a:solidFill>
                        <a:effectLst/>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2400" kern="1200" dirty="0">
                          <a:solidFill>
                            <a:schemeClr val="dk1"/>
                          </a:solidFill>
                          <a:effectLst/>
                          <a:latin typeface="+mn-lt"/>
                          <a:ea typeface="+mn-ea"/>
                          <a:cs typeface="+mn-cs"/>
                        </a:rPr>
                        <a:t>Parallel systems of aid for different nationalities </a:t>
                      </a:r>
                      <a:r>
                        <a:rPr lang="en-GB" sz="2400" b="1" kern="1200" dirty="0">
                          <a:solidFill>
                            <a:schemeClr val="dk1"/>
                          </a:solidFill>
                          <a:effectLst/>
                          <a:latin typeface="+mn-lt"/>
                          <a:ea typeface="+mn-ea"/>
                          <a:cs typeface="+mn-cs"/>
                        </a:rPr>
                        <a:t>can foster resentment </a:t>
                      </a:r>
                      <a:r>
                        <a:rPr lang="en-GB" sz="2400" kern="1200" dirty="0">
                          <a:solidFill>
                            <a:schemeClr val="dk1"/>
                          </a:solidFill>
                          <a:effectLst/>
                          <a:latin typeface="+mn-lt"/>
                          <a:ea typeface="+mn-ea"/>
                          <a:cs typeface="+mn-cs"/>
                        </a:rPr>
                        <a:t>between communities.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400" dirty="0">
                        <a:solidFill>
                          <a:schemeClr val="tx1"/>
                        </a:solidFill>
                      </a:endParaRPr>
                    </a:p>
                    <a:p>
                      <a:pPr marL="457200" indent="-457200">
                        <a:buFont typeface="Wingdings" panose="05000000000000000000" pitchFamily="2" charset="2"/>
                        <a:buChar char="§"/>
                      </a:pPr>
                      <a:r>
                        <a:rPr lang="en-GB" sz="2400" kern="1200" dirty="0">
                          <a:solidFill>
                            <a:schemeClr val="dk1"/>
                          </a:solidFill>
                          <a:effectLst/>
                          <a:latin typeface="+mn-lt"/>
                          <a:ea typeface="+mn-ea"/>
                          <a:cs typeface="+mn-cs"/>
                        </a:rPr>
                        <a:t>If national systems include refugees, they can receive funds allocated to refugee protection and use this to </a:t>
                      </a:r>
                      <a:r>
                        <a:rPr lang="en-GB" sz="2400" b="1" kern="1200" dirty="0">
                          <a:solidFill>
                            <a:schemeClr val="dk1"/>
                          </a:solidFill>
                          <a:effectLst/>
                          <a:latin typeface="+mn-lt"/>
                          <a:ea typeface="+mn-ea"/>
                          <a:cs typeface="+mn-cs"/>
                        </a:rPr>
                        <a:t>cover overhead costs and reduce inter-community tensions</a:t>
                      </a:r>
                      <a:r>
                        <a:rPr lang="en-GB" sz="2400" b="0" kern="1200" dirty="0">
                          <a:solidFill>
                            <a:schemeClr val="dk1"/>
                          </a:solidFill>
                          <a:effectLst/>
                          <a:latin typeface="+mn-lt"/>
                          <a:ea typeface="+mn-ea"/>
                          <a:cs typeface="+mn-cs"/>
                        </a:rPr>
                        <a:t>.</a:t>
                      </a:r>
                      <a:endParaRPr lang="en-GB" sz="2600" b="1" kern="1200" dirty="0">
                        <a:solidFill>
                          <a:schemeClr val="tx1"/>
                        </a:solidFill>
                        <a:effectLst/>
                        <a:latin typeface="+mn-lt"/>
                        <a:ea typeface="+mn-ea"/>
                        <a:cs typeface="+mn-cs"/>
                      </a:endParaRPr>
                    </a:p>
                    <a:p>
                      <a:pPr marL="457200" indent="-457200">
                        <a:buFont typeface="Wingdings" panose="05000000000000000000" pitchFamily="2" charset="2"/>
                        <a:buChar char="§"/>
                      </a:pPr>
                      <a:endParaRPr lang="en-GB" sz="2600" kern="1200" dirty="0">
                        <a:solidFill>
                          <a:schemeClr val="tx1"/>
                        </a:solidFill>
                        <a:effectLst/>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1" kern="1200" dirty="0">
                          <a:solidFill>
                            <a:schemeClr val="dk1"/>
                          </a:solidFill>
                          <a:effectLst/>
                          <a:latin typeface="+mn-lt"/>
                          <a:ea typeface="+mn-ea"/>
                          <a:cs typeface="+mn-cs"/>
                        </a:rPr>
                        <a:t>Implementors and donors need to make significant investments in:</a:t>
                      </a:r>
                    </a:p>
                    <a:p>
                      <a:endParaRPr lang="en-GB" sz="2400" kern="1200" dirty="0">
                        <a:solidFill>
                          <a:schemeClr val="dk1"/>
                        </a:solidFill>
                        <a:effectLst/>
                        <a:latin typeface="+mn-lt"/>
                        <a:ea typeface="+mn-ea"/>
                        <a:cs typeface="+mn-cs"/>
                      </a:endParaRPr>
                    </a:p>
                    <a:p>
                      <a:pPr marL="342900" indent="-342900">
                        <a:buAutoNum type="arabicPeriod"/>
                      </a:pPr>
                      <a:r>
                        <a:rPr lang="en-GB" sz="2400" kern="1200" dirty="0">
                          <a:solidFill>
                            <a:schemeClr val="dk1"/>
                          </a:solidFill>
                          <a:effectLst/>
                          <a:latin typeface="+mn-lt"/>
                          <a:ea typeface="+mn-ea"/>
                          <a:cs typeface="+mn-cs"/>
                        </a:rPr>
                        <a:t>Outreach and communication to ensure that </a:t>
                      </a:r>
                      <a:r>
                        <a:rPr lang="en-GB" sz="2400" b="0" kern="1200" dirty="0">
                          <a:solidFill>
                            <a:schemeClr val="dk1"/>
                          </a:solidFill>
                          <a:effectLst/>
                          <a:latin typeface="+mn-lt"/>
                          <a:ea typeface="+mn-ea"/>
                          <a:cs typeface="+mn-cs"/>
                        </a:rPr>
                        <a:t>enrolment details are </a:t>
                      </a:r>
                      <a:r>
                        <a:rPr lang="en-GB" sz="2400" b="1" kern="1200" dirty="0">
                          <a:solidFill>
                            <a:schemeClr val="dk1"/>
                          </a:solidFill>
                          <a:effectLst/>
                          <a:latin typeface="+mn-lt"/>
                          <a:ea typeface="+mn-ea"/>
                          <a:cs typeface="+mn-cs"/>
                        </a:rPr>
                        <a:t>widely disseminated</a:t>
                      </a:r>
                      <a:r>
                        <a:rPr lang="en-GB" sz="2400" kern="1200" dirty="0">
                          <a:solidFill>
                            <a:schemeClr val="dk1"/>
                          </a:solidFill>
                          <a:effectLst/>
                          <a:latin typeface="+mn-lt"/>
                          <a:ea typeface="+mn-ea"/>
                          <a:cs typeface="+mn-cs"/>
                        </a:rPr>
                        <a:t>;</a:t>
                      </a:r>
                    </a:p>
                    <a:p>
                      <a:pPr marL="342900" indent="-342900">
                        <a:buAutoNum type="arabicPeriod"/>
                      </a:pPr>
                      <a:endParaRPr lang="en-GB" sz="2400" kern="1200" dirty="0">
                        <a:solidFill>
                          <a:schemeClr val="dk1"/>
                        </a:solidFill>
                        <a:effectLst/>
                        <a:latin typeface="+mn-lt"/>
                        <a:ea typeface="+mn-ea"/>
                        <a:cs typeface="+mn-cs"/>
                      </a:endParaRPr>
                    </a:p>
                    <a:p>
                      <a:pPr marL="342900" indent="-342900">
                        <a:buAutoNum type="arabicPeriod"/>
                      </a:pPr>
                      <a:r>
                        <a:rPr lang="en-GB" sz="2400" kern="1200" dirty="0">
                          <a:solidFill>
                            <a:schemeClr val="dk1"/>
                          </a:solidFill>
                          <a:effectLst/>
                          <a:latin typeface="+mn-lt"/>
                          <a:ea typeface="+mn-ea"/>
                          <a:cs typeface="+mn-cs"/>
                        </a:rPr>
                        <a:t>Call centres </a:t>
                      </a:r>
                      <a:r>
                        <a:rPr lang="en-GB" sz="2400" b="1" kern="1200" dirty="0">
                          <a:solidFill>
                            <a:schemeClr val="dk1"/>
                          </a:solidFill>
                          <a:effectLst/>
                          <a:latin typeface="+mn-lt"/>
                          <a:ea typeface="+mn-ea"/>
                          <a:cs typeface="+mn-cs"/>
                        </a:rPr>
                        <a:t>are responsive, well-staffed and trained</a:t>
                      </a:r>
                      <a:r>
                        <a:rPr lang="en-GB" sz="2400" kern="1200" dirty="0">
                          <a:solidFill>
                            <a:schemeClr val="dk1"/>
                          </a:solidFill>
                          <a:effectLst/>
                          <a:latin typeface="+mn-lt"/>
                          <a:ea typeface="+mn-ea"/>
                          <a:cs typeface="+mn-cs"/>
                        </a:rPr>
                        <a:t>; and</a:t>
                      </a:r>
                    </a:p>
                    <a:p>
                      <a:pPr marL="342900" indent="-342900">
                        <a:buAutoNum type="arabicPeriod"/>
                      </a:pPr>
                      <a:endParaRPr lang="en-GB" sz="2400" kern="1200" dirty="0">
                        <a:solidFill>
                          <a:schemeClr val="dk1"/>
                        </a:solidFill>
                        <a:effectLst/>
                        <a:latin typeface="+mn-lt"/>
                        <a:ea typeface="+mn-ea"/>
                        <a:cs typeface="+mn-cs"/>
                      </a:endParaRPr>
                    </a:p>
                    <a:p>
                      <a:pPr marL="342900" indent="-342900">
                        <a:buAutoNum type="arabicPeriod"/>
                      </a:pPr>
                      <a:r>
                        <a:rPr lang="en-GB" sz="2400" kern="1200" dirty="0">
                          <a:solidFill>
                            <a:schemeClr val="dk1"/>
                          </a:solidFill>
                          <a:effectLst/>
                          <a:latin typeface="+mn-lt"/>
                          <a:ea typeface="+mn-ea"/>
                          <a:cs typeface="+mn-cs"/>
                        </a:rPr>
                        <a:t>Actively countering misinformation through </a:t>
                      </a:r>
                      <a:r>
                        <a:rPr lang="en-GB" sz="2400" b="1" kern="1200" dirty="0">
                          <a:solidFill>
                            <a:schemeClr val="dk1"/>
                          </a:solidFill>
                          <a:effectLst/>
                          <a:latin typeface="+mn-lt"/>
                          <a:ea typeface="+mn-ea"/>
                          <a:cs typeface="+mn-cs"/>
                        </a:rPr>
                        <a:t>community engagement </a:t>
                      </a:r>
                      <a:r>
                        <a:rPr lang="en-GB" sz="2400" kern="1200" dirty="0">
                          <a:solidFill>
                            <a:schemeClr val="dk1"/>
                          </a:solidFill>
                          <a:effectLst/>
                          <a:latin typeface="+mn-lt"/>
                          <a:ea typeface="+mn-ea"/>
                          <a:cs typeface="+mn-cs"/>
                        </a:rPr>
                        <a:t>and communication strategies.</a:t>
                      </a:r>
                      <a:endParaRPr lang="en-GB" sz="24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708382"/>
                  </a:ext>
                </a:extLst>
              </a:tr>
            </a:tbl>
          </a:graphicData>
        </a:graphic>
      </p:graphicFrame>
      <p:sp>
        <p:nvSpPr>
          <p:cNvPr id="4" name="Freeform 6">
            <a:extLst>
              <a:ext uri="{FF2B5EF4-FFF2-40B4-BE49-F238E27FC236}">
                <a16:creationId xmlns:a16="http://schemas.microsoft.com/office/drawing/2014/main" id="{AAFF9FF7-AF4A-F531-4C72-007DDCEFFBF4}"/>
              </a:ext>
            </a:extLst>
          </p:cNvPr>
          <p:cNvSpPr/>
          <p:nvPr/>
        </p:nvSpPr>
        <p:spPr>
          <a:xfrm>
            <a:off x="1066800" y="749821"/>
            <a:ext cx="1371600" cy="1269479"/>
          </a:xfrm>
          <a:custGeom>
            <a:avLst/>
            <a:gdLst/>
            <a:ahLst/>
            <a:cxnLst/>
            <a:rect l="l" t="t" r="r" b="b"/>
            <a:pathLst>
              <a:path w="1733305" h="1733305">
                <a:moveTo>
                  <a:pt x="0" y="0"/>
                </a:moveTo>
                <a:lnTo>
                  <a:pt x="1733304" y="0"/>
                </a:lnTo>
                <a:lnTo>
                  <a:pt x="1733304" y="1733305"/>
                </a:lnTo>
                <a:lnTo>
                  <a:pt x="0" y="1733305"/>
                </a:lnTo>
                <a:lnTo>
                  <a:pt x="0" y="0"/>
                </a:lnTo>
                <a:close/>
              </a:path>
            </a:pathLst>
          </a:custGeom>
          <a:blipFill>
            <a:blip r:embed="rId4"/>
            <a:stretch>
              <a:fillRect/>
            </a:stretch>
          </a:blipFill>
        </p:spPr>
        <p:txBody>
          <a:bodyPr/>
          <a:lstStyle/>
          <a:p>
            <a:endParaRPr lang="en-US"/>
          </a:p>
        </p:txBody>
      </p:sp>
      <p:sp>
        <p:nvSpPr>
          <p:cNvPr id="13" name="TextBox 15">
            <a:extLst>
              <a:ext uri="{FF2B5EF4-FFF2-40B4-BE49-F238E27FC236}">
                <a16:creationId xmlns:a16="http://schemas.microsoft.com/office/drawing/2014/main" id="{F389A1F4-7DB3-00C3-96C0-0212197D5F7B}"/>
              </a:ext>
            </a:extLst>
          </p:cNvPr>
          <p:cNvSpPr txBox="1"/>
          <p:nvPr/>
        </p:nvSpPr>
        <p:spPr>
          <a:xfrm>
            <a:off x="2759129" y="988218"/>
            <a:ext cx="12718943" cy="831574"/>
          </a:xfrm>
          <a:prstGeom prst="rect">
            <a:avLst/>
          </a:prstGeom>
        </p:spPr>
        <p:txBody>
          <a:bodyPr lIns="0" tIns="0" rIns="0" bIns="0" rtlCol="0" anchor="t">
            <a:spAutoFit/>
          </a:bodyPr>
          <a:lstStyle/>
          <a:p>
            <a:pPr algn="ctr">
              <a:lnSpc>
                <a:spcPts val="6793"/>
              </a:lnSpc>
            </a:pPr>
            <a:r>
              <a:rPr lang="en-US" sz="5200" b="1" dirty="0">
                <a:solidFill>
                  <a:srgbClr val="000000"/>
                </a:solidFill>
                <a:ea typeface="Pragmatica Bold"/>
                <a:cs typeface="Pragmatica Bold"/>
                <a:sym typeface="Pragmatica Bold"/>
              </a:rPr>
              <a:t>CONCLUSIONS AND RECOMMENDATIONS</a:t>
            </a:r>
          </a:p>
        </p:txBody>
      </p:sp>
      <p:sp>
        <p:nvSpPr>
          <p:cNvPr id="14" name="Freeform 10">
            <a:extLst>
              <a:ext uri="{FF2B5EF4-FFF2-40B4-BE49-F238E27FC236}">
                <a16:creationId xmlns:a16="http://schemas.microsoft.com/office/drawing/2014/main" id="{3A4F63B0-8FF9-5DCC-F40F-5E49F5066639}"/>
              </a:ext>
            </a:extLst>
          </p:cNvPr>
          <p:cNvSpPr>
            <a:spLocks noChangeAspect="1"/>
          </p:cNvSpPr>
          <p:nvPr/>
        </p:nvSpPr>
        <p:spPr>
          <a:xfrm>
            <a:off x="899160" y="2829106"/>
            <a:ext cx="548640" cy="609576"/>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0">
            <a:extLst>
              <a:ext uri="{FF2B5EF4-FFF2-40B4-BE49-F238E27FC236}">
                <a16:creationId xmlns:a16="http://schemas.microsoft.com/office/drawing/2014/main" id="{FBA28E88-8777-E548-D16D-6EB171A8ACC1}"/>
              </a:ext>
            </a:extLst>
          </p:cNvPr>
          <p:cNvSpPr>
            <a:spLocks noChangeAspect="1"/>
          </p:cNvSpPr>
          <p:nvPr/>
        </p:nvSpPr>
        <p:spPr>
          <a:xfrm>
            <a:off x="6537960" y="2857500"/>
            <a:ext cx="548640" cy="609576"/>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0">
            <a:extLst>
              <a:ext uri="{FF2B5EF4-FFF2-40B4-BE49-F238E27FC236}">
                <a16:creationId xmlns:a16="http://schemas.microsoft.com/office/drawing/2014/main" id="{815CC64C-EA5A-86D7-F119-6813A10AD79D}"/>
              </a:ext>
            </a:extLst>
          </p:cNvPr>
          <p:cNvSpPr>
            <a:spLocks noChangeAspect="1"/>
          </p:cNvSpPr>
          <p:nvPr/>
        </p:nvSpPr>
        <p:spPr>
          <a:xfrm>
            <a:off x="12329160" y="2857500"/>
            <a:ext cx="548640" cy="609576"/>
          </a:xfrm>
          <a:custGeom>
            <a:avLst/>
            <a:gdLst/>
            <a:ahLst/>
            <a:cxnLst/>
            <a:rect l="l" t="t" r="r" b="b"/>
            <a:pathLst>
              <a:path w="1156526" h="1178798">
                <a:moveTo>
                  <a:pt x="0" y="0"/>
                </a:moveTo>
                <a:lnTo>
                  <a:pt x="1156527" y="0"/>
                </a:lnTo>
                <a:lnTo>
                  <a:pt x="1156527" y="1178798"/>
                </a:lnTo>
                <a:lnTo>
                  <a:pt x="0" y="1178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2">
            <a:extLst>
              <a:ext uri="{FF2B5EF4-FFF2-40B4-BE49-F238E27FC236}">
                <a16:creationId xmlns:a16="http://schemas.microsoft.com/office/drawing/2014/main" id="{B48CEEB2-DC82-3899-A5B0-AB9E45E95308}"/>
              </a:ext>
            </a:extLst>
          </p:cNvPr>
          <p:cNvGrpSpPr/>
          <p:nvPr/>
        </p:nvGrpSpPr>
        <p:grpSpPr>
          <a:xfrm>
            <a:off x="0" y="2552700"/>
            <a:ext cx="18332946" cy="2310708"/>
            <a:chOff x="0" y="-269459"/>
            <a:chExt cx="4922460" cy="607820"/>
          </a:xfrm>
        </p:grpSpPr>
        <p:sp>
          <p:nvSpPr>
            <p:cNvPr id="8" name="Freeform 3">
              <a:extLst>
                <a:ext uri="{FF2B5EF4-FFF2-40B4-BE49-F238E27FC236}">
                  <a16:creationId xmlns:a16="http://schemas.microsoft.com/office/drawing/2014/main" id="{A19B1FE0-6E8A-F493-B74A-D7680131A16C}"/>
                </a:ext>
              </a:extLst>
            </p:cNvPr>
            <p:cNvSpPr/>
            <p:nvPr/>
          </p:nvSpPr>
          <p:spPr>
            <a:xfrm>
              <a:off x="0" y="-269459"/>
              <a:ext cx="4922460" cy="338361"/>
            </a:xfrm>
            <a:custGeom>
              <a:avLst/>
              <a:gdLst/>
              <a:ahLst/>
              <a:cxnLst/>
              <a:rect l="l" t="t" r="r" b="b"/>
              <a:pathLst>
                <a:path w="4922460" h="338361">
                  <a:moveTo>
                    <a:pt x="21126" y="0"/>
                  </a:moveTo>
                  <a:lnTo>
                    <a:pt x="4901334" y="0"/>
                  </a:lnTo>
                  <a:cubicBezTo>
                    <a:pt x="4906937" y="0"/>
                    <a:pt x="4912311" y="2226"/>
                    <a:pt x="4916272" y="6188"/>
                  </a:cubicBezTo>
                  <a:cubicBezTo>
                    <a:pt x="4920234" y="10149"/>
                    <a:pt x="4922460" y="15523"/>
                    <a:pt x="4922460" y="21126"/>
                  </a:cubicBezTo>
                  <a:lnTo>
                    <a:pt x="4922460" y="317235"/>
                  </a:lnTo>
                  <a:cubicBezTo>
                    <a:pt x="4922460" y="328903"/>
                    <a:pt x="4913002" y="338361"/>
                    <a:pt x="4901334" y="338361"/>
                  </a:cubicBezTo>
                  <a:lnTo>
                    <a:pt x="21126" y="338361"/>
                  </a:lnTo>
                  <a:cubicBezTo>
                    <a:pt x="15523" y="338361"/>
                    <a:pt x="10149" y="336135"/>
                    <a:pt x="6188" y="332173"/>
                  </a:cubicBezTo>
                  <a:cubicBezTo>
                    <a:pt x="2226" y="328211"/>
                    <a:pt x="0" y="322838"/>
                    <a:pt x="0" y="317235"/>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dirty="0"/>
            </a:p>
          </p:txBody>
        </p:sp>
        <p:sp>
          <p:nvSpPr>
            <p:cNvPr id="10" name="TextBox 4">
              <a:extLst>
                <a:ext uri="{FF2B5EF4-FFF2-40B4-BE49-F238E27FC236}">
                  <a16:creationId xmlns:a16="http://schemas.microsoft.com/office/drawing/2014/main" id="{0256E088-0BDE-3136-5343-13434DF20322}"/>
                </a:ext>
              </a:extLst>
            </p:cNvPr>
            <p:cNvSpPr txBox="1"/>
            <p:nvPr/>
          </p:nvSpPr>
          <p:spPr>
            <a:xfrm>
              <a:off x="0" y="-38100"/>
              <a:ext cx="4922460" cy="376461"/>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4031219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derNumber xmlns="721bc2d7-9a02-407b-9ac7-b9526fdc8078">1</OrderNumber>
    <Category xmlns="721bc2d7-9a02-407b-9ac7-b9526fdc8078">Activity report</Category>
    <TaxCatchAll xmlns="9d4a5ad2-d091-4eab-98f6-f3d0a51c9ff6" xsi:nil="true"/>
    <lcf76f155ced4ddcb4097134ff3c332f xmlns="721bc2d7-9a02-407b-9ac7-b9526fdc807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E94FFE1949E848912043ECF8E12454" ma:contentTypeVersion="20" ma:contentTypeDescription="Create a new document." ma:contentTypeScope="" ma:versionID="e3809dfa2b53bc83b961e12d05610100">
  <xsd:schema xmlns:xsd="http://www.w3.org/2001/XMLSchema" xmlns:xs="http://www.w3.org/2001/XMLSchema" xmlns:p="http://schemas.microsoft.com/office/2006/metadata/properties" xmlns:ns2="721bc2d7-9a02-407b-9ac7-b9526fdc8078" xmlns:ns3="9d4a5ad2-d091-4eab-98f6-f3d0a51c9ff6" targetNamespace="http://schemas.microsoft.com/office/2006/metadata/properties" ma:root="true" ma:fieldsID="7065e01811e386d6f2a760e0b13a3fcf" ns2:_="" ns3:_="">
    <xsd:import namespace="721bc2d7-9a02-407b-9ac7-b9526fdc8078"/>
    <xsd:import namespace="9d4a5ad2-d091-4eab-98f6-f3d0a51c9f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OrderNumber" minOccurs="0"/>
                <xsd:element ref="ns2:Category"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bc2d7-9a02-407b-9ac7-b9526fdc80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OrderNumber" ma:index="21" nillable="true" ma:displayName="Order Number" ma:decimals="0" ma:default="1" ma:format="Dropdown" ma:internalName="OrderNumber" ma:percentage="FALSE">
      <xsd:simpleType>
        <xsd:restriction base="dms:Number"/>
      </xsd:simpleType>
    </xsd:element>
    <xsd:element name="Category" ma:index="22" nillable="true" ma:displayName="Category" ma:default="Activity report" ma:format="Dropdown" ma:internalName="Category">
      <xsd:simpleType>
        <xsd:union memberTypes="dms:Text">
          <xsd:simpleType>
            <xsd:restriction base="dms:Choice">
              <xsd:enumeration value="Activity report"/>
              <xsd:enumeration value="Activity Brief"/>
              <xsd:enumeration value="Contract"/>
              <xsd:enumeration value="Data processing agreement"/>
              <xsd:enumeration value="Data sharing agreement"/>
              <xsd:enumeration value="Inception"/>
              <xsd:enumeration value="Research report"/>
              <xsd:enumeration value="Research brief"/>
              <xsd:enumeration value="Template"/>
            </xsd:restriction>
          </xsd:simpleType>
        </xsd:un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51e875-a665-42c1-a59f-633611ec1f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4a5ad2-d091-4eab-98f6-f3d0a51c9ff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ed9306f-1f03-41bb-9d03-babdf991d3e4}" ma:internalName="TaxCatchAll" ma:showField="CatchAllData" ma:web="9d4a5ad2-d091-4eab-98f6-f3d0a51c9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F80AD2-0C37-407A-9AF3-ACC49D58F72D}">
  <ds:schemaRefs>
    <ds:schemaRef ds:uri="http://schemas.microsoft.com/office/2006/metadata/properties"/>
    <ds:schemaRef ds:uri="http://schemas.microsoft.com/office/infopath/2007/PartnerControls"/>
    <ds:schemaRef ds:uri="721bc2d7-9a02-407b-9ac7-b9526fdc8078"/>
    <ds:schemaRef ds:uri="9d4a5ad2-d091-4eab-98f6-f3d0a51c9ff6"/>
  </ds:schemaRefs>
</ds:datastoreItem>
</file>

<file path=customXml/itemProps2.xml><?xml version="1.0" encoding="utf-8"?>
<ds:datastoreItem xmlns:ds="http://schemas.openxmlformats.org/officeDocument/2006/customXml" ds:itemID="{F055320D-C530-4C1F-9B4B-F328BB74A4BD}">
  <ds:schemaRefs>
    <ds:schemaRef ds:uri="http://schemas.microsoft.com/sharepoint/v3/contenttype/forms"/>
  </ds:schemaRefs>
</ds:datastoreItem>
</file>

<file path=customXml/itemProps3.xml><?xml version="1.0" encoding="utf-8"?>
<ds:datastoreItem xmlns:ds="http://schemas.openxmlformats.org/officeDocument/2006/customXml" ds:itemID="{6ED0D2D8-1A3C-440F-BFBB-B640EC5BAE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1bc2d7-9a02-407b-9ac7-b9526fdc8078"/>
    <ds:schemaRef ds:uri="9d4a5ad2-d091-4eab-98f6-f3d0a51c9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6537</TotalTime>
  <Words>1020</Words>
  <Application>Microsoft Office PowerPoint</Application>
  <PresentationFormat>Custom</PresentationFormat>
  <Paragraphs>96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Proposal Presentation</dc:title>
  <dc:creator>Cynthia Saghir</dc:creator>
  <cp:lastModifiedBy>Cynthia Saghir</cp:lastModifiedBy>
  <cp:revision>13</cp:revision>
  <dcterms:created xsi:type="dcterms:W3CDTF">2006-08-16T00:00:00Z</dcterms:created>
  <dcterms:modified xsi:type="dcterms:W3CDTF">2026-02-24T09:06:06Z</dcterms:modified>
  <dc:identifier>DAGfhifqxEQ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0x01010071E94FFE1949E848912043ECF8E12454</vt:lpwstr>
  </property>
</Properties>
</file>