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2A8_F04785E4.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681" r:id="rId3"/>
    <p:sldId id="682" r:id="rId4"/>
    <p:sldId id="258" r:id="rId5"/>
    <p:sldId id="677" r:id="rId6"/>
    <p:sldId id="684" r:id="rId7"/>
    <p:sldId id="685" r:id="rId8"/>
    <p:sldId id="680" r:id="rId9"/>
    <p:sldId id="689" r:id="rId10"/>
    <p:sldId id="690" r:id="rId11"/>
    <p:sldId id="407" r:id="rId12"/>
    <p:sldId id="260" r:id="rId13"/>
  </p:sldIdLst>
  <p:sldSz cx="18288000" cy="10287000"/>
  <p:notesSz cx="6858000" cy="9144000"/>
  <p:embeddedFontLst>
    <p:embeddedFont>
      <p:font typeface="Helvetica World Bold" panose="020B0604020202020204" charset="-128"/>
      <p:regular r:id="rId15"/>
    </p:embeddedFont>
    <p:embeddedFont>
      <p:font typeface="Canva Sans"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874424-B37A-7A9B-2696-E95CF00A973D}" name="Cynthia Saghir" initials="CS" userId="S::csaghir@oxfam.org.uk::202c72ab-d104-47a6-858a-c0c61467838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86C7"/>
    <a:srgbClr val="000000"/>
    <a:srgbClr val="54BBAF"/>
    <a:srgbClr val="7ECBEA"/>
    <a:srgbClr val="B3C6E7"/>
    <a:srgbClr val="4471C4"/>
    <a:srgbClr val="C8D6EE"/>
    <a:srgbClr val="7EEE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50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modernComment_2A8_F04785E4.xml><?xml version="1.0" encoding="utf-8"?>
<p188:cmLst xmlns:a="http://schemas.openxmlformats.org/drawingml/2006/main" xmlns:r="http://schemas.openxmlformats.org/officeDocument/2006/relationships" xmlns:p188="http://schemas.microsoft.com/office/powerpoint/2018/8/main">
  <p188:cm id="{F5CD6EE7-2846-42D7-9681-C1795BE8F90A}" authorId="{2A874424-B37A-7A9B-2696-E95CF00A973D}" created="2025-09-18T10:25:23.900">
    <ac:txMkLst xmlns:ac="http://schemas.microsoft.com/office/drawing/2013/main/command">
      <pc:docMk xmlns:pc="http://schemas.microsoft.com/office/powerpoint/2013/main/command"/>
      <pc:sldMk xmlns:pc="http://schemas.microsoft.com/office/powerpoint/2013/main/command" cId="4031219172" sldId="680"/>
      <ac:spMk id="13" creationId="{F389A1F4-7DB3-00C3-96C0-0212197D5F7B}"/>
      <ac:txMk cp="0" len="31">
        <ac:context len="32" hash="256894808"/>
      </ac:txMk>
    </ac:txMkLst>
    <p188:pos x="12391304" y="385984"/>
    <p188:txBody>
      <a:bodyPr/>
      <a:lstStyle/>
      <a:p>
        <a:r>
          <a:rPr lang="en-GB"/>
          <a:t>Concluding slide that will be changed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535619-B4CA-42CE-A863-61D26EDBD254}" type="datetimeFigureOut">
              <a:rPr lang="en-US" smtClean="0"/>
              <a:t>2/23/2026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CCABC2-0DB1-45C8-84CA-334FAC75FAE8}" type="slidenum">
              <a:rPr lang="en-US" smtClean="0"/>
              <a:t>‹#›</a:t>
            </a:fld>
            <a:endParaRPr lang="en-US"/>
          </a:p>
        </p:txBody>
      </p:sp>
    </p:spTree>
    <p:extLst>
      <p:ext uri="{BB962C8B-B14F-4D97-AF65-F5344CB8AC3E}">
        <p14:creationId xmlns:p14="http://schemas.microsoft.com/office/powerpoint/2010/main" val="1758811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Role of civil soc – framing of diminishing international assistance, looking from a localization perspective at </a:t>
            </a:r>
            <a:r>
              <a:rPr lang="en-US" dirty="0" err="1"/>
              <a:t>civsoc</a:t>
            </a:r>
            <a:r>
              <a:rPr lang="en-US" dirty="0"/>
              <a:t> responses and linkages with government responses – opportunities for leverage points etc. </a:t>
            </a:r>
          </a:p>
        </p:txBody>
      </p:sp>
      <p:sp>
        <p:nvSpPr>
          <p:cNvPr id="4" name="Slide Number Placeholder 3"/>
          <p:cNvSpPr>
            <a:spLocks noGrp="1"/>
          </p:cNvSpPr>
          <p:nvPr>
            <p:ph type="sldNum" sz="quarter" idx="5"/>
          </p:nvPr>
        </p:nvSpPr>
        <p:spPr/>
        <p:txBody>
          <a:bodyPr/>
          <a:lstStyle/>
          <a:p>
            <a:fld id="{B8CCABC2-0DB1-45C8-84CA-334FAC75FAE8}" type="slidenum">
              <a:rPr lang="en-US" smtClean="0"/>
              <a:t>9</a:t>
            </a:fld>
            <a:endParaRPr lang="en-US"/>
          </a:p>
        </p:txBody>
      </p:sp>
    </p:spTree>
    <p:extLst>
      <p:ext uri="{BB962C8B-B14F-4D97-AF65-F5344CB8AC3E}">
        <p14:creationId xmlns:p14="http://schemas.microsoft.com/office/powerpoint/2010/main" val="4124669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4EB0A-6E25-4997-956D-ED2222364536}" type="slidenum">
              <a:rPr lang="en-US" smtClean="0"/>
              <a:t>11</a:t>
            </a:fld>
            <a:endParaRPr lang="en-US" dirty="0"/>
          </a:p>
        </p:txBody>
      </p:sp>
    </p:spTree>
    <p:extLst>
      <p:ext uri="{BB962C8B-B14F-4D97-AF65-F5344CB8AC3E}">
        <p14:creationId xmlns:p14="http://schemas.microsoft.com/office/powerpoint/2010/main" val="1162571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svg"/><Relationship Id="rId2" Type="http://schemas.microsoft.com/office/2018/10/relationships/comments" Target="../comments/modernComment_2A8_F04785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4444533" y="7726032"/>
            <a:ext cx="2814767" cy="1522743"/>
          </a:xfrm>
          <a:custGeom>
            <a:avLst/>
            <a:gdLst/>
            <a:ahLst/>
            <a:cxnLst/>
            <a:rect l="l" t="t" r="r" b="b"/>
            <a:pathLst>
              <a:path w="2814767" h="1522743">
                <a:moveTo>
                  <a:pt x="0" y="0"/>
                </a:moveTo>
                <a:lnTo>
                  <a:pt x="2814767" y="0"/>
                </a:lnTo>
                <a:lnTo>
                  <a:pt x="2814767" y="1522743"/>
                </a:lnTo>
                <a:lnTo>
                  <a:pt x="0" y="1522743"/>
                </a:lnTo>
                <a:lnTo>
                  <a:pt x="0" y="0"/>
                </a:lnTo>
                <a:close/>
              </a:path>
            </a:pathLst>
          </a:custGeom>
          <a:blipFill>
            <a:blip r:embed="rId2"/>
            <a:stretch>
              <a:fillRect/>
            </a:stretch>
          </a:blipFill>
        </p:spPr>
        <p:txBody>
          <a:bodyPr/>
          <a:lstStyle/>
          <a:p>
            <a:endParaRPr lang="en-US"/>
          </a:p>
        </p:txBody>
      </p:sp>
      <p:grpSp>
        <p:nvGrpSpPr>
          <p:cNvPr id="7" name="Group 7"/>
          <p:cNvGrpSpPr/>
          <p:nvPr/>
        </p:nvGrpSpPr>
        <p:grpSpPr>
          <a:xfrm>
            <a:off x="5916285" y="7677698"/>
            <a:ext cx="6634865" cy="1813862"/>
            <a:chOff x="0" y="0"/>
            <a:chExt cx="10330417" cy="2824164"/>
          </a:xfrm>
        </p:grpSpPr>
        <p:sp>
          <p:nvSpPr>
            <p:cNvPr id="8" name="Freeform 8"/>
            <p:cNvSpPr/>
            <p:nvPr/>
          </p:nvSpPr>
          <p:spPr>
            <a:xfrm>
              <a:off x="0" y="0"/>
              <a:ext cx="10330417" cy="2824164"/>
            </a:xfrm>
            <a:custGeom>
              <a:avLst/>
              <a:gdLst/>
              <a:ahLst/>
              <a:cxnLst/>
              <a:rect l="l" t="t" r="r" b="b"/>
              <a:pathLst>
                <a:path w="10330417" h="2824164">
                  <a:moveTo>
                    <a:pt x="9360772" y="0"/>
                  </a:moveTo>
                  <a:lnTo>
                    <a:pt x="969645" y="0"/>
                  </a:lnTo>
                  <a:cubicBezTo>
                    <a:pt x="434975" y="0"/>
                    <a:pt x="0" y="434975"/>
                    <a:pt x="0" y="1412082"/>
                  </a:cubicBezTo>
                  <a:cubicBezTo>
                    <a:pt x="0" y="2389189"/>
                    <a:pt x="434975" y="2824164"/>
                    <a:pt x="969645" y="2824164"/>
                  </a:cubicBezTo>
                  <a:lnTo>
                    <a:pt x="9360772" y="2824164"/>
                  </a:lnTo>
                  <a:cubicBezTo>
                    <a:pt x="9895442" y="2824164"/>
                    <a:pt x="10330417" y="2389189"/>
                    <a:pt x="10330417" y="1412082"/>
                  </a:cubicBezTo>
                  <a:cubicBezTo>
                    <a:pt x="10330417" y="434975"/>
                    <a:pt x="9895442" y="0"/>
                    <a:pt x="9360772" y="0"/>
                  </a:cubicBezTo>
                  <a:close/>
                  <a:moveTo>
                    <a:pt x="9360772" y="2798764"/>
                  </a:moveTo>
                  <a:lnTo>
                    <a:pt x="969645" y="2798764"/>
                  </a:lnTo>
                  <a:cubicBezTo>
                    <a:pt x="448945" y="2798764"/>
                    <a:pt x="25400" y="2375219"/>
                    <a:pt x="25400" y="1412082"/>
                  </a:cubicBezTo>
                  <a:cubicBezTo>
                    <a:pt x="25400" y="448945"/>
                    <a:pt x="448945" y="25400"/>
                    <a:pt x="969645" y="25400"/>
                  </a:cubicBezTo>
                  <a:lnTo>
                    <a:pt x="9360772" y="25400"/>
                  </a:lnTo>
                  <a:cubicBezTo>
                    <a:pt x="9881472" y="25400"/>
                    <a:pt x="10305017" y="448945"/>
                    <a:pt x="10305017" y="1412082"/>
                  </a:cubicBezTo>
                  <a:cubicBezTo>
                    <a:pt x="10305017" y="2375219"/>
                    <a:pt x="9881472" y="2798764"/>
                    <a:pt x="9360772" y="2798764"/>
                  </a:cubicBezTo>
                  <a:close/>
                </a:path>
              </a:pathLst>
            </a:custGeom>
            <a:solidFill>
              <a:srgbClr val="FFFFFF"/>
            </a:solidFill>
          </p:spPr>
          <p:txBody>
            <a:bodyPr/>
            <a:lstStyle/>
            <a:p>
              <a:endParaRPr lang="en-US"/>
            </a:p>
          </p:txBody>
        </p:sp>
      </p:grpSp>
      <p:sp>
        <p:nvSpPr>
          <p:cNvPr id="9" name="TextBox 9"/>
          <p:cNvSpPr txBox="1"/>
          <p:nvPr/>
        </p:nvSpPr>
        <p:spPr>
          <a:xfrm>
            <a:off x="5353648" y="7883529"/>
            <a:ext cx="7592553" cy="551946"/>
          </a:xfrm>
          <a:prstGeom prst="rect">
            <a:avLst/>
          </a:prstGeom>
        </p:spPr>
        <p:txBody>
          <a:bodyPr wrap="square" lIns="0" tIns="0" rIns="0" bIns="0" rtlCol="0" anchor="t">
            <a:spAutoFit/>
          </a:bodyPr>
          <a:lstStyle/>
          <a:p>
            <a:pPr marL="0" lvl="0" indent="0" algn="ctr">
              <a:lnSpc>
                <a:spcPts val="5000"/>
              </a:lnSpc>
            </a:pPr>
            <a:r>
              <a:rPr lang="en-US" sz="2000" dirty="0">
                <a:solidFill>
                  <a:srgbClr val="1C1C1B"/>
                </a:solidFill>
                <a:ea typeface="Canva Sans"/>
                <a:cs typeface="Canva Sans"/>
                <a:sym typeface="Canva Sans"/>
              </a:rPr>
              <a:t>25</a:t>
            </a:r>
            <a:r>
              <a:rPr lang="en-US" sz="2000" baseline="30000" dirty="0">
                <a:solidFill>
                  <a:srgbClr val="1C1C1B"/>
                </a:solidFill>
                <a:ea typeface="Canva Sans"/>
                <a:cs typeface="Canva Sans"/>
                <a:sym typeface="Canva Sans"/>
              </a:rPr>
              <a:t>th</a:t>
            </a:r>
            <a:r>
              <a:rPr lang="en-US" sz="2000" dirty="0">
                <a:solidFill>
                  <a:srgbClr val="1C1C1B"/>
                </a:solidFill>
                <a:ea typeface="Canva Sans"/>
                <a:cs typeface="Canva Sans"/>
                <a:sym typeface="Canva Sans"/>
              </a:rPr>
              <a:t> of September 2025</a:t>
            </a:r>
          </a:p>
        </p:txBody>
      </p:sp>
      <p:sp>
        <p:nvSpPr>
          <p:cNvPr id="10" name="Freeform 10"/>
          <p:cNvSpPr/>
          <p:nvPr/>
        </p:nvSpPr>
        <p:spPr>
          <a:xfrm>
            <a:off x="886950" y="7677698"/>
            <a:ext cx="1473286" cy="1491702"/>
          </a:xfrm>
          <a:custGeom>
            <a:avLst/>
            <a:gdLst/>
            <a:ahLst/>
            <a:cxnLst/>
            <a:rect l="l" t="t" r="r" b="b"/>
            <a:pathLst>
              <a:path w="1473286" h="1491702">
                <a:moveTo>
                  <a:pt x="0" y="0"/>
                </a:moveTo>
                <a:lnTo>
                  <a:pt x="1473286" y="0"/>
                </a:lnTo>
                <a:lnTo>
                  <a:pt x="1473286" y="1491702"/>
                </a:lnTo>
                <a:lnTo>
                  <a:pt x="0" y="1491702"/>
                </a:lnTo>
                <a:lnTo>
                  <a:pt x="0" y="0"/>
                </a:lnTo>
                <a:close/>
              </a:path>
            </a:pathLst>
          </a:custGeom>
          <a:blipFill>
            <a:blip r:embed="rId3"/>
            <a:stretch>
              <a:fillRect/>
            </a:stretch>
          </a:blipFill>
        </p:spPr>
        <p:txBody>
          <a:bodyPr/>
          <a:lstStyle/>
          <a:p>
            <a:endParaRPr lang="en-US"/>
          </a:p>
        </p:txBody>
      </p:sp>
      <p:pic>
        <p:nvPicPr>
          <p:cNvPr id="20" name="Picture 19" descr="A person holding a cell phone with a baby in the background&#10;&#10;AI-generated content may be incorrect.">
            <a:extLst>
              <a:ext uri="{FF2B5EF4-FFF2-40B4-BE49-F238E27FC236}">
                <a16:creationId xmlns:a16="http://schemas.microsoft.com/office/drawing/2014/main" id="{6E65C00E-2F56-0B5C-CAFC-43667C6F61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79370"/>
            <a:ext cx="18288000" cy="7651141"/>
          </a:xfrm>
          <a:prstGeom prst="rect">
            <a:avLst/>
          </a:prstGeom>
        </p:spPr>
      </p:pic>
      <p:grpSp>
        <p:nvGrpSpPr>
          <p:cNvPr id="4" name="Group 4"/>
          <p:cNvGrpSpPr>
            <a:grpSpLocks noChangeAspect="1"/>
          </p:cNvGrpSpPr>
          <p:nvPr/>
        </p:nvGrpSpPr>
        <p:grpSpPr>
          <a:xfrm>
            <a:off x="-60961" y="4726211"/>
            <a:ext cx="18653761" cy="5629556"/>
            <a:chOff x="-68820" y="-787373"/>
            <a:chExt cx="5104771" cy="1318965"/>
          </a:xfrm>
        </p:grpSpPr>
        <p:sp>
          <p:nvSpPr>
            <p:cNvPr id="5" name="Freeform 5"/>
            <p:cNvSpPr/>
            <p:nvPr/>
          </p:nvSpPr>
          <p:spPr>
            <a:xfrm>
              <a:off x="-68820" y="-787373"/>
              <a:ext cx="5035749" cy="531592"/>
            </a:xfrm>
            <a:custGeom>
              <a:avLst/>
              <a:gdLst/>
              <a:ahLst/>
              <a:cxnLst/>
              <a:rect l="l" t="t" r="r" b="b"/>
              <a:pathLst>
                <a:path w="5035951" h="531592">
                  <a:moveTo>
                    <a:pt x="20650" y="0"/>
                  </a:moveTo>
                  <a:lnTo>
                    <a:pt x="5015302" y="0"/>
                  </a:lnTo>
                  <a:cubicBezTo>
                    <a:pt x="5026706" y="0"/>
                    <a:pt x="5035951" y="9245"/>
                    <a:pt x="5035951" y="20650"/>
                  </a:cubicBezTo>
                  <a:lnTo>
                    <a:pt x="5035951" y="510943"/>
                  </a:lnTo>
                  <a:cubicBezTo>
                    <a:pt x="5035951" y="522347"/>
                    <a:pt x="5026706" y="531592"/>
                    <a:pt x="5015302" y="531592"/>
                  </a:cubicBezTo>
                  <a:lnTo>
                    <a:pt x="20650" y="531592"/>
                  </a:lnTo>
                  <a:cubicBezTo>
                    <a:pt x="9245" y="531592"/>
                    <a:pt x="0" y="522347"/>
                    <a:pt x="0" y="510943"/>
                  </a:cubicBezTo>
                  <a:lnTo>
                    <a:pt x="0" y="20650"/>
                  </a:lnTo>
                  <a:cubicBezTo>
                    <a:pt x="0" y="9245"/>
                    <a:pt x="9245" y="0"/>
                    <a:pt x="20650" y="0"/>
                  </a:cubicBezTo>
                  <a:close/>
                </a:path>
              </a:pathLst>
            </a:custGeom>
            <a:solidFill>
              <a:srgbClr val="B3A48F">
                <a:alpha val="57647"/>
              </a:srgbClr>
            </a:solidFill>
          </p:spPr>
          <p:txBody>
            <a:bodyPr/>
            <a:lstStyle/>
            <a:p>
              <a:endParaRPr lang="en-US" dirty="0"/>
            </a:p>
          </p:txBody>
        </p:sp>
        <p:sp>
          <p:nvSpPr>
            <p:cNvPr id="6" name="TextBox 6"/>
            <p:cNvSpPr txBox="1"/>
            <p:nvPr/>
          </p:nvSpPr>
          <p:spPr>
            <a:xfrm>
              <a:off x="0" y="-38100"/>
              <a:ext cx="5035951" cy="569692"/>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7253103" y="9258300"/>
            <a:ext cx="3793644" cy="1006023"/>
          </a:xfrm>
          <a:custGeom>
            <a:avLst/>
            <a:gdLst/>
            <a:ahLst/>
            <a:cxnLst/>
            <a:rect l="l" t="t" r="r" b="b"/>
            <a:pathLst>
              <a:path w="3793644" h="1006023">
                <a:moveTo>
                  <a:pt x="0" y="0"/>
                </a:moveTo>
                <a:lnTo>
                  <a:pt x="3793644" y="0"/>
                </a:lnTo>
                <a:lnTo>
                  <a:pt x="3793644" y="1006023"/>
                </a:lnTo>
                <a:lnTo>
                  <a:pt x="0" y="1006023"/>
                </a:lnTo>
                <a:lnTo>
                  <a:pt x="0" y="0"/>
                </a:lnTo>
                <a:close/>
              </a:path>
            </a:pathLst>
          </a:custGeom>
          <a:blipFill>
            <a:blip r:embed="rId5"/>
            <a:stretch>
              <a:fillRect t="-13521" b="-26488"/>
            </a:stretch>
          </a:blipFill>
        </p:spPr>
        <p:txBody>
          <a:bodyPr/>
          <a:lstStyle/>
          <a:p>
            <a:endParaRPr lang="en-US"/>
          </a:p>
        </p:txBody>
      </p:sp>
      <p:sp>
        <p:nvSpPr>
          <p:cNvPr id="12" name="TextBox 12"/>
          <p:cNvSpPr txBox="1"/>
          <p:nvPr/>
        </p:nvSpPr>
        <p:spPr>
          <a:xfrm>
            <a:off x="1201292" y="5328019"/>
            <a:ext cx="16858107" cy="1256754"/>
          </a:xfrm>
          <a:prstGeom prst="rect">
            <a:avLst/>
          </a:prstGeom>
        </p:spPr>
        <p:txBody>
          <a:bodyPr wrap="square" lIns="0" tIns="0" rIns="0" bIns="0" rtlCol="0" anchor="t">
            <a:spAutoFit/>
          </a:bodyPr>
          <a:lstStyle/>
          <a:p>
            <a:pPr marL="0" lvl="0" indent="0" algn="ctr">
              <a:lnSpc>
                <a:spcPts val="4920"/>
              </a:lnSpc>
              <a:spcBef>
                <a:spcPct val="0"/>
              </a:spcBef>
            </a:pPr>
            <a:r>
              <a:rPr lang="en-US" sz="4400" spc="205" dirty="0">
                <a:solidFill>
                  <a:srgbClr val="FFFFFF"/>
                </a:solidFill>
                <a:latin typeface="Aptos" panose="020B0004020202020204" pitchFamily="34" charset="0"/>
                <a:ea typeface="Times New Roman"/>
                <a:cs typeface="Times New Roman"/>
                <a:sym typeface="Times New Roman"/>
              </a:rPr>
              <a:t>CAMEALEON 2023-2026: ENHANCING THE LINK BETWEEN SOCIAL PROTECTION AND HUMANITARIAN CVA IN LEBANON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D41D5-94FE-E84F-5621-882FAD45A372}"/>
            </a:ext>
          </a:extLst>
        </p:cNvPr>
        <p:cNvGrpSpPr/>
        <p:nvPr/>
      </p:nvGrpSpPr>
      <p:grpSpPr>
        <a:xfrm>
          <a:off x="0" y="0"/>
          <a:ext cx="0" cy="0"/>
          <a:chOff x="0" y="0"/>
          <a:chExt cx="0" cy="0"/>
        </a:xfrm>
      </p:grpSpPr>
      <p:grpSp>
        <p:nvGrpSpPr>
          <p:cNvPr id="29" name="Group 7">
            <a:extLst>
              <a:ext uri="{FF2B5EF4-FFF2-40B4-BE49-F238E27FC236}">
                <a16:creationId xmlns:a16="http://schemas.microsoft.com/office/drawing/2014/main" id="{4582F5F4-7E05-21BD-CF6B-3A19F8FEC4D2}"/>
              </a:ext>
            </a:extLst>
          </p:cNvPr>
          <p:cNvGrpSpPr/>
          <p:nvPr/>
        </p:nvGrpSpPr>
        <p:grpSpPr>
          <a:xfrm>
            <a:off x="1281378" y="686757"/>
            <a:ext cx="17006622" cy="1543050"/>
            <a:chOff x="0" y="0"/>
            <a:chExt cx="4813660" cy="406400"/>
          </a:xfrm>
        </p:grpSpPr>
        <p:sp>
          <p:nvSpPr>
            <p:cNvPr id="30" name="Freeform 8">
              <a:extLst>
                <a:ext uri="{FF2B5EF4-FFF2-40B4-BE49-F238E27FC236}">
                  <a16:creationId xmlns:a16="http://schemas.microsoft.com/office/drawing/2014/main" id="{466A6BDC-EED8-A85E-3503-697981E2AD76}"/>
                </a:ext>
              </a:extLst>
            </p:cNvPr>
            <p:cNvSpPr/>
            <p:nvPr/>
          </p:nvSpPr>
          <p:spPr>
            <a:xfrm>
              <a:off x="0" y="0"/>
              <a:ext cx="4813660" cy="406400"/>
            </a:xfrm>
            <a:custGeom>
              <a:avLst/>
              <a:gdLst/>
              <a:ahLst/>
              <a:cxnLst/>
              <a:rect l="l" t="t" r="r" b="b"/>
              <a:pathLst>
                <a:path w="4813660" h="406400">
                  <a:moveTo>
                    <a:pt x="0" y="0"/>
                  </a:moveTo>
                  <a:lnTo>
                    <a:pt x="4610460" y="0"/>
                  </a:lnTo>
                  <a:lnTo>
                    <a:pt x="4813660" y="203200"/>
                  </a:lnTo>
                  <a:lnTo>
                    <a:pt x="4610460" y="406400"/>
                  </a:lnTo>
                  <a:lnTo>
                    <a:pt x="0" y="406400"/>
                  </a:lnTo>
                  <a:lnTo>
                    <a:pt x="203200" y="203200"/>
                  </a:lnTo>
                  <a:lnTo>
                    <a:pt x="0" y="0"/>
                  </a:lnTo>
                  <a:close/>
                </a:path>
              </a:pathLst>
            </a:custGeom>
            <a:solidFill>
              <a:srgbClr val="54BBAF">
                <a:alpha val="18824"/>
              </a:srgbClr>
            </a:solidFill>
          </p:spPr>
          <p:txBody>
            <a:bodyPr/>
            <a:lstStyle/>
            <a:p>
              <a:endParaRPr lang="en-US"/>
            </a:p>
          </p:txBody>
        </p:sp>
        <p:sp>
          <p:nvSpPr>
            <p:cNvPr id="31" name="TextBox 9">
              <a:extLst>
                <a:ext uri="{FF2B5EF4-FFF2-40B4-BE49-F238E27FC236}">
                  <a16:creationId xmlns:a16="http://schemas.microsoft.com/office/drawing/2014/main" id="{4BA58B5C-70E7-BD8E-65F0-B25063A30156}"/>
                </a:ext>
              </a:extLst>
            </p:cNvPr>
            <p:cNvSpPr txBox="1"/>
            <p:nvPr/>
          </p:nvSpPr>
          <p:spPr>
            <a:xfrm>
              <a:off x="177800" y="19050"/>
              <a:ext cx="4559660" cy="387350"/>
            </a:xfrm>
            <a:prstGeom prst="rect">
              <a:avLst/>
            </a:prstGeom>
          </p:spPr>
          <p:txBody>
            <a:bodyPr lIns="50800" tIns="50800" rIns="50800" bIns="50800" rtlCol="0" anchor="ctr"/>
            <a:lstStyle/>
            <a:p>
              <a:pPr algn="ctr">
                <a:lnSpc>
                  <a:spcPts val="2411"/>
                </a:lnSpc>
              </a:pPr>
              <a:endParaRPr/>
            </a:p>
          </p:txBody>
        </p:sp>
      </p:grpSp>
      <p:sp>
        <p:nvSpPr>
          <p:cNvPr id="28" name="Freeform 6">
            <a:extLst>
              <a:ext uri="{FF2B5EF4-FFF2-40B4-BE49-F238E27FC236}">
                <a16:creationId xmlns:a16="http://schemas.microsoft.com/office/drawing/2014/main" id="{7FE6BD74-1E34-7FA1-CEED-E06C73BA4956}"/>
              </a:ext>
            </a:extLst>
          </p:cNvPr>
          <p:cNvSpPr/>
          <p:nvPr/>
        </p:nvSpPr>
        <p:spPr>
          <a:xfrm>
            <a:off x="-73146" y="658875"/>
            <a:ext cx="1733305" cy="1733305"/>
          </a:xfrm>
          <a:custGeom>
            <a:avLst/>
            <a:gdLst/>
            <a:ahLst/>
            <a:cxnLst/>
            <a:rect l="l" t="t" r="r" b="b"/>
            <a:pathLst>
              <a:path w="1733305" h="1733305">
                <a:moveTo>
                  <a:pt x="0" y="0"/>
                </a:moveTo>
                <a:lnTo>
                  <a:pt x="1733304" y="0"/>
                </a:lnTo>
                <a:lnTo>
                  <a:pt x="1733304" y="1733305"/>
                </a:lnTo>
                <a:lnTo>
                  <a:pt x="0" y="1733305"/>
                </a:lnTo>
                <a:lnTo>
                  <a:pt x="0" y="0"/>
                </a:lnTo>
                <a:close/>
              </a:path>
            </a:pathLst>
          </a:custGeom>
          <a:blipFill>
            <a:blip r:embed="rId2"/>
            <a:stretch>
              <a:fillRect/>
            </a:stretch>
          </a:blipFill>
        </p:spPr>
        <p:txBody>
          <a:bodyPr/>
          <a:lstStyle/>
          <a:p>
            <a:endParaRPr lang="en-US"/>
          </a:p>
        </p:txBody>
      </p:sp>
      <p:sp>
        <p:nvSpPr>
          <p:cNvPr id="34" name="Freeform 12">
            <a:extLst>
              <a:ext uri="{FF2B5EF4-FFF2-40B4-BE49-F238E27FC236}">
                <a16:creationId xmlns:a16="http://schemas.microsoft.com/office/drawing/2014/main" id="{7DC42652-666E-C528-78FC-5E15060EF557}"/>
              </a:ext>
            </a:extLst>
          </p:cNvPr>
          <p:cNvSpPr/>
          <p:nvPr/>
        </p:nvSpPr>
        <p:spPr>
          <a:xfrm>
            <a:off x="437574" y="9660200"/>
            <a:ext cx="12461665" cy="358273"/>
          </a:xfrm>
          <a:custGeom>
            <a:avLst/>
            <a:gdLst/>
            <a:ahLst/>
            <a:cxnLst/>
            <a:rect l="l" t="t" r="r" b="b"/>
            <a:pathLst>
              <a:path w="12461665" h="358273">
                <a:moveTo>
                  <a:pt x="0" y="0"/>
                </a:moveTo>
                <a:lnTo>
                  <a:pt x="12461665" y="0"/>
                </a:lnTo>
                <a:lnTo>
                  <a:pt x="12461665" y="358273"/>
                </a:lnTo>
                <a:lnTo>
                  <a:pt x="0" y="358273"/>
                </a:lnTo>
                <a:lnTo>
                  <a:pt x="0" y="0"/>
                </a:lnTo>
                <a:close/>
              </a:path>
            </a:pathLst>
          </a:custGeom>
          <a:blipFill>
            <a:blip r:embed="rId3"/>
            <a:stretch>
              <a:fillRect/>
            </a:stretch>
          </a:blipFill>
        </p:spPr>
        <p:txBody>
          <a:bodyPr/>
          <a:lstStyle/>
          <a:p>
            <a:endParaRPr lang="en-US"/>
          </a:p>
        </p:txBody>
      </p:sp>
      <p:sp>
        <p:nvSpPr>
          <p:cNvPr id="35" name="Freeform 13">
            <a:extLst>
              <a:ext uri="{FF2B5EF4-FFF2-40B4-BE49-F238E27FC236}">
                <a16:creationId xmlns:a16="http://schemas.microsoft.com/office/drawing/2014/main" id="{20740E75-D643-E668-37F3-64DFE39C16ED}"/>
              </a:ext>
            </a:extLst>
          </p:cNvPr>
          <p:cNvSpPr/>
          <p:nvPr/>
        </p:nvSpPr>
        <p:spPr>
          <a:xfrm>
            <a:off x="12899239" y="9478405"/>
            <a:ext cx="5388761" cy="721861"/>
          </a:xfrm>
          <a:custGeom>
            <a:avLst/>
            <a:gdLst/>
            <a:ahLst/>
            <a:cxnLst/>
            <a:rect l="l" t="t" r="r" b="b"/>
            <a:pathLst>
              <a:path w="5388761" h="721861">
                <a:moveTo>
                  <a:pt x="0" y="0"/>
                </a:moveTo>
                <a:lnTo>
                  <a:pt x="5388761" y="0"/>
                </a:lnTo>
                <a:lnTo>
                  <a:pt x="5388761" y="721862"/>
                </a:lnTo>
                <a:lnTo>
                  <a:pt x="0" y="721862"/>
                </a:lnTo>
                <a:lnTo>
                  <a:pt x="0" y="0"/>
                </a:lnTo>
                <a:close/>
              </a:path>
            </a:pathLst>
          </a:custGeom>
          <a:blipFill>
            <a:blip r:embed="rId4"/>
            <a:stretch>
              <a:fillRect t="-39664" b="-137504"/>
            </a:stretch>
          </a:blipFill>
        </p:spPr>
        <p:txBody>
          <a:bodyPr/>
          <a:lstStyle/>
          <a:p>
            <a:endParaRPr lang="en-US"/>
          </a:p>
        </p:txBody>
      </p:sp>
      <p:grpSp>
        <p:nvGrpSpPr>
          <p:cNvPr id="2" name="Group 1">
            <a:extLst>
              <a:ext uri="{FF2B5EF4-FFF2-40B4-BE49-F238E27FC236}">
                <a16:creationId xmlns:a16="http://schemas.microsoft.com/office/drawing/2014/main" id="{02F87FDD-EA62-6A9A-B947-23DB2E5DBAC0}"/>
              </a:ext>
            </a:extLst>
          </p:cNvPr>
          <p:cNvGrpSpPr/>
          <p:nvPr/>
        </p:nvGrpSpPr>
        <p:grpSpPr>
          <a:xfrm>
            <a:off x="2492937" y="3226626"/>
            <a:ext cx="13205954" cy="973402"/>
            <a:chOff x="1660159" y="3604690"/>
            <a:chExt cx="13205954" cy="973402"/>
          </a:xfrm>
        </p:grpSpPr>
        <p:sp>
          <p:nvSpPr>
            <p:cNvPr id="32" name="Freeform 10">
              <a:extLst>
                <a:ext uri="{FF2B5EF4-FFF2-40B4-BE49-F238E27FC236}">
                  <a16:creationId xmlns:a16="http://schemas.microsoft.com/office/drawing/2014/main" id="{3017D66B-1B47-AB25-5CFC-174FEB3FDF4F}"/>
                </a:ext>
              </a:extLst>
            </p:cNvPr>
            <p:cNvSpPr>
              <a:spLocks noChangeAspect="1"/>
            </p:cNvSpPr>
            <p:nvPr/>
          </p:nvSpPr>
          <p:spPr>
            <a:xfrm>
              <a:off x="1660159" y="3739284"/>
              <a:ext cx="822960" cy="838808"/>
            </a:xfrm>
            <a:custGeom>
              <a:avLst/>
              <a:gdLst/>
              <a:ahLst/>
              <a:cxnLst/>
              <a:rect l="l" t="t" r="r" b="b"/>
              <a:pathLst>
                <a:path w="1156526" h="1178798">
                  <a:moveTo>
                    <a:pt x="0" y="0"/>
                  </a:moveTo>
                  <a:lnTo>
                    <a:pt x="1156527" y="0"/>
                  </a:lnTo>
                  <a:lnTo>
                    <a:pt x="1156527" y="1178798"/>
                  </a:lnTo>
                  <a:lnTo>
                    <a:pt x="0" y="11787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36" name="TextBox 14">
              <a:extLst>
                <a:ext uri="{FF2B5EF4-FFF2-40B4-BE49-F238E27FC236}">
                  <a16:creationId xmlns:a16="http://schemas.microsoft.com/office/drawing/2014/main" id="{3182E1BD-F9EB-F31E-7079-46A83DE61868}"/>
                </a:ext>
              </a:extLst>
            </p:cNvPr>
            <p:cNvSpPr txBox="1"/>
            <p:nvPr/>
          </p:nvSpPr>
          <p:spPr>
            <a:xfrm>
              <a:off x="3632432" y="3604690"/>
              <a:ext cx="11233681" cy="553998"/>
            </a:xfrm>
            <a:prstGeom prst="rect">
              <a:avLst/>
            </a:prstGeom>
          </p:spPr>
          <p:txBody>
            <a:bodyPr wrap="square" lIns="0" tIns="0" rIns="0" bIns="0" rtlCol="0" anchor="t">
              <a:spAutoFit/>
            </a:bodyPr>
            <a:lstStyle/>
            <a:p>
              <a:endParaRPr lang="en-US" sz="3600" dirty="0"/>
            </a:p>
          </p:txBody>
        </p:sp>
      </p:grpSp>
      <p:sp>
        <p:nvSpPr>
          <p:cNvPr id="37" name="TextBox 15">
            <a:extLst>
              <a:ext uri="{FF2B5EF4-FFF2-40B4-BE49-F238E27FC236}">
                <a16:creationId xmlns:a16="http://schemas.microsoft.com/office/drawing/2014/main" id="{9269CD5D-A383-CE05-95F6-093F0F097D74}"/>
              </a:ext>
            </a:extLst>
          </p:cNvPr>
          <p:cNvSpPr txBox="1"/>
          <p:nvPr/>
        </p:nvSpPr>
        <p:spPr>
          <a:xfrm>
            <a:off x="3000589" y="1050356"/>
            <a:ext cx="12718943" cy="845809"/>
          </a:xfrm>
          <a:prstGeom prst="rect">
            <a:avLst/>
          </a:prstGeom>
        </p:spPr>
        <p:txBody>
          <a:bodyPr lIns="0" tIns="0" rIns="0" bIns="0" rtlCol="0" anchor="t">
            <a:spAutoFit/>
          </a:bodyPr>
          <a:lstStyle/>
          <a:p>
            <a:pPr>
              <a:lnSpc>
                <a:spcPts val="6793"/>
              </a:lnSpc>
            </a:pPr>
            <a:r>
              <a:rPr lang="en-US" sz="5400" b="1" dirty="0">
                <a:ea typeface="Pragmatica Bold"/>
                <a:cs typeface="Pragmatica Bold"/>
                <a:sym typeface="Pragmatica Bold"/>
              </a:rPr>
              <a:t>2025 Foresight Policy Paper</a:t>
            </a:r>
          </a:p>
        </p:txBody>
      </p:sp>
      <p:grpSp>
        <p:nvGrpSpPr>
          <p:cNvPr id="3" name="Group 2">
            <a:extLst>
              <a:ext uri="{FF2B5EF4-FFF2-40B4-BE49-F238E27FC236}">
                <a16:creationId xmlns:a16="http://schemas.microsoft.com/office/drawing/2014/main" id="{F957841F-376A-84DF-8E7A-69BDC998F212}"/>
              </a:ext>
            </a:extLst>
          </p:cNvPr>
          <p:cNvGrpSpPr/>
          <p:nvPr/>
        </p:nvGrpSpPr>
        <p:grpSpPr>
          <a:xfrm>
            <a:off x="2589109" y="5253346"/>
            <a:ext cx="13109782" cy="973402"/>
            <a:chOff x="1660159" y="6383353"/>
            <a:chExt cx="13109782" cy="973402"/>
          </a:xfrm>
        </p:grpSpPr>
        <p:sp>
          <p:nvSpPr>
            <p:cNvPr id="40" name="TextBox 18">
              <a:extLst>
                <a:ext uri="{FF2B5EF4-FFF2-40B4-BE49-F238E27FC236}">
                  <a16:creationId xmlns:a16="http://schemas.microsoft.com/office/drawing/2014/main" id="{7E52B36B-D55B-9D2D-2C03-BB9CD94B8DD0}"/>
                </a:ext>
              </a:extLst>
            </p:cNvPr>
            <p:cNvSpPr txBox="1"/>
            <p:nvPr/>
          </p:nvSpPr>
          <p:spPr>
            <a:xfrm>
              <a:off x="3536261" y="6383353"/>
              <a:ext cx="11233680" cy="553998"/>
            </a:xfrm>
            <a:prstGeom prst="rect">
              <a:avLst/>
            </a:prstGeom>
          </p:spPr>
          <p:txBody>
            <a:bodyPr wrap="square" lIns="0" tIns="0" rIns="0" bIns="0" rtlCol="0" anchor="t">
              <a:spAutoFit/>
            </a:bodyPr>
            <a:lstStyle/>
            <a:p>
              <a:endParaRPr lang="en-US" sz="3600" dirty="0"/>
            </a:p>
          </p:txBody>
        </p:sp>
        <p:sp>
          <p:nvSpPr>
            <p:cNvPr id="41" name="Freeform 10">
              <a:extLst>
                <a:ext uri="{FF2B5EF4-FFF2-40B4-BE49-F238E27FC236}">
                  <a16:creationId xmlns:a16="http://schemas.microsoft.com/office/drawing/2014/main" id="{439FFC7E-EE56-F21E-A981-0BAAEEDF10FA}"/>
                </a:ext>
              </a:extLst>
            </p:cNvPr>
            <p:cNvSpPr>
              <a:spLocks noChangeAspect="1"/>
            </p:cNvSpPr>
            <p:nvPr/>
          </p:nvSpPr>
          <p:spPr>
            <a:xfrm>
              <a:off x="1660159" y="6517947"/>
              <a:ext cx="822960" cy="838808"/>
            </a:xfrm>
            <a:custGeom>
              <a:avLst/>
              <a:gdLst/>
              <a:ahLst/>
              <a:cxnLst/>
              <a:rect l="l" t="t" r="r" b="b"/>
              <a:pathLst>
                <a:path w="1156526" h="1178798">
                  <a:moveTo>
                    <a:pt x="0" y="0"/>
                  </a:moveTo>
                  <a:lnTo>
                    <a:pt x="1156527" y="0"/>
                  </a:lnTo>
                  <a:lnTo>
                    <a:pt x="1156527" y="1178798"/>
                  </a:lnTo>
                  <a:lnTo>
                    <a:pt x="0" y="11787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sp>
        <p:nvSpPr>
          <p:cNvPr id="7" name="TextBox 4">
            <a:extLst>
              <a:ext uri="{FF2B5EF4-FFF2-40B4-BE49-F238E27FC236}">
                <a16:creationId xmlns:a16="http://schemas.microsoft.com/office/drawing/2014/main" id="{8678DC55-66B0-574E-2BDA-8E762AFA1130}"/>
              </a:ext>
            </a:extLst>
          </p:cNvPr>
          <p:cNvSpPr txBox="1"/>
          <p:nvPr/>
        </p:nvSpPr>
        <p:spPr>
          <a:xfrm>
            <a:off x="-27023" y="8260734"/>
            <a:ext cx="18332946" cy="1836881"/>
          </a:xfrm>
          <a:prstGeom prst="rect">
            <a:avLst/>
          </a:prstGeom>
        </p:spPr>
        <p:txBody>
          <a:bodyPr lIns="50800" tIns="50800" rIns="50800" bIns="50800" rtlCol="0" anchor="ctr"/>
          <a:lstStyle/>
          <a:p>
            <a:pPr algn="ctr">
              <a:lnSpc>
                <a:spcPts val="2659"/>
              </a:lnSpc>
            </a:pPr>
            <a:endParaRPr/>
          </a:p>
        </p:txBody>
      </p:sp>
      <p:grpSp>
        <p:nvGrpSpPr>
          <p:cNvPr id="4" name="Group 3">
            <a:extLst>
              <a:ext uri="{FF2B5EF4-FFF2-40B4-BE49-F238E27FC236}">
                <a16:creationId xmlns:a16="http://schemas.microsoft.com/office/drawing/2014/main" id="{5EDB674A-DEDC-D7E0-F797-F4E7033BC489}"/>
              </a:ext>
            </a:extLst>
          </p:cNvPr>
          <p:cNvGrpSpPr/>
          <p:nvPr/>
        </p:nvGrpSpPr>
        <p:grpSpPr>
          <a:xfrm>
            <a:off x="2541779" y="7245380"/>
            <a:ext cx="12955692" cy="973402"/>
            <a:chOff x="1660159" y="3604690"/>
            <a:chExt cx="12955692" cy="973402"/>
          </a:xfrm>
        </p:grpSpPr>
        <p:sp>
          <p:nvSpPr>
            <p:cNvPr id="5" name="Freeform 10">
              <a:extLst>
                <a:ext uri="{FF2B5EF4-FFF2-40B4-BE49-F238E27FC236}">
                  <a16:creationId xmlns:a16="http://schemas.microsoft.com/office/drawing/2014/main" id="{3C266319-000C-D04D-8778-7EF2855EEBFD}"/>
                </a:ext>
              </a:extLst>
            </p:cNvPr>
            <p:cNvSpPr>
              <a:spLocks noChangeAspect="1"/>
            </p:cNvSpPr>
            <p:nvPr/>
          </p:nvSpPr>
          <p:spPr>
            <a:xfrm>
              <a:off x="1660159" y="3739284"/>
              <a:ext cx="822960" cy="838808"/>
            </a:xfrm>
            <a:custGeom>
              <a:avLst/>
              <a:gdLst/>
              <a:ahLst/>
              <a:cxnLst/>
              <a:rect l="l" t="t" r="r" b="b"/>
              <a:pathLst>
                <a:path w="1156526" h="1178798">
                  <a:moveTo>
                    <a:pt x="0" y="0"/>
                  </a:moveTo>
                  <a:lnTo>
                    <a:pt x="1156527" y="0"/>
                  </a:lnTo>
                  <a:lnTo>
                    <a:pt x="1156527" y="1178798"/>
                  </a:lnTo>
                  <a:lnTo>
                    <a:pt x="0" y="11787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6" name="TextBox 14">
              <a:extLst>
                <a:ext uri="{FF2B5EF4-FFF2-40B4-BE49-F238E27FC236}">
                  <a16:creationId xmlns:a16="http://schemas.microsoft.com/office/drawing/2014/main" id="{1BFC3AEC-F501-FAC9-05FA-2D31B72B076F}"/>
                </a:ext>
              </a:extLst>
            </p:cNvPr>
            <p:cNvSpPr txBox="1"/>
            <p:nvPr/>
          </p:nvSpPr>
          <p:spPr>
            <a:xfrm>
              <a:off x="3382170" y="3604690"/>
              <a:ext cx="11233681" cy="553998"/>
            </a:xfrm>
            <a:prstGeom prst="rect">
              <a:avLst/>
            </a:prstGeom>
          </p:spPr>
          <p:txBody>
            <a:bodyPr wrap="square" lIns="0" tIns="0" rIns="0" bIns="0" rtlCol="0" anchor="t">
              <a:spAutoFit/>
            </a:bodyPr>
            <a:lstStyle/>
            <a:p>
              <a:pPr algn="just"/>
              <a:endParaRPr lang="en-US" sz="3600" dirty="0"/>
            </a:p>
          </p:txBody>
        </p:sp>
      </p:grpSp>
      <p:sp>
        <p:nvSpPr>
          <p:cNvPr id="8" name="TextBox 7">
            <a:extLst>
              <a:ext uri="{FF2B5EF4-FFF2-40B4-BE49-F238E27FC236}">
                <a16:creationId xmlns:a16="http://schemas.microsoft.com/office/drawing/2014/main" id="{EE0E375E-D4A3-3864-A6F9-073A7AD96992}"/>
              </a:ext>
            </a:extLst>
          </p:cNvPr>
          <p:cNvSpPr txBox="1"/>
          <p:nvPr/>
        </p:nvSpPr>
        <p:spPr>
          <a:xfrm>
            <a:off x="3813040" y="5346595"/>
            <a:ext cx="12437531" cy="1200329"/>
          </a:xfrm>
          <a:prstGeom prst="rect">
            <a:avLst/>
          </a:prstGeom>
          <a:noFill/>
        </p:spPr>
        <p:txBody>
          <a:bodyPr wrap="square" rtlCol="0">
            <a:spAutoFit/>
          </a:bodyPr>
          <a:lstStyle/>
          <a:p>
            <a:r>
              <a:rPr lang="en-US" sz="3600" spc="-139" dirty="0">
                <a:solidFill>
                  <a:srgbClr val="000000"/>
                </a:solidFill>
                <a:ea typeface="Canva Sans"/>
                <a:cs typeface="Canva Sans"/>
                <a:sym typeface="Canva Sans"/>
              </a:rPr>
              <a:t>Synthesize insights across multiple studies to inform future program and policy decisions.</a:t>
            </a:r>
            <a:endParaRPr lang="en-US" sz="3600" dirty="0"/>
          </a:p>
        </p:txBody>
      </p:sp>
      <p:sp>
        <p:nvSpPr>
          <p:cNvPr id="9" name="TextBox 8">
            <a:extLst>
              <a:ext uri="{FF2B5EF4-FFF2-40B4-BE49-F238E27FC236}">
                <a16:creationId xmlns:a16="http://schemas.microsoft.com/office/drawing/2014/main" id="{7A372F96-45D5-9016-0CE5-7B42BC4D0CF8}"/>
              </a:ext>
            </a:extLst>
          </p:cNvPr>
          <p:cNvSpPr txBox="1"/>
          <p:nvPr/>
        </p:nvSpPr>
        <p:spPr>
          <a:xfrm>
            <a:off x="3813041" y="3386564"/>
            <a:ext cx="12437531" cy="1200329"/>
          </a:xfrm>
          <a:prstGeom prst="rect">
            <a:avLst/>
          </a:prstGeom>
          <a:noFill/>
        </p:spPr>
        <p:txBody>
          <a:bodyPr wrap="square" rtlCol="0">
            <a:spAutoFit/>
          </a:bodyPr>
          <a:lstStyle/>
          <a:p>
            <a:r>
              <a:rPr lang="en-US" sz="3600" spc="-139" dirty="0">
                <a:solidFill>
                  <a:srgbClr val="000000"/>
                </a:solidFill>
                <a:ea typeface="Canva Sans"/>
                <a:cs typeface="Canva Sans"/>
                <a:sym typeface="Canva Sans"/>
              </a:rPr>
              <a:t>Forward-looking analysis of trends, gaps, and opportunities related to CVA and Social Protection in Lebanon.</a:t>
            </a:r>
            <a:endParaRPr lang="en-US" sz="3600" dirty="0"/>
          </a:p>
        </p:txBody>
      </p:sp>
      <p:sp>
        <p:nvSpPr>
          <p:cNvPr id="10" name="TextBox 9">
            <a:extLst>
              <a:ext uri="{FF2B5EF4-FFF2-40B4-BE49-F238E27FC236}">
                <a16:creationId xmlns:a16="http://schemas.microsoft.com/office/drawing/2014/main" id="{33CF06FA-017B-FE50-BBAC-71BEA205E707}"/>
              </a:ext>
            </a:extLst>
          </p:cNvPr>
          <p:cNvSpPr txBox="1"/>
          <p:nvPr/>
        </p:nvSpPr>
        <p:spPr>
          <a:xfrm>
            <a:off x="3813040" y="7550708"/>
            <a:ext cx="11446931" cy="646331"/>
          </a:xfrm>
          <a:prstGeom prst="rect">
            <a:avLst/>
          </a:prstGeom>
          <a:noFill/>
        </p:spPr>
        <p:txBody>
          <a:bodyPr wrap="square" rtlCol="0">
            <a:spAutoFit/>
          </a:bodyPr>
          <a:lstStyle/>
          <a:p>
            <a:r>
              <a:rPr lang="en-US" sz="3600" spc="-139" dirty="0">
                <a:solidFill>
                  <a:srgbClr val="000000"/>
                </a:solidFill>
                <a:ea typeface="Canva Sans"/>
                <a:cs typeface="Canva Sans"/>
                <a:sym typeface="Canva Sans"/>
              </a:rPr>
              <a:t>Dedicated dissemination event Feb 2026.</a:t>
            </a:r>
            <a:endParaRPr lang="en-US" sz="3600" dirty="0"/>
          </a:p>
        </p:txBody>
      </p:sp>
    </p:spTree>
    <p:extLst>
      <p:ext uri="{BB962C8B-B14F-4D97-AF65-F5344CB8AC3E}">
        <p14:creationId xmlns:p14="http://schemas.microsoft.com/office/powerpoint/2010/main" val="2331497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899DED-F3DD-C1B4-0506-1879948D9E68}"/>
              </a:ext>
            </a:extLst>
          </p:cNvPr>
          <p:cNvSpPr txBox="1"/>
          <p:nvPr/>
        </p:nvSpPr>
        <p:spPr>
          <a:xfrm>
            <a:off x="4965483" y="3619500"/>
            <a:ext cx="8357034" cy="1322221"/>
          </a:xfrm>
          <a:prstGeom prst="rect">
            <a:avLst/>
          </a:prstGeom>
          <a:noFill/>
        </p:spPr>
        <p:txBody>
          <a:bodyPr wrap="square" rtlCol="0">
            <a:spAutoFit/>
          </a:bodyPr>
          <a:lstStyle/>
          <a:p>
            <a:pPr algn="ctr"/>
            <a:r>
              <a:rPr lang="en-US" sz="7992" b="1" dirty="0">
                <a:solidFill>
                  <a:srgbClr val="3586C7"/>
                </a:solidFill>
                <a:latin typeface="Aptos" panose="020B0004020202020204" pitchFamily="34" charset="0"/>
              </a:rPr>
              <a:t>Q&amp;A</a:t>
            </a:r>
          </a:p>
        </p:txBody>
      </p:sp>
      <p:pic>
        <p:nvPicPr>
          <p:cNvPr id="2" name="Picture 1">
            <a:extLst>
              <a:ext uri="{FF2B5EF4-FFF2-40B4-BE49-F238E27FC236}">
                <a16:creationId xmlns:a16="http://schemas.microsoft.com/office/drawing/2014/main" id="{A7E71A60-0D3B-CB23-6E5F-716FFF48AFE2}"/>
              </a:ext>
            </a:extLst>
          </p:cNvPr>
          <p:cNvPicPr>
            <a:picLocks noChangeAspect="1"/>
          </p:cNvPicPr>
          <p:nvPr/>
        </p:nvPicPr>
        <p:blipFill>
          <a:blip r:embed="rId3"/>
          <a:stretch>
            <a:fillRect/>
          </a:stretch>
        </p:blipFill>
        <p:spPr>
          <a:xfrm flipV="1">
            <a:off x="264928" y="9693716"/>
            <a:ext cx="14264930" cy="111838"/>
          </a:xfrm>
          <a:prstGeom prst="rect">
            <a:avLst/>
          </a:prstGeom>
        </p:spPr>
      </p:pic>
      <p:pic>
        <p:nvPicPr>
          <p:cNvPr id="3" name="Picture 2">
            <a:extLst>
              <a:ext uri="{FF2B5EF4-FFF2-40B4-BE49-F238E27FC236}">
                <a16:creationId xmlns:a16="http://schemas.microsoft.com/office/drawing/2014/main" id="{0EE536EB-5A87-0447-F9E7-8216C4AF9A27}"/>
              </a:ext>
            </a:extLst>
          </p:cNvPr>
          <p:cNvPicPr>
            <a:picLocks noChangeAspect="1"/>
          </p:cNvPicPr>
          <p:nvPr/>
        </p:nvPicPr>
        <p:blipFill>
          <a:blip r:embed="rId4"/>
          <a:stretch>
            <a:fillRect/>
          </a:stretch>
        </p:blipFill>
        <p:spPr>
          <a:xfrm>
            <a:off x="264928" y="9929082"/>
            <a:ext cx="11652081" cy="179955"/>
          </a:xfrm>
          <a:prstGeom prst="rect">
            <a:avLst/>
          </a:prstGeom>
        </p:spPr>
      </p:pic>
      <p:pic>
        <p:nvPicPr>
          <p:cNvPr id="4" name="Picture 3">
            <a:extLst>
              <a:ext uri="{FF2B5EF4-FFF2-40B4-BE49-F238E27FC236}">
                <a16:creationId xmlns:a16="http://schemas.microsoft.com/office/drawing/2014/main" id="{110FA3E8-C5B4-6E11-ABA4-C89DABD9D46A}"/>
              </a:ext>
            </a:extLst>
          </p:cNvPr>
          <p:cNvPicPr>
            <a:picLocks noChangeAspect="1"/>
          </p:cNvPicPr>
          <p:nvPr/>
        </p:nvPicPr>
        <p:blipFill>
          <a:blip r:embed="rId5"/>
          <a:stretch>
            <a:fillRect/>
          </a:stretch>
        </p:blipFill>
        <p:spPr>
          <a:xfrm>
            <a:off x="14755968" y="9264413"/>
            <a:ext cx="3269513" cy="844624"/>
          </a:xfrm>
          <a:prstGeom prst="rect">
            <a:avLst/>
          </a:prstGeom>
        </p:spPr>
      </p:pic>
    </p:spTree>
    <p:extLst>
      <p:ext uri="{BB962C8B-B14F-4D97-AF65-F5344CB8AC3E}">
        <p14:creationId xmlns:p14="http://schemas.microsoft.com/office/powerpoint/2010/main" val="27473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background with white text&#10;&#10;AI-generated content may be incorrect.">
            <a:extLst>
              <a:ext uri="{FF2B5EF4-FFF2-40B4-BE49-F238E27FC236}">
                <a16:creationId xmlns:a16="http://schemas.microsoft.com/office/drawing/2014/main" id="{E49B27B4-B6CC-FBDB-CC5F-0566491FB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0" y="2705100"/>
            <a:ext cx="12115800" cy="4058128"/>
          </a:xfrm>
          <a:prstGeom prst="rect">
            <a:avLst/>
          </a:prstGeom>
        </p:spPr>
      </p:pic>
      <p:sp>
        <p:nvSpPr>
          <p:cNvPr id="2" name="Freeform 10">
            <a:extLst>
              <a:ext uri="{FF2B5EF4-FFF2-40B4-BE49-F238E27FC236}">
                <a16:creationId xmlns:a16="http://schemas.microsoft.com/office/drawing/2014/main" id="{036BBCB1-9A3D-0064-EC08-390C24C31E13}"/>
              </a:ext>
            </a:extLst>
          </p:cNvPr>
          <p:cNvSpPr/>
          <p:nvPr/>
        </p:nvSpPr>
        <p:spPr>
          <a:xfrm>
            <a:off x="1477814" y="8572500"/>
            <a:ext cx="1463972" cy="1315527"/>
          </a:xfrm>
          <a:custGeom>
            <a:avLst/>
            <a:gdLst/>
            <a:ahLst/>
            <a:cxnLst/>
            <a:rect l="l" t="t" r="r" b="b"/>
            <a:pathLst>
              <a:path w="1463972" h="1315527">
                <a:moveTo>
                  <a:pt x="0" y="0"/>
                </a:moveTo>
                <a:lnTo>
                  <a:pt x="1463972" y="0"/>
                </a:lnTo>
                <a:lnTo>
                  <a:pt x="1463972" y="1315527"/>
                </a:lnTo>
                <a:lnTo>
                  <a:pt x="0" y="1315527"/>
                </a:lnTo>
                <a:lnTo>
                  <a:pt x="0" y="0"/>
                </a:lnTo>
                <a:close/>
              </a:path>
            </a:pathLst>
          </a:custGeom>
          <a:blipFill>
            <a:blip r:embed="rId3"/>
            <a:stretch>
              <a:fillRect/>
            </a:stretch>
          </a:blipFill>
        </p:spPr>
        <p:txBody>
          <a:bodyPr/>
          <a:lstStyle/>
          <a:p>
            <a:endParaRPr lang="en-US"/>
          </a:p>
        </p:txBody>
      </p:sp>
      <p:sp>
        <p:nvSpPr>
          <p:cNvPr id="3" name="Freeform 9">
            <a:extLst>
              <a:ext uri="{FF2B5EF4-FFF2-40B4-BE49-F238E27FC236}">
                <a16:creationId xmlns:a16="http://schemas.microsoft.com/office/drawing/2014/main" id="{2443E234-3F4C-9502-6539-9777AF8B92DB}"/>
              </a:ext>
            </a:extLst>
          </p:cNvPr>
          <p:cNvSpPr/>
          <p:nvPr/>
        </p:nvSpPr>
        <p:spPr>
          <a:xfrm>
            <a:off x="7212544" y="8650163"/>
            <a:ext cx="3405712" cy="1160200"/>
          </a:xfrm>
          <a:custGeom>
            <a:avLst/>
            <a:gdLst/>
            <a:ahLst/>
            <a:cxnLst/>
            <a:rect l="l" t="t" r="r" b="b"/>
            <a:pathLst>
              <a:path w="3405712" h="1160200">
                <a:moveTo>
                  <a:pt x="0" y="0"/>
                </a:moveTo>
                <a:lnTo>
                  <a:pt x="3405712" y="0"/>
                </a:lnTo>
                <a:lnTo>
                  <a:pt x="3405712" y="1160199"/>
                </a:lnTo>
                <a:lnTo>
                  <a:pt x="0" y="1160199"/>
                </a:lnTo>
                <a:lnTo>
                  <a:pt x="0" y="0"/>
                </a:lnTo>
                <a:close/>
              </a:path>
            </a:pathLst>
          </a:custGeom>
          <a:blipFill>
            <a:blip r:embed="rId4"/>
            <a:stretch>
              <a:fillRect t="-8709" b="-8709"/>
            </a:stretch>
          </a:blipFill>
        </p:spPr>
        <p:txBody>
          <a:bodyPr/>
          <a:lstStyle/>
          <a:p>
            <a:endParaRPr lang="en-US"/>
          </a:p>
        </p:txBody>
      </p:sp>
      <p:sp>
        <p:nvSpPr>
          <p:cNvPr id="4" name="Freeform 5">
            <a:extLst>
              <a:ext uri="{FF2B5EF4-FFF2-40B4-BE49-F238E27FC236}">
                <a16:creationId xmlns:a16="http://schemas.microsoft.com/office/drawing/2014/main" id="{96D59F7F-3F24-F87F-10B5-575E126B2D01}"/>
              </a:ext>
            </a:extLst>
          </p:cNvPr>
          <p:cNvSpPr/>
          <p:nvPr/>
        </p:nvSpPr>
        <p:spPr>
          <a:xfrm>
            <a:off x="13639800" y="8650163"/>
            <a:ext cx="2766328" cy="1071952"/>
          </a:xfrm>
          <a:custGeom>
            <a:avLst/>
            <a:gdLst/>
            <a:ahLst/>
            <a:cxnLst/>
            <a:rect l="l" t="t" r="r" b="b"/>
            <a:pathLst>
              <a:path w="2766328" h="1071952">
                <a:moveTo>
                  <a:pt x="0" y="0"/>
                </a:moveTo>
                <a:lnTo>
                  <a:pt x="2766327" y="0"/>
                </a:lnTo>
                <a:lnTo>
                  <a:pt x="2766327" y="1071952"/>
                </a:lnTo>
                <a:lnTo>
                  <a:pt x="0" y="1071952"/>
                </a:lnTo>
                <a:lnTo>
                  <a:pt x="0" y="0"/>
                </a:lnTo>
                <a:close/>
              </a:path>
            </a:pathLst>
          </a:custGeom>
          <a:blipFill>
            <a:blip r:embed="rId5"/>
            <a:stretch>
              <a:fillRect/>
            </a:stretch>
          </a:blipFill>
        </p:spPr>
        <p:txBody>
          <a:bodyPr/>
          <a:lstStyle/>
          <a:p>
            <a:endParaRPr lang="en-US"/>
          </a:p>
        </p:txBody>
      </p:sp>
      <p:sp>
        <p:nvSpPr>
          <p:cNvPr id="6" name="Freeform 10">
            <a:extLst>
              <a:ext uri="{FF2B5EF4-FFF2-40B4-BE49-F238E27FC236}">
                <a16:creationId xmlns:a16="http://schemas.microsoft.com/office/drawing/2014/main" id="{0366CA3C-D0AA-7B07-6325-F01B1161375A}"/>
              </a:ext>
            </a:extLst>
          </p:cNvPr>
          <p:cNvSpPr/>
          <p:nvPr/>
        </p:nvSpPr>
        <p:spPr>
          <a:xfrm>
            <a:off x="533400" y="495300"/>
            <a:ext cx="1828800" cy="1905000"/>
          </a:xfrm>
          <a:custGeom>
            <a:avLst/>
            <a:gdLst/>
            <a:ahLst/>
            <a:cxnLst/>
            <a:rect l="l" t="t" r="r" b="b"/>
            <a:pathLst>
              <a:path w="1473286" h="1491702">
                <a:moveTo>
                  <a:pt x="0" y="0"/>
                </a:moveTo>
                <a:lnTo>
                  <a:pt x="1473286" y="0"/>
                </a:lnTo>
                <a:lnTo>
                  <a:pt x="1473286" y="1491702"/>
                </a:lnTo>
                <a:lnTo>
                  <a:pt x="0" y="1491702"/>
                </a:lnTo>
                <a:lnTo>
                  <a:pt x="0" y="0"/>
                </a:lnTo>
                <a:close/>
              </a:path>
            </a:pathLst>
          </a:custGeom>
          <a:blipFill>
            <a:blip r:embed="rId6"/>
            <a:stretch>
              <a:fillRect/>
            </a:stretch>
          </a:blipFill>
        </p:spPr>
        <p:txBody>
          <a:bodyPr/>
          <a:lstStyle/>
          <a:p>
            <a:endParaRPr lang="en-US"/>
          </a:p>
        </p:txBody>
      </p:sp>
      <p:sp>
        <p:nvSpPr>
          <p:cNvPr id="9" name="Freeform 3">
            <a:extLst>
              <a:ext uri="{FF2B5EF4-FFF2-40B4-BE49-F238E27FC236}">
                <a16:creationId xmlns:a16="http://schemas.microsoft.com/office/drawing/2014/main" id="{E89DF39D-6F60-4BFA-EFFD-BFD4335F062F}"/>
              </a:ext>
            </a:extLst>
          </p:cNvPr>
          <p:cNvSpPr>
            <a:spLocks noChangeAspect="1"/>
          </p:cNvSpPr>
          <p:nvPr/>
        </p:nvSpPr>
        <p:spPr>
          <a:xfrm>
            <a:off x="13868400" y="533400"/>
            <a:ext cx="3380507" cy="1828800"/>
          </a:xfrm>
          <a:custGeom>
            <a:avLst/>
            <a:gdLst/>
            <a:ahLst/>
            <a:cxnLst/>
            <a:rect l="l" t="t" r="r" b="b"/>
            <a:pathLst>
              <a:path w="2814767" h="1522743">
                <a:moveTo>
                  <a:pt x="0" y="0"/>
                </a:moveTo>
                <a:lnTo>
                  <a:pt x="2814767" y="0"/>
                </a:lnTo>
                <a:lnTo>
                  <a:pt x="2814767" y="1522743"/>
                </a:lnTo>
                <a:lnTo>
                  <a:pt x="0" y="1522743"/>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91596-0917-E35B-7CE4-12D82798335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5DB30AC-4F9A-4401-9211-0839AC2B6521}"/>
              </a:ext>
            </a:extLst>
          </p:cNvPr>
          <p:cNvGrpSpPr/>
          <p:nvPr/>
        </p:nvGrpSpPr>
        <p:grpSpPr>
          <a:xfrm>
            <a:off x="1028701" y="4620786"/>
            <a:ext cx="17259300" cy="2427714"/>
            <a:chOff x="0" y="0"/>
            <a:chExt cx="4922460" cy="338361"/>
          </a:xfrm>
        </p:grpSpPr>
        <p:sp>
          <p:nvSpPr>
            <p:cNvPr id="3" name="Freeform 3">
              <a:extLst>
                <a:ext uri="{FF2B5EF4-FFF2-40B4-BE49-F238E27FC236}">
                  <a16:creationId xmlns:a16="http://schemas.microsoft.com/office/drawing/2014/main" id="{5C12976F-8DDA-2DDB-735D-4B8F2DE0D312}"/>
                </a:ext>
              </a:extLst>
            </p:cNvPr>
            <p:cNvSpPr/>
            <p:nvPr/>
          </p:nvSpPr>
          <p:spPr>
            <a:xfrm>
              <a:off x="0" y="0"/>
              <a:ext cx="4922460" cy="338361"/>
            </a:xfrm>
            <a:custGeom>
              <a:avLst/>
              <a:gdLst/>
              <a:ahLst/>
              <a:cxnLst/>
              <a:rect l="l" t="t" r="r" b="b"/>
              <a:pathLst>
                <a:path w="4922460" h="338361">
                  <a:moveTo>
                    <a:pt x="21126" y="0"/>
                  </a:moveTo>
                  <a:lnTo>
                    <a:pt x="4901334" y="0"/>
                  </a:lnTo>
                  <a:cubicBezTo>
                    <a:pt x="4906937" y="0"/>
                    <a:pt x="4912311" y="2226"/>
                    <a:pt x="4916272" y="6188"/>
                  </a:cubicBezTo>
                  <a:cubicBezTo>
                    <a:pt x="4920234" y="10149"/>
                    <a:pt x="4922460" y="15523"/>
                    <a:pt x="4922460" y="21126"/>
                  </a:cubicBezTo>
                  <a:lnTo>
                    <a:pt x="4922460" y="317235"/>
                  </a:lnTo>
                  <a:cubicBezTo>
                    <a:pt x="4922460" y="328903"/>
                    <a:pt x="4913002" y="338361"/>
                    <a:pt x="4901334" y="338361"/>
                  </a:cubicBezTo>
                  <a:lnTo>
                    <a:pt x="21126" y="338361"/>
                  </a:lnTo>
                  <a:cubicBezTo>
                    <a:pt x="15523" y="338361"/>
                    <a:pt x="10149" y="336135"/>
                    <a:pt x="6188" y="332173"/>
                  </a:cubicBezTo>
                  <a:cubicBezTo>
                    <a:pt x="2226" y="328211"/>
                    <a:pt x="0" y="322838"/>
                    <a:pt x="0" y="317235"/>
                  </a:cubicBezTo>
                  <a:lnTo>
                    <a:pt x="0" y="21126"/>
                  </a:lnTo>
                  <a:cubicBezTo>
                    <a:pt x="0" y="15523"/>
                    <a:pt x="2226" y="10149"/>
                    <a:pt x="6188" y="6188"/>
                  </a:cubicBezTo>
                  <a:cubicBezTo>
                    <a:pt x="10149" y="2226"/>
                    <a:pt x="15523" y="0"/>
                    <a:pt x="21126" y="0"/>
                  </a:cubicBezTo>
                  <a:close/>
                </a:path>
              </a:pathLst>
            </a:custGeom>
            <a:solidFill>
              <a:srgbClr val="54BBAF">
                <a:alpha val="18824"/>
              </a:srgbClr>
            </a:solidFill>
          </p:spPr>
          <p:txBody>
            <a:bodyPr/>
            <a:lstStyle/>
            <a:p>
              <a:endParaRPr lang="en-US"/>
            </a:p>
          </p:txBody>
        </p:sp>
        <p:sp>
          <p:nvSpPr>
            <p:cNvPr id="4" name="TextBox 4">
              <a:extLst>
                <a:ext uri="{FF2B5EF4-FFF2-40B4-BE49-F238E27FC236}">
                  <a16:creationId xmlns:a16="http://schemas.microsoft.com/office/drawing/2014/main" id="{BE2F76A5-C3E8-571D-0ED7-1914D713A241}"/>
                </a:ext>
              </a:extLst>
            </p:cNvPr>
            <p:cNvSpPr txBox="1"/>
            <p:nvPr/>
          </p:nvSpPr>
          <p:spPr>
            <a:xfrm>
              <a:off x="0" y="-38100"/>
              <a:ext cx="4922460" cy="376461"/>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9CE78A4D-F5EC-362D-04D5-AD83CF1033A5}"/>
              </a:ext>
            </a:extLst>
          </p:cNvPr>
          <p:cNvSpPr/>
          <p:nvPr/>
        </p:nvSpPr>
        <p:spPr>
          <a:xfrm>
            <a:off x="13754449" y="9086211"/>
            <a:ext cx="2766328" cy="1071952"/>
          </a:xfrm>
          <a:custGeom>
            <a:avLst/>
            <a:gdLst/>
            <a:ahLst/>
            <a:cxnLst/>
            <a:rect l="l" t="t" r="r" b="b"/>
            <a:pathLst>
              <a:path w="2766328" h="1071952">
                <a:moveTo>
                  <a:pt x="0" y="0"/>
                </a:moveTo>
                <a:lnTo>
                  <a:pt x="2766327" y="0"/>
                </a:lnTo>
                <a:lnTo>
                  <a:pt x="2766327" y="1071952"/>
                </a:lnTo>
                <a:lnTo>
                  <a:pt x="0" y="1071952"/>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7BC2E9CC-1D9C-6EA5-BE9B-2F7FDF2B485F}"/>
              </a:ext>
            </a:extLst>
          </p:cNvPr>
          <p:cNvSpPr txBox="1"/>
          <p:nvPr/>
        </p:nvSpPr>
        <p:spPr>
          <a:xfrm>
            <a:off x="1809184" y="4855553"/>
            <a:ext cx="14421416" cy="2980944"/>
          </a:xfrm>
          <a:prstGeom prst="rect">
            <a:avLst/>
          </a:prstGeom>
        </p:spPr>
        <p:txBody>
          <a:bodyPr wrap="square" lIns="0" tIns="0" rIns="0" bIns="0" rtlCol="0" anchor="t">
            <a:spAutoFit/>
          </a:bodyPr>
          <a:lstStyle/>
          <a:p>
            <a:pPr>
              <a:lnSpc>
                <a:spcPct val="150000"/>
              </a:lnSpc>
            </a:pPr>
            <a:r>
              <a:rPr lang="en-GB" sz="2800" dirty="0">
                <a:latin typeface="+mj-lt"/>
              </a:rPr>
              <a:t>This project was co-funded by the European Union and the Norwegian Ministry of Foreign Affairs. Its contents are the sole responsibility of CAMEALEON and do not necessarily reflect the views of the European Union and the Norwegian Ministry of Foreign Affairs (NMFA).</a:t>
            </a:r>
          </a:p>
          <a:p>
            <a:pPr algn="l">
              <a:lnSpc>
                <a:spcPts val="4199"/>
              </a:lnSpc>
            </a:pPr>
            <a:endParaRPr lang="en-US" sz="2799" spc="251" dirty="0">
              <a:solidFill>
                <a:srgbClr val="000000"/>
              </a:solidFill>
              <a:latin typeface="+mj-lt"/>
              <a:ea typeface="Times New Roman"/>
              <a:cs typeface="Times New Roman"/>
              <a:sym typeface="Times New Roman"/>
            </a:endParaRPr>
          </a:p>
          <a:p>
            <a:pPr marL="0" lvl="0" indent="0" algn="l">
              <a:lnSpc>
                <a:spcPts val="4199"/>
              </a:lnSpc>
              <a:spcBef>
                <a:spcPct val="0"/>
              </a:spcBef>
            </a:pPr>
            <a:endParaRPr lang="en-US" sz="2799" spc="251" dirty="0">
              <a:solidFill>
                <a:srgbClr val="000000"/>
              </a:solidFill>
              <a:latin typeface="+mj-lt"/>
              <a:ea typeface="Times New Roman"/>
              <a:cs typeface="Times New Roman"/>
              <a:sym typeface="Times New Roman"/>
            </a:endParaRPr>
          </a:p>
        </p:txBody>
      </p:sp>
      <p:grpSp>
        <p:nvGrpSpPr>
          <p:cNvPr id="7" name="Group 7">
            <a:extLst>
              <a:ext uri="{FF2B5EF4-FFF2-40B4-BE49-F238E27FC236}">
                <a16:creationId xmlns:a16="http://schemas.microsoft.com/office/drawing/2014/main" id="{A5B29E26-AE0E-548B-647B-90A901A6CDBF}"/>
              </a:ext>
            </a:extLst>
          </p:cNvPr>
          <p:cNvGrpSpPr/>
          <p:nvPr/>
        </p:nvGrpSpPr>
        <p:grpSpPr>
          <a:xfrm>
            <a:off x="1731633" y="246734"/>
            <a:ext cx="14047358" cy="3179779"/>
            <a:chOff x="0" y="0"/>
            <a:chExt cx="2966937" cy="719911"/>
          </a:xfrm>
        </p:grpSpPr>
        <p:sp>
          <p:nvSpPr>
            <p:cNvPr id="8" name="Freeform 8">
              <a:extLst>
                <a:ext uri="{FF2B5EF4-FFF2-40B4-BE49-F238E27FC236}">
                  <a16:creationId xmlns:a16="http://schemas.microsoft.com/office/drawing/2014/main" id="{885C4E18-EF3E-AFE7-8ED9-066A2BBC66B8}"/>
                </a:ext>
              </a:extLst>
            </p:cNvPr>
            <p:cNvSpPr/>
            <p:nvPr/>
          </p:nvSpPr>
          <p:spPr>
            <a:xfrm>
              <a:off x="0" y="0"/>
              <a:ext cx="2966937" cy="719911"/>
            </a:xfrm>
            <a:custGeom>
              <a:avLst/>
              <a:gdLst/>
              <a:ahLst/>
              <a:cxnLst/>
              <a:rect l="l" t="t" r="r" b="b"/>
              <a:pathLst>
                <a:path w="2966937" h="719911">
                  <a:moveTo>
                    <a:pt x="0" y="0"/>
                  </a:moveTo>
                  <a:lnTo>
                    <a:pt x="2966937" y="0"/>
                  </a:lnTo>
                  <a:lnTo>
                    <a:pt x="2966937" y="719911"/>
                  </a:lnTo>
                  <a:lnTo>
                    <a:pt x="0" y="719911"/>
                  </a:lnTo>
                  <a:close/>
                </a:path>
              </a:pathLst>
            </a:custGeom>
            <a:blipFill>
              <a:blip r:embed="rId3"/>
              <a:stretch>
                <a:fillRect t="-26508" b="-26508"/>
              </a:stretch>
            </a:blipFill>
          </p:spPr>
          <p:txBody>
            <a:bodyPr/>
            <a:lstStyle/>
            <a:p>
              <a:endParaRPr lang="en-US"/>
            </a:p>
          </p:txBody>
        </p:sp>
      </p:grpSp>
      <p:sp>
        <p:nvSpPr>
          <p:cNvPr id="9" name="Freeform 9">
            <a:extLst>
              <a:ext uri="{FF2B5EF4-FFF2-40B4-BE49-F238E27FC236}">
                <a16:creationId xmlns:a16="http://schemas.microsoft.com/office/drawing/2014/main" id="{E3A37DBC-F654-ADCA-7D0A-A5FC30341DE5}"/>
              </a:ext>
            </a:extLst>
          </p:cNvPr>
          <p:cNvSpPr/>
          <p:nvPr/>
        </p:nvSpPr>
        <p:spPr>
          <a:xfrm>
            <a:off x="7441144" y="8973466"/>
            <a:ext cx="3405712" cy="1160200"/>
          </a:xfrm>
          <a:custGeom>
            <a:avLst/>
            <a:gdLst/>
            <a:ahLst/>
            <a:cxnLst/>
            <a:rect l="l" t="t" r="r" b="b"/>
            <a:pathLst>
              <a:path w="3405712" h="1160200">
                <a:moveTo>
                  <a:pt x="0" y="0"/>
                </a:moveTo>
                <a:lnTo>
                  <a:pt x="3405712" y="0"/>
                </a:lnTo>
                <a:lnTo>
                  <a:pt x="3405712" y="1160199"/>
                </a:lnTo>
                <a:lnTo>
                  <a:pt x="0" y="1160199"/>
                </a:lnTo>
                <a:lnTo>
                  <a:pt x="0" y="0"/>
                </a:lnTo>
                <a:close/>
              </a:path>
            </a:pathLst>
          </a:custGeom>
          <a:blipFill>
            <a:blip r:embed="rId4"/>
            <a:stretch>
              <a:fillRect t="-8709" b="-8709"/>
            </a:stretch>
          </a:blipFill>
        </p:spPr>
        <p:txBody>
          <a:bodyPr/>
          <a:lstStyle/>
          <a:p>
            <a:endParaRPr lang="en-US"/>
          </a:p>
        </p:txBody>
      </p:sp>
      <p:sp>
        <p:nvSpPr>
          <p:cNvPr id="10" name="Freeform 10">
            <a:extLst>
              <a:ext uri="{FF2B5EF4-FFF2-40B4-BE49-F238E27FC236}">
                <a16:creationId xmlns:a16="http://schemas.microsoft.com/office/drawing/2014/main" id="{21049A95-14A6-D82F-2DCF-9B21D55E463C}"/>
              </a:ext>
            </a:extLst>
          </p:cNvPr>
          <p:cNvSpPr/>
          <p:nvPr/>
        </p:nvSpPr>
        <p:spPr>
          <a:xfrm>
            <a:off x="1536602" y="8895802"/>
            <a:ext cx="1463972" cy="1315527"/>
          </a:xfrm>
          <a:custGeom>
            <a:avLst/>
            <a:gdLst/>
            <a:ahLst/>
            <a:cxnLst/>
            <a:rect l="l" t="t" r="r" b="b"/>
            <a:pathLst>
              <a:path w="1463972" h="1315527">
                <a:moveTo>
                  <a:pt x="0" y="0"/>
                </a:moveTo>
                <a:lnTo>
                  <a:pt x="1463972" y="0"/>
                </a:lnTo>
                <a:lnTo>
                  <a:pt x="1463972" y="1315527"/>
                </a:lnTo>
                <a:lnTo>
                  <a:pt x="0" y="1315527"/>
                </a:lnTo>
                <a:lnTo>
                  <a:pt x="0" y="0"/>
                </a:lnTo>
                <a:close/>
              </a:path>
            </a:pathLst>
          </a:custGeom>
          <a:blipFill>
            <a:blip r:embed="rId5"/>
            <a:stretch>
              <a:fillRect/>
            </a:stretch>
          </a:blipFill>
        </p:spPr>
        <p:txBody>
          <a:bodyPr/>
          <a:lstStyle/>
          <a:p>
            <a:endParaRPr lang="en-US"/>
          </a:p>
        </p:txBody>
      </p:sp>
      <p:sp>
        <p:nvSpPr>
          <p:cNvPr id="11" name="TextBox 11">
            <a:extLst>
              <a:ext uri="{FF2B5EF4-FFF2-40B4-BE49-F238E27FC236}">
                <a16:creationId xmlns:a16="http://schemas.microsoft.com/office/drawing/2014/main" id="{AB746DEC-2533-B922-BEA1-70707496DDFC}"/>
              </a:ext>
            </a:extLst>
          </p:cNvPr>
          <p:cNvSpPr txBox="1"/>
          <p:nvPr/>
        </p:nvSpPr>
        <p:spPr>
          <a:xfrm>
            <a:off x="1028701" y="3695700"/>
            <a:ext cx="3848100" cy="658450"/>
          </a:xfrm>
          <a:prstGeom prst="rect">
            <a:avLst/>
          </a:prstGeom>
        </p:spPr>
        <p:txBody>
          <a:bodyPr wrap="square" lIns="0" tIns="0" rIns="0" bIns="0" rtlCol="0" anchor="t">
            <a:spAutoFit/>
          </a:bodyPr>
          <a:lstStyle/>
          <a:p>
            <a:pPr marL="0" lvl="0" indent="0" algn="l">
              <a:lnSpc>
                <a:spcPts val="5000"/>
              </a:lnSpc>
            </a:pPr>
            <a:r>
              <a:rPr lang="en-US" sz="5000" spc="250" dirty="0">
                <a:solidFill>
                  <a:srgbClr val="000000"/>
                </a:solidFill>
                <a:ea typeface="Helvetica World Bold"/>
                <a:cs typeface="Helvetica World Bold"/>
                <a:sym typeface="Helvetica World Bold"/>
              </a:rPr>
              <a:t>Disclaimer: </a:t>
            </a:r>
          </a:p>
        </p:txBody>
      </p:sp>
    </p:spTree>
    <p:extLst>
      <p:ext uri="{BB962C8B-B14F-4D97-AF65-F5344CB8AC3E}">
        <p14:creationId xmlns:p14="http://schemas.microsoft.com/office/powerpoint/2010/main" val="2984138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40994-EBBE-79DA-53D3-424E4D85A166}"/>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FC70882F-A970-2415-F535-FE09CB37A764}"/>
              </a:ext>
            </a:extLst>
          </p:cNvPr>
          <p:cNvSpPr/>
          <p:nvPr/>
        </p:nvSpPr>
        <p:spPr>
          <a:xfrm>
            <a:off x="13754449" y="9086211"/>
            <a:ext cx="2766328" cy="1071952"/>
          </a:xfrm>
          <a:custGeom>
            <a:avLst/>
            <a:gdLst/>
            <a:ahLst/>
            <a:cxnLst/>
            <a:rect l="l" t="t" r="r" b="b"/>
            <a:pathLst>
              <a:path w="2766328" h="1071952">
                <a:moveTo>
                  <a:pt x="0" y="0"/>
                </a:moveTo>
                <a:lnTo>
                  <a:pt x="2766327" y="0"/>
                </a:lnTo>
                <a:lnTo>
                  <a:pt x="2766327" y="1071952"/>
                </a:lnTo>
                <a:lnTo>
                  <a:pt x="0" y="1071952"/>
                </a:lnTo>
                <a:lnTo>
                  <a:pt x="0" y="0"/>
                </a:lnTo>
                <a:close/>
              </a:path>
            </a:pathLst>
          </a:custGeom>
          <a:blipFill>
            <a:blip r:embed="rId2"/>
            <a:stretch>
              <a:fillRect/>
            </a:stretch>
          </a:blipFill>
        </p:spPr>
        <p:txBody>
          <a:bodyPr/>
          <a:lstStyle/>
          <a:p>
            <a:endParaRPr lang="en-US"/>
          </a:p>
        </p:txBody>
      </p:sp>
      <p:grpSp>
        <p:nvGrpSpPr>
          <p:cNvPr id="7" name="Group 7">
            <a:extLst>
              <a:ext uri="{FF2B5EF4-FFF2-40B4-BE49-F238E27FC236}">
                <a16:creationId xmlns:a16="http://schemas.microsoft.com/office/drawing/2014/main" id="{ADCADC9A-8222-87B4-EA33-286990D75465}"/>
              </a:ext>
            </a:extLst>
          </p:cNvPr>
          <p:cNvGrpSpPr/>
          <p:nvPr/>
        </p:nvGrpSpPr>
        <p:grpSpPr>
          <a:xfrm>
            <a:off x="1731633" y="246734"/>
            <a:ext cx="14047358" cy="3179779"/>
            <a:chOff x="0" y="0"/>
            <a:chExt cx="2966937" cy="719911"/>
          </a:xfrm>
        </p:grpSpPr>
        <p:sp>
          <p:nvSpPr>
            <p:cNvPr id="8" name="Freeform 8">
              <a:extLst>
                <a:ext uri="{FF2B5EF4-FFF2-40B4-BE49-F238E27FC236}">
                  <a16:creationId xmlns:a16="http://schemas.microsoft.com/office/drawing/2014/main" id="{F1B12F54-0BF1-F013-FFC6-B0A44E093129}"/>
                </a:ext>
              </a:extLst>
            </p:cNvPr>
            <p:cNvSpPr/>
            <p:nvPr/>
          </p:nvSpPr>
          <p:spPr>
            <a:xfrm>
              <a:off x="0" y="0"/>
              <a:ext cx="2966937" cy="719911"/>
            </a:xfrm>
            <a:custGeom>
              <a:avLst/>
              <a:gdLst/>
              <a:ahLst/>
              <a:cxnLst/>
              <a:rect l="l" t="t" r="r" b="b"/>
              <a:pathLst>
                <a:path w="2966937" h="719911">
                  <a:moveTo>
                    <a:pt x="0" y="0"/>
                  </a:moveTo>
                  <a:lnTo>
                    <a:pt x="2966937" y="0"/>
                  </a:lnTo>
                  <a:lnTo>
                    <a:pt x="2966937" y="719911"/>
                  </a:lnTo>
                  <a:lnTo>
                    <a:pt x="0" y="719911"/>
                  </a:lnTo>
                  <a:close/>
                </a:path>
              </a:pathLst>
            </a:custGeom>
            <a:blipFill>
              <a:blip r:embed="rId3"/>
              <a:stretch>
                <a:fillRect t="-26508" b="-26508"/>
              </a:stretch>
            </a:blipFill>
          </p:spPr>
          <p:txBody>
            <a:bodyPr/>
            <a:lstStyle/>
            <a:p>
              <a:endParaRPr lang="en-US"/>
            </a:p>
          </p:txBody>
        </p:sp>
      </p:grpSp>
      <p:sp>
        <p:nvSpPr>
          <p:cNvPr id="9" name="Freeform 9">
            <a:extLst>
              <a:ext uri="{FF2B5EF4-FFF2-40B4-BE49-F238E27FC236}">
                <a16:creationId xmlns:a16="http://schemas.microsoft.com/office/drawing/2014/main" id="{72182CAD-216C-B2B4-1AAB-B7CF9AD3DE64}"/>
              </a:ext>
            </a:extLst>
          </p:cNvPr>
          <p:cNvSpPr/>
          <p:nvPr/>
        </p:nvSpPr>
        <p:spPr>
          <a:xfrm>
            <a:off x="7441144" y="8973466"/>
            <a:ext cx="3405712" cy="1160200"/>
          </a:xfrm>
          <a:custGeom>
            <a:avLst/>
            <a:gdLst/>
            <a:ahLst/>
            <a:cxnLst/>
            <a:rect l="l" t="t" r="r" b="b"/>
            <a:pathLst>
              <a:path w="3405712" h="1160200">
                <a:moveTo>
                  <a:pt x="0" y="0"/>
                </a:moveTo>
                <a:lnTo>
                  <a:pt x="3405712" y="0"/>
                </a:lnTo>
                <a:lnTo>
                  <a:pt x="3405712" y="1160199"/>
                </a:lnTo>
                <a:lnTo>
                  <a:pt x="0" y="1160199"/>
                </a:lnTo>
                <a:lnTo>
                  <a:pt x="0" y="0"/>
                </a:lnTo>
                <a:close/>
              </a:path>
            </a:pathLst>
          </a:custGeom>
          <a:blipFill>
            <a:blip r:embed="rId4"/>
            <a:stretch>
              <a:fillRect t="-8709" b="-8709"/>
            </a:stretch>
          </a:blipFill>
        </p:spPr>
        <p:txBody>
          <a:bodyPr/>
          <a:lstStyle/>
          <a:p>
            <a:endParaRPr lang="en-US"/>
          </a:p>
        </p:txBody>
      </p:sp>
      <p:sp>
        <p:nvSpPr>
          <p:cNvPr id="10" name="Freeform 10">
            <a:extLst>
              <a:ext uri="{FF2B5EF4-FFF2-40B4-BE49-F238E27FC236}">
                <a16:creationId xmlns:a16="http://schemas.microsoft.com/office/drawing/2014/main" id="{384E74B9-166A-9695-7C16-673158C57369}"/>
              </a:ext>
            </a:extLst>
          </p:cNvPr>
          <p:cNvSpPr/>
          <p:nvPr/>
        </p:nvSpPr>
        <p:spPr>
          <a:xfrm>
            <a:off x="1536602" y="8895802"/>
            <a:ext cx="1463972" cy="1315527"/>
          </a:xfrm>
          <a:custGeom>
            <a:avLst/>
            <a:gdLst/>
            <a:ahLst/>
            <a:cxnLst/>
            <a:rect l="l" t="t" r="r" b="b"/>
            <a:pathLst>
              <a:path w="1463972" h="1315527">
                <a:moveTo>
                  <a:pt x="0" y="0"/>
                </a:moveTo>
                <a:lnTo>
                  <a:pt x="1463972" y="0"/>
                </a:lnTo>
                <a:lnTo>
                  <a:pt x="1463972" y="1315527"/>
                </a:lnTo>
                <a:lnTo>
                  <a:pt x="0" y="1315527"/>
                </a:lnTo>
                <a:lnTo>
                  <a:pt x="0" y="0"/>
                </a:lnTo>
                <a:close/>
              </a:path>
            </a:pathLst>
          </a:custGeom>
          <a:blipFill>
            <a:blip r:embed="rId5"/>
            <a:stretch>
              <a:fillRect/>
            </a:stretch>
          </a:blipFill>
        </p:spPr>
        <p:txBody>
          <a:bodyPr/>
          <a:lstStyle/>
          <a:p>
            <a:endParaRPr lang="en-US"/>
          </a:p>
        </p:txBody>
      </p:sp>
      <p:sp>
        <p:nvSpPr>
          <p:cNvPr id="11" name="TextBox 11">
            <a:extLst>
              <a:ext uri="{FF2B5EF4-FFF2-40B4-BE49-F238E27FC236}">
                <a16:creationId xmlns:a16="http://schemas.microsoft.com/office/drawing/2014/main" id="{E49BBAAE-68C4-D4F4-6749-71BDE48B0889}"/>
              </a:ext>
            </a:extLst>
          </p:cNvPr>
          <p:cNvSpPr txBox="1"/>
          <p:nvPr/>
        </p:nvSpPr>
        <p:spPr>
          <a:xfrm>
            <a:off x="1028701" y="3342050"/>
            <a:ext cx="3848100" cy="658450"/>
          </a:xfrm>
          <a:prstGeom prst="rect">
            <a:avLst/>
          </a:prstGeom>
        </p:spPr>
        <p:txBody>
          <a:bodyPr wrap="square" lIns="0" tIns="0" rIns="0" bIns="0" rtlCol="0" anchor="t">
            <a:spAutoFit/>
          </a:bodyPr>
          <a:lstStyle/>
          <a:p>
            <a:pPr marL="0" lvl="0" indent="0" algn="l">
              <a:lnSpc>
                <a:spcPts val="5000"/>
              </a:lnSpc>
            </a:pPr>
            <a:r>
              <a:rPr lang="en-US" sz="5000" spc="250" dirty="0">
                <a:solidFill>
                  <a:srgbClr val="000000"/>
                </a:solidFill>
                <a:ea typeface="Helvetica World Bold"/>
                <a:cs typeface="Helvetica World Bold"/>
                <a:sym typeface="Helvetica World Bold"/>
              </a:rPr>
              <a:t>About: </a:t>
            </a:r>
          </a:p>
        </p:txBody>
      </p:sp>
      <p:sp>
        <p:nvSpPr>
          <p:cNvPr id="12" name="TextBox 6">
            <a:extLst>
              <a:ext uri="{FF2B5EF4-FFF2-40B4-BE49-F238E27FC236}">
                <a16:creationId xmlns:a16="http://schemas.microsoft.com/office/drawing/2014/main" id="{474057E4-E055-6071-B2EF-ECE77F9DC360}"/>
              </a:ext>
            </a:extLst>
          </p:cNvPr>
          <p:cNvSpPr txBox="1"/>
          <p:nvPr/>
        </p:nvSpPr>
        <p:spPr>
          <a:xfrm>
            <a:off x="1710673" y="4305300"/>
            <a:ext cx="14089277" cy="5350824"/>
          </a:xfrm>
          <a:prstGeom prst="rect">
            <a:avLst/>
          </a:prstGeom>
        </p:spPr>
        <p:txBody>
          <a:bodyPr lIns="0" tIns="0" rIns="0" bIns="0" rtlCol="0" anchor="t">
            <a:spAutoFit/>
          </a:bodyPr>
          <a:lstStyle/>
          <a:p>
            <a:pPr algn="just">
              <a:lnSpc>
                <a:spcPts val="4199"/>
              </a:lnSpc>
            </a:pPr>
            <a:r>
              <a:rPr lang="en-US" sz="2800" spc="251" dirty="0">
                <a:solidFill>
                  <a:srgbClr val="000000"/>
                </a:solidFill>
                <a:latin typeface="+mj-lt"/>
                <a:ea typeface="Times New Roman"/>
                <a:cs typeface="Times New Roman"/>
                <a:sym typeface="Times New Roman"/>
              </a:rPr>
              <a:t>The Cash Monitoring Evaluation Accountability and Learning Organizational Network (</a:t>
            </a:r>
            <a:r>
              <a:rPr lang="en-US" sz="2800" spc="251" dirty="0">
                <a:solidFill>
                  <a:srgbClr val="000000"/>
                </a:solidFill>
                <a:ea typeface="Times New Roman"/>
                <a:cs typeface="Times New Roman"/>
                <a:sym typeface="Times New Roman"/>
              </a:rPr>
              <a:t>CAMEALEON</a:t>
            </a:r>
            <a:r>
              <a:rPr lang="en-US" sz="2800" spc="251" dirty="0">
                <a:solidFill>
                  <a:srgbClr val="000000"/>
                </a:solidFill>
                <a:latin typeface="+mj-lt"/>
                <a:ea typeface="Times New Roman"/>
                <a:cs typeface="Times New Roman"/>
                <a:sym typeface="Times New Roman"/>
              </a:rPr>
              <a:t>) is a </a:t>
            </a:r>
            <a:r>
              <a:rPr lang="en-US" sz="2800" b="1" spc="251" dirty="0">
                <a:solidFill>
                  <a:srgbClr val="000000"/>
                </a:solidFill>
                <a:latin typeface="+mj-lt"/>
                <a:ea typeface="Times New Roman Bold"/>
                <a:cs typeface="Times New Roman Bold"/>
                <a:sym typeface="Times New Roman Bold"/>
              </a:rPr>
              <a:t>research and learning initiative </a:t>
            </a:r>
            <a:r>
              <a:rPr lang="en-US" sz="2800" spc="251" dirty="0">
                <a:solidFill>
                  <a:srgbClr val="000000"/>
                </a:solidFill>
                <a:latin typeface="+mj-lt"/>
                <a:ea typeface="Times New Roman"/>
                <a:cs typeface="Times New Roman"/>
                <a:sym typeface="Times New Roman"/>
              </a:rPr>
              <a:t>in support of humanitarian and social assistance affected populations in Lebanon.</a:t>
            </a:r>
          </a:p>
          <a:p>
            <a:pPr algn="just">
              <a:lnSpc>
                <a:spcPts val="4199"/>
              </a:lnSpc>
            </a:pPr>
            <a:endParaRPr lang="en-US" sz="2800" spc="251" dirty="0">
              <a:solidFill>
                <a:srgbClr val="000000"/>
              </a:solidFill>
              <a:latin typeface="+mj-lt"/>
              <a:ea typeface="Times New Roman"/>
              <a:cs typeface="Times New Roman"/>
              <a:sym typeface="Times New Roman"/>
            </a:endParaRPr>
          </a:p>
          <a:p>
            <a:pPr algn="just">
              <a:lnSpc>
                <a:spcPts val="4199"/>
              </a:lnSpc>
            </a:pPr>
            <a:r>
              <a:rPr lang="en-US" sz="2800" spc="251" dirty="0">
                <a:solidFill>
                  <a:srgbClr val="000000"/>
                </a:solidFill>
                <a:latin typeface="+mj-lt"/>
                <a:ea typeface="Times New Roman"/>
                <a:cs typeface="Times New Roman"/>
                <a:sym typeface="Times New Roman"/>
              </a:rPr>
              <a:t>In its third phase, CAMEALEON produces research on </a:t>
            </a:r>
            <a:r>
              <a:rPr lang="en-US" sz="2800" b="1" spc="251" dirty="0">
                <a:solidFill>
                  <a:srgbClr val="000000"/>
                </a:solidFill>
                <a:latin typeface="+mj-lt"/>
                <a:ea typeface="Times New Roman Bold"/>
                <a:cs typeface="Times New Roman Bold"/>
                <a:sym typeface="Times New Roman Bold"/>
              </a:rPr>
              <a:t>the relevance, effectiveness and accountability of cash and voucher assistance and social assistance </a:t>
            </a:r>
            <a:r>
              <a:rPr lang="en-US" sz="2800" b="1" spc="251" dirty="0" err="1">
                <a:solidFill>
                  <a:srgbClr val="000000"/>
                </a:solidFill>
                <a:latin typeface="+mj-lt"/>
                <a:ea typeface="Times New Roman Bold"/>
                <a:cs typeface="Times New Roman Bold"/>
                <a:sym typeface="Times New Roman Bold"/>
              </a:rPr>
              <a:t>programmes</a:t>
            </a:r>
            <a:r>
              <a:rPr lang="en-US" sz="2800" b="1" spc="251" dirty="0">
                <a:solidFill>
                  <a:srgbClr val="000000"/>
                </a:solidFill>
                <a:latin typeface="+mj-lt"/>
                <a:ea typeface="Times New Roman Bold"/>
                <a:cs typeface="Times New Roman Bold"/>
                <a:sym typeface="Times New Roman Bold"/>
              </a:rPr>
              <a:t> </a:t>
            </a:r>
            <a:r>
              <a:rPr lang="en-US" sz="2800" spc="251" dirty="0">
                <a:solidFill>
                  <a:srgbClr val="000000"/>
                </a:solidFill>
                <a:latin typeface="+mj-lt"/>
                <a:ea typeface="Times New Roman"/>
                <a:cs typeface="Times New Roman"/>
                <a:sym typeface="Times New Roman"/>
              </a:rPr>
              <a:t>and supports dissemination through learning events, multi-media material and knowledge-sharing activities.</a:t>
            </a:r>
          </a:p>
          <a:p>
            <a:pPr algn="l">
              <a:lnSpc>
                <a:spcPts val="4199"/>
              </a:lnSpc>
            </a:pPr>
            <a:endParaRPr lang="en-US" sz="2799" spc="251" dirty="0">
              <a:solidFill>
                <a:srgbClr val="000000"/>
              </a:solidFill>
              <a:latin typeface="+mj-lt"/>
              <a:ea typeface="Times New Roman"/>
              <a:cs typeface="Times New Roman"/>
              <a:sym typeface="Times New Roman"/>
            </a:endParaRPr>
          </a:p>
          <a:p>
            <a:pPr marL="0" lvl="0" indent="0" algn="l">
              <a:lnSpc>
                <a:spcPts val="4199"/>
              </a:lnSpc>
              <a:spcBef>
                <a:spcPct val="0"/>
              </a:spcBef>
            </a:pPr>
            <a:endParaRPr lang="en-US" sz="2799" spc="251" dirty="0">
              <a:solidFill>
                <a:srgbClr val="000000"/>
              </a:solidFill>
              <a:latin typeface="+mj-lt"/>
              <a:ea typeface="Times New Roman"/>
              <a:cs typeface="Times New Roman"/>
              <a:sym typeface="Times New Roman"/>
            </a:endParaRPr>
          </a:p>
        </p:txBody>
      </p:sp>
      <p:grpSp>
        <p:nvGrpSpPr>
          <p:cNvPr id="13" name="Group 2">
            <a:extLst>
              <a:ext uri="{FF2B5EF4-FFF2-40B4-BE49-F238E27FC236}">
                <a16:creationId xmlns:a16="http://schemas.microsoft.com/office/drawing/2014/main" id="{56517F92-954B-7020-A7AC-9BB825B04D85}"/>
              </a:ext>
            </a:extLst>
          </p:cNvPr>
          <p:cNvGrpSpPr/>
          <p:nvPr/>
        </p:nvGrpSpPr>
        <p:grpSpPr>
          <a:xfrm>
            <a:off x="1028701" y="4152901"/>
            <a:ext cx="17259300" cy="2895600"/>
            <a:chOff x="0" y="-43971"/>
            <a:chExt cx="4922460" cy="382332"/>
          </a:xfrm>
        </p:grpSpPr>
        <p:sp>
          <p:nvSpPr>
            <p:cNvPr id="14" name="Freeform 3">
              <a:extLst>
                <a:ext uri="{FF2B5EF4-FFF2-40B4-BE49-F238E27FC236}">
                  <a16:creationId xmlns:a16="http://schemas.microsoft.com/office/drawing/2014/main" id="{3A28CB0B-F39A-1B84-20ED-E0EAD220923F}"/>
                </a:ext>
              </a:extLst>
            </p:cNvPr>
            <p:cNvSpPr/>
            <p:nvPr/>
          </p:nvSpPr>
          <p:spPr>
            <a:xfrm>
              <a:off x="0" y="-43971"/>
              <a:ext cx="4922460" cy="276129"/>
            </a:xfrm>
            <a:custGeom>
              <a:avLst/>
              <a:gdLst/>
              <a:ahLst/>
              <a:cxnLst/>
              <a:rect l="l" t="t" r="r" b="b"/>
              <a:pathLst>
                <a:path w="4922460" h="338361">
                  <a:moveTo>
                    <a:pt x="21126" y="0"/>
                  </a:moveTo>
                  <a:lnTo>
                    <a:pt x="4901334" y="0"/>
                  </a:lnTo>
                  <a:cubicBezTo>
                    <a:pt x="4906937" y="0"/>
                    <a:pt x="4912311" y="2226"/>
                    <a:pt x="4916272" y="6188"/>
                  </a:cubicBezTo>
                  <a:cubicBezTo>
                    <a:pt x="4920234" y="10149"/>
                    <a:pt x="4922460" y="15523"/>
                    <a:pt x="4922460" y="21126"/>
                  </a:cubicBezTo>
                  <a:lnTo>
                    <a:pt x="4922460" y="317235"/>
                  </a:lnTo>
                  <a:cubicBezTo>
                    <a:pt x="4922460" y="328903"/>
                    <a:pt x="4913002" y="338361"/>
                    <a:pt x="4901334" y="338361"/>
                  </a:cubicBezTo>
                  <a:lnTo>
                    <a:pt x="21126" y="338361"/>
                  </a:lnTo>
                  <a:cubicBezTo>
                    <a:pt x="15523" y="338361"/>
                    <a:pt x="10149" y="336135"/>
                    <a:pt x="6188" y="332173"/>
                  </a:cubicBezTo>
                  <a:cubicBezTo>
                    <a:pt x="2226" y="328211"/>
                    <a:pt x="0" y="322838"/>
                    <a:pt x="0" y="317235"/>
                  </a:cubicBezTo>
                  <a:lnTo>
                    <a:pt x="0" y="21126"/>
                  </a:lnTo>
                  <a:cubicBezTo>
                    <a:pt x="0" y="15523"/>
                    <a:pt x="2226" y="10149"/>
                    <a:pt x="6188" y="6188"/>
                  </a:cubicBezTo>
                  <a:cubicBezTo>
                    <a:pt x="10149" y="2226"/>
                    <a:pt x="15523" y="0"/>
                    <a:pt x="21126" y="0"/>
                  </a:cubicBezTo>
                  <a:close/>
                </a:path>
              </a:pathLst>
            </a:custGeom>
            <a:solidFill>
              <a:srgbClr val="54BBAF">
                <a:alpha val="18824"/>
              </a:srgbClr>
            </a:solidFill>
          </p:spPr>
          <p:txBody>
            <a:bodyPr/>
            <a:lstStyle/>
            <a:p>
              <a:endParaRPr lang="en-US"/>
            </a:p>
          </p:txBody>
        </p:sp>
        <p:sp>
          <p:nvSpPr>
            <p:cNvPr id="15" name="TextBox 4">
              <a:extLst>
                <a:ext uri="{FF2B5EF4-FFF2-40B4-BE49-F238E27FC236}">
                  <a16:creationId xmlns:a16="http://schemas.microsoft.com/office/drawing/2014/main" id="{4039C319-A0A7-9AF6-A29A-C3E257A7526C}"/>
                </a:ext>
              </a:extLst>
            </p:cNvPr>
            <p:cNvSpPr txBox="1"/>
            <p:nvPr/>
          </p:nvSpPr>
          <p:spPr>
            <a:xfrm>
              <a:off x="0" y="-38100"/>
              <a:ext cx="4922460" cy="376461"/>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2627059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7">
            <a:extLst>
              <a:ext uri="{FF2B5EF4-FFF2-40B4-BE49-F238E27FC236}">
                <a16:creationId xmlns:a16="http://schemas.microsoft.com/office/drawing/2014/main" id="{26958BD9-45B4-DEA1-D52A-4D51D0583087}"/>
              </a:ext>
            </a:extLst>
          </p:cNvPr>
          <p:cNvGrpSpPr/>
          <p:nvPr/>
        </p:nvGrpSpPr>
        <p:grpSpPr>
          <a:xfrm>
            <a:off x="1281378" y="686757"/>
            <a:ext cx="17006622" cy="1543050"/>
            <a:chOff x="0" y="0"/>
            <a:chExt cx="4813660" cy="406400"/>
          </a:xfrm>
        </p:grpSpPr>
        <p:sp>
          <p:nvSpPr>
            <p:cNvPr id="30" name="Freeform 8">
              <a:extLst>
                <a:ext uri="{FF2B5EF4-FFF2-40B4-BE49-F238E27FC236}">
                  <a16:creationId xmlns:a16="http://schemas.microsoft.com/office/drawing/2014/main" id="{4EA54E81-0829-89DC-7C07-AEA0EA94095D}"/>
                </a:ext>
              </a:extLst>
            </p:cNvPr>
            <p:cNvSpPr/>
            <p:nvPr/>
          </p:nvSpPr>
          <p:spPr>
            <a:xfrm>
              <a:off x="0" y="0"/>
              <a:ext cx="4813660" cy="406400"/>
            </a:xfrm>
            <a:custGeom>
              <a:avLst/>
              <a:gdLst/>
              <a:ahLst/>
              <a:cxnLst/>
              <a:rect l="l" t="t" r="r" b="b"/>
              <a:pathLst>
                <a:path w="4813660" h="406400">
                  <a:moveTo>
                    <a:pt x="0" y="0"/>
                  </a:moveTo>
                  <a:lnTo>
                    <a:pt x="4610460" y="0"/>
                  </a:lnTo>
                  <a:lnTo>
                    <a:pt x="4813660" y="203200"/>
                  </a:lnTo>
                  <a:lnTo>
                    <a:pt x="4610460" y="406400"/>
                  </a:lnTo>
                  <a:lnTo>
                    <a:pt x="0" y="406400"/>
                  </a:lnTo>
                  <a:lnTo>
                    <a:pt x="203200" y="203200"/>
                  </a:lnTo>
                  <a:lnTo>
                    <a:pt x="0" y="0"/>
                  </a:lnTo>
                  <a:close/>
                </a:path>
              </a:pathLst>
            </a:custGeom>
            <a:solidFill>
              <a:srgbClr val="54BBAF">
                <a:alpha val="18824"/>
              </a:srgbClr>
            </a:solidFill>
          </p:spPr>
          <p:txBody>
            <a:bodyPr/>
            <a:lstStyle/>
            <a:p>
              <a:endParaRPr lang="en-US"/>
            </a:p>
          </p:txBody>
        </p:sp>
        <p:sp>
          <p:nvSpPr>
            <p:cNvPr id="31" name="TextBox 9">
              <a:extLst>
                <a:ext uri="{FF2B5EF4-FFF2-40B4-BE49-F238E27FC236}">
                  <a16:creationId xmlns:a16="http://schemas.microsoft.com/office/drawing/2014/main" id="{1CFF9BE1-A95E-A88E-1163-532365BF793F}"/>
                </a:ext>
              </a:extLst>
            </p:cNvPr>
            <p:cNvSpPr txBox="1"/>
            <p:nvPr/>
          </p:nvSpPr>
          <p:spPr>
            <a:xfrm>
              <a:off x="177800" y="19050"/>
              <a:ext cx="4559660" cy="387350"/>
            </a:xfrm>
            <a:prstGeom prst="rect">
              <a:avLst/>
            </a:prstGeom>
          </p:spPr>
          <p:txBody>
            <a:bodyPr lIns="50800" tIns="50800" rIns="50800" bIns="50800" rtlCol="0" anchor="ctr"/>
            <a:lstStyle/>
            <a:p>
              <a:pPr algn="ctr">
                <a:lnSpc>
                  <a:spcPts val="2411"/>
                </a:lnSpc>
              </a:pPr>
              <a:endParaRPr/>
            </a:p>
          </p:txBody>
        </p:sp>
      </p:grpSp>
      <p:sp>
        <p:nvSpPr>
          <p:cNvPr id="28" name="Freeform 6">
            <a:extLst>
              <a:ext uri="{FF2B5EF4-FFF2-40B4-BE49-F238E27FC236}">
                <a16:creationId xmlns:a16="http://schemas.microsoft.com/office/drawing/2014/main" id="{F7BB64D6-74BA-B512-C716-3E297EE73B0E}"/>
              </a:ext>
            </a:extLst>
          </p:cNvPr>
          <p:cNvSpPr/>
          <p:nvPr/>
        </p:nvSpPr>
        <p:spPr>
          <a:xfrm>
            <a:off x="-73146" y="658875"/>
            <a:ext cx="1733305" cy="1733305"/>
          </a:xfrm>
          <a:custGeom>
            <a:avLst/>
            <a:gdLst/>
            <a:ahLst/>
            <a:cxnLst/>
            <a:rect l="l" t="t" r="r" b="b"/>
            <a:pathLst>
              <a:path w="1733305" h="1733305">
                <a:moveTo>
                  <a:pt x="0" y="0"/>
                </a:moveTo>
                <a:lnTo>
                  <a:pt x="1733304" y="0"/>
                </a:lnTo>
                <a:lnTo>
                  <a:pt x="1733304" y="1733305"/>
                </a:lnTo>
                <a:lnTo>
                  <a:pt x="0" y="1733305"/>
                </a:lnTo>
                <a:lnTo>
                  <a:pt x="0" y="0"/>
                </a:lnTo>
                <a:close/>
              </a:path>
            </a:pathLst>
          </a:custGeom>
          <a:blipFill>
            <a:blip r:embed="rId2"/>
            <a:stretch>
              <a:fillRect/>
            </a:stretch>
          </a:blipFill>
        </p:spPr>
        <p:txBody>
          <a:bodyPr/>
          <a:lstStyle/>
          <a:p>
            <a:endParaRPr lang="en-US"/>
          </a:p>
        </p:txBody>
      </p:sp>
      <p:sp>
        <p:nvSpPr>
          <p:cNvPr id="34" name="Freeform 12">
            <a:extLst>
              <a:ext uri="{FF2B5EF4-FFF2-40B4-BE49-F238E27FC236}">
                <a16:creationId xmlns:a16="http://schemas.microsoft.com/office/drawing/2014/main" id="{6443EC87-2B8E-BE6C-C3EC-22EF69C650FF}"/>
              </a:ext>
            </a:extLst>
          </p:cNvPr>
          <p:cNvSpPr/>
          <p:nvPr/>
        </p:nvSpPr>
        <p:spPr>
          <a:xfrm>
            <a:off x="437574" y="9660200"/>
            <a:ext cx="12461665" cy="358273"/>
          </a:xfrm>
          <a:custGeom>
            <a:avLst/>
            <a:gdLst/>
            <a:ahLst/>
            <a:cxnLst/>
            <a:rect l="l" t="t" r="r" b="b"/>
            <a:pathLst>
              <a:path w="12461665" h="358273">
                <a:moveTo>
                  <a:pt x="0" y="0"/>
                </a:moveTo>
                <a:lnTo>
                  <a:pt x="12461665" y="0"/>
                </a:lnTo>
                <a:lnTo>
                  <a:pt x="12461665" y="358273"/>
                </a:lnTo>
                <a:lnTo>
                  <a:pt x="0" y="358273"/>
                </a:lnTo>
                <a:lnTo>
                  <a:pt x="0" y="0"/>
                </a:lnTo>
                <a:close/>
              </a:path>
            </a:pathLst>
          </a:custGeom>
          <a:blipFill>
            <a:blip r:embed="rId3"/>
            <a:stretch>
              <a:fillRect/>
            </a:stretch>
          </a:blipFill>
        </p:spPr>
        <p:txBody>
          <a:bodyPr/>
          <a:lstStyle/>
          <a:p>
            <a:endParaRPr lang="en-US"/>
          </a:p>
        </p:txBody>
      </p:sp>
      <p:sp>
        <p:nvSpPr>
          <p:cNvPr id="35" name="Freeform 13">
            <a:extLst>
              <a:ext uri="{FF2B5EF4-FFF2-40B4-BE49-F238E27FC236}">
                <a16:creationId xmlns:a16="http://schemas.microsoft.com/office/drawing/2014/main" id="{01A58C05-CADA-6F36-C480-440B44D2DD86}"/>
              </a:ext>
            </a:extLst>
          </p:cNvPr>
          <p:cNvSpPr/>
          <p:nvPr/>
        </p:nvSpPr>
        <p:spPr>
          <a:xfrm>
            <a:off x="12899239" y="9478405"/>
            <a:ext cx="5388761" cy="721861"/>
          </a:xfrm>
          <a:custGeom>
            <a:avLst/>
            <a:gdLst/>
            <a:ahLst/>
            <a:cxnLst/>
            <a:rect l="l" t="t" r="r" b="b"/>
            <a:pathLst>
              <a:path w="5388761" h="721861">
                <a:moveTo>
                  <a:pt x="0" y="0"/>
                </a:moveTo>
                <a:lnTo>
                  <a:pt x="5388761" y="0"/>
                </a:lnTo>
                <a:lnTo>
                  <a:pt x="5388761" y="721862"/>
                </a:lnTo>
                <a:lnTo>
                  <a:pt x="0" y="721862"/>
                </a:lnTo>
                <a:lnTo>
                  <a:pt x="0" y="0"/>
                </a:lnTo>
                <a:close/>
              </a:path>
            </a:pathLst>
          </a:custGeom>
          <a:blipFill>
            <a:blip r:embed="rId4"/>
            <a:stretch>
              <a:fillRect t="-39664" b="-137504"/>
            </a:stretch>
          </a:blipFill>
        </p:spPr>
        <p:txBody>
          <a:bodyPr/>
          <a:lstStyle/>
          <a:p>
            <a:endParaRPr lang="en-US"/>
          </a:p>
        </p:txBody>
      </p:sp>
      <p:grpSp>
        <p:nvGrpSpPr>
          <p:cNvPr id="2" name="Group 1">
            <a:extLst>
              <a:ext uri="{FF2B5EF4-FFF2-40B4-BE49-F238E27FC236}">
                <a16:creationId xmlns:a16="http://schemas.microsoft.com/office/drawing/2014/main" id="{C0A7AF03-C43E-11C5-CE96-3D93D4DA750D}"/>
              </a:ext>
            </a:extLst>
          </p:cNvPr>
          <p:cNvGrpSpPr/>
          <p:nvPr/>
        </p:nvGrpSpPr>
        <p:grpSpPr>
          <a:xfrm>
            <a:off x="2492937" y="3226626"/>
            <a:ext cx="13205954" cy="1107996"/>
            <a:chOff x="1660159" y="3604690"/>
            <a:chExt cx="13205954" cy="1107996"/>
          </a:xfrm>
        </p:grpSpPr>
        <p:sp>
          <p:nvSpPr>
            <p:cNvPr id="32" name="Freeform 10">
              <a:extLst>
                <a:ext uri="{FF2B5EF4-FFF2-40B4-BE49-F238E27FC236}">
                  <a16:creationId xmlns:a16="http://schemas.microsoft.com/office/drawing/2014/main" id="{57394847-398C-2240-79CA-556F9FE5D36A}"/>
                </a:ext>
              </a:extLst>
            </p:cNvPr>
            <p:cNvSpPr>
              <a:spLocks noChangeAspect="1"/>
            </p:cNvSpPr>
            <p:nvPr/>
          </p:nvSpPr>
          <p:spPr>
            <a:xfrm>
              <a:off x="1660159" y="3739284"/>
              <a:ext cx="822960" cy="838808"/>
            </a:xfrm>
            <a:custGeom>
              <a:avLst/>
              <a:gdLst/>
              <a:ahLst/>
              <a:cxnLst/>
              <a:rect l="l" t="t" r="r" b="b"/>
              <a:pathLst>
                <a:path w="1156526" h="1178798">
                  <a:moveTo>
                    <a:pt x="0" y="0"/>
                  </a:moveTo>
                  <a:lnTo>
                    <a:pt x="1156527" y="0"/>
                  </a:lnTo>
                  <a:lnTo>
                    <a:pt x="1156527" y="1178798"/>
                  </a:lnTo>
                  <a:lnTo>
                    <a:pt x="0" y="11787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36" name="TextBox 14">
              <a:extLst>
                <a:ext uri="{FF2B5EF4-FFF2-40B4-BE49-F238E27FC236}">
                  <a16:creationId xmlns:a16="http://schemas.microsoft.com/office/drawing/2014/main" id="{19628FB3-21E9-8F4A-62B3-E9D89C4B58A3}"/>
                </a:ext>
              </a:extLst>
            </p:cNvPr>
            <p:cNvSpPr txBox="1"/>
            <p:nvPr/>
          </p:nvSpPr>
          <p:spPr>
            <a:xfrm>
              <a:off x="3632432" y="3604690"/>
              <a:ext cx="11233681" cy="1107996"/>
            </a:xfrm>
            <a:prstGeom prst="rect">
              <a:avLst/>
            </a:prstGeom>
          </p:spPr>
          <p:txBody>
            <a:bodyPr wrap="square" lIns="0" tIns="0" rIns="0" bIns="0" rtlCol="0" anchor="t">
              <a:spAutoFit/>
            </a:bodyPr>
            <a:lstStyle/>
            <a:p>
              <a:r>
                <a:rPr lang="en-US" sz="3600" dirty="0"/>
                <a:t>To increase evidence on </a:t>
              </a:r>
              <a:r>
                <a:rPr lang="en-US" sz="3600" b="1" dirty="0"/>
                <a:t>the effectiveness </a:t>
              </a:r>
              <a:r>
                <a:rPr lang="en-US" sz="3600" dirty="0"/>
                <a:t>of large-scale assistance response in Lebanon</a:t>
              </a:r>
            </a:p>
          </p:txBody>
        </p:sp>
      </p:grpSp>
      <p:sp>
        <p:nvSpPr>
          <p:cNvPr id="37" name="TextBox 15">
            <a:extLst>
              <a:ext uri="{FF2B5EF4-FFF2-40B4-BE49-F238E27FC236}">
                <a16:creationId xmlns:a16="http://schemas.microsoft.com/office/drawing/2014/main" id="{A7EB1BFA-4A77-1E0C-40D3-63CE92FE8416}"/>
              </a:ext>
            </a:extLst>
          </p:cNvPr>
          <p:cNvSpPr txBox="1"/>
          <p:nvPr/>
        </p:nvSpPr>
        <p:spPr>
          <a:xfrm>
            <a:off x="3000589" y="1050356"/>
            <a:ext cx="12718943" cy="845809"/>
          </a:xfrm>
          <a:prstGeom prst="rect">
            <a:avLst/>
          </a:prstGeom>
        </p:spPr>
        <p:txBody>
          <a:bodyPr lIns="0" tIns="0" rIns="0" bIns="0" rtlCol="0" anchor="t">
            <a:spAutoFit/>
          </a:bodyPr>
          <a:lstStyle/>
          <a:p>
            <a:pPr>
              <a:lnSpc>
                <a:spcPts val="6793"/>
              </a:lnSpc>
            </a:pPr>
            <a:r>
              <a:rPr lang="en-US" sz="5400" dirty="0">
                <a:latin typeface="+mj-lt"/>
                <a:ea typeface="Pragmatica Bold"/>
                <a:cs typeface="Pragmatica Bold"/>
                <a:sym typeface="Pragmatica Bold"/>
              </a:rPr>
              <a:t>CAMEALEON PILLARS</a:t>
            </a:r>
          </a:p>
        </p:txBody>
      </p:sp>
      <p:grpSp>
        <p:nvGrpSpPr>
          <p:cNvPr id="3" name="Group 2">
            <a:extLst>
              <a:ext uri="{FF2B5EF4-FFF2-40B4-BE49-F238E27FC236}">
                <a16:creationId xmlns:a16="http://schemas.microsoft.com/office/drawing/2014/main" id="{9C467389-9CFB-D343-C465-EC22178A7258}"/>
              </a:ext>
            </a:extLst>
          </p:cNvPr>
          <p:cNvGrpSpPr/>
          <p:nvPr/>
        </p:nvGrpSpPr>
        <p:grpSpPr>
          <a:xfrm>
            <a:off x="2589109" y="5253346"/>
            <a:ext cx="13109782" cy="1107996"/>
            <a:chOff x="1660159" y="6383353"/>
            <a:chExt cx="13109782" cy="1107996"/>
          </a:xfrm>
        </p:grpSpPr>
        <p:sp>
          <p:nvSpPr>
            <p:cNvPr id="40" name="TextBox 18">
              <a:extLst>
                <a:ext uri="{FF2B5EF4-FFF2-40B4-BE49-F238E27FC236}">
                  <a16:creationId xmlns:a16="http://schemas.microsoft.com/office/drawing/2014/main" id="{35A513B0-C813-AD4E-7F58-AC9FE712DF9C}"/>
                </a:ext>
              </a:extLst>
            </p:cNvPr>
            <p:cNvSpPr txBox="1"/>
            <p:nvPr/>
          </p:nvSpPr>
          <p:spPr>
            <a:xfrm>
              <a:off x="3536261" y="6383353"/>
              <a:ext cx="11233680" cy="1107996"/>
            </a:xfrm>
            <a:prstGeom prst="rect">
              <a:avLst/>
            </a:prstGeom>
          </p:spPr>
          <p:txBody>
            <a:bodyPr wrap="square" lIns="0" tIns="0" rIns="0" bIns="0" rtlCol="0" anchor="t">
              <a:spAutoFit/>
            </a:bodyPr>
            <a:lstStyle/>
            <a:p>
              <a:r>
                <a:rPr lang="en-US" sz="3600" dirty="0"/>
                <a:t>To increase evidence on the </a:t>
              </a:r>
              <a:r>
                <a:rPr lang="en-US" sz="3600" b="1" dirty="0"/>
                <a:t>accountability systems </a:t>
              </a:r>
              <a:r>
                <a:rPr lang="en-US" sz="3600" dirty="0"/>
                <a:t>of the large-scale social assistance response in Lebanon</a:t>
              </a:r>
            </a:p>
          </p:txBody>
        </p:sp>
        <p:sp>
          <p:nvSpPr>
            <p:cNvPr id="41" name="Freeform 10">
              <a:extLst>
                <a:ext uri="{FF2B5EF4-FFF2-40B4-BE49-F238E27FC236}">
                  <a16:creationId xmlns:a16="http://schemas.microsoft.com/office/drawing/2014/main" id="{78B43E92-BF91-BA39-EAEE-97EC2F1D0C42}"/>
                </a:ext>
              </a:extLst>
            </p:cNvPr>
            <p:cNvSpPr>
              <a:spLocks noChangeAspect="1"/>
            </p:cNvSpPr>
            <p:nvPr/>
          </p:nvSpPr>
          <p:spPr>
            <a:xfrm>
              <a:off x="1660159" y="6517947"/>
              <a:ext cx="822960" cy="838808"/>
            </a:xfrm>
            <a:custGeom>
              <a:avLst/>
              <a:gdLst/>
              <a:ahLst/>
              <a:cxnLst/>
              <a:rect l="l" t="t" r="r" b="b"/>
              <a:pathLst>
                <a:path w="1156526" h="1178798">
                  <a:moveTo>
                    <a:pt x="0" y="0"/>
                  </a:moveTo>
                  <a:lnTo>
                    <a:pt x="1156527" y="0"/>
                  </a:lnTo>
                  <a:lnTo>
                    <a:pt x="1156527" y="1178798"/>
                  </a:lnTo>
                  <a:lnTo>
                    <a:pt x="0" y="11787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sp>
        <p:nvSpPr>
          <p:cNvPr id="7" name="TextBox 4">
            <a:extLst>
              <a:ext uri="{FF2B5EF4-FFF2-40B4-BE49-F238E27FC236}">
                <a16:creationId xmlns:a16="http://schemas.microsoft.com/office/drawing/2014/main" id="{4D0A1FE2-0D3D-4372-76B1-44DAEB3EBB65}"/>
              </a:ext>
            </a:extLst>
          </p:cNvPr>
          <p:cNvSpPr txBox="1"/>
          <p:nvPr/>
        </p:nvSpPr>
        <p:spPr>
          <a:xfrm>
            <a:off x="-27023" y="8260734"/>
            <a:ext cx="18332946" cy="1836881"/>
          </a:xfrm>
          <a:prstGeom prst="rect">
            <a:avLst/>
          </a:prstGeom>
        </p:spPr>
        <p:txBody>
          <a:bodyPr lIns="50800" tIns="50800" rIns="50800" bIns="50800" rtlCol="0" anchor="ctr"/>
          <a:lstStyle/>
          <a:p>
            <a:pPr algn="ctr">
              <a:lnSpc>
                <a:spcPts val="2659"/>
              </a:lnSpc>
            </a:pPr>
            <a:endParaRPr/>
          </a:p>
        </p:txBody>
      </p:sp>
      <p:grpSp>
        <p:nvGrpSpPr>
          <p:cNvPr id="4" name="Group 3">
            <a:extLst>
              <a:ext uri="{FF2B5EF4-FFF2-40B4-BE49-F238E27FC236}">
                <a16:creationId xmlns:a16="http://schemas.microsoft.com/office/drawing/2014/main" id="{72EDA3DE-BCB0-F9AE-30B6-D5CEC34871F7}"/>
              </a:ext>
            </a:extLst>
          </p:cNvPr>
          <p:cNvGrpSpPr/>
          <p:nvPr/>
        </p:nvGrpSpPr>
        <p:grpSpPr>
          <a:xfrm>
            <a:off x="2743200" y="7238996"/>
            <a:ext cx="12955692" cy="1107996"/>
            <a:chOff x="1660159" y="3604690"/>
            <a:chExt cx="12955692" cy="1107996"/>
          </a:xfrm>
        </p:grpSpPr>
        <p:sp>
          <p:nvSpPr>
            <p:cNvPr id="5" name="Freeform 10">
              <a:extLst>
                <a:ext uri="{FF2B5EF4-FFF2-40B4-BE49-F238E27FC236}">
                  <a16:creationId xmlns:a16="http://schemas.microsoft.com/office/drawing/2014/main" id="{A4842C32-BC27-38FF-801C-FD72FB94E948}"/>
                </a:ext>
              </a:extLst>
            </p:cNvPr>
            <p:cNvSpPr>
              <a:spLocks noChangeAspect="1"/>
            </p:cNvSpPr>
            <p:nvPr/>
          </p:nvSpPr>
          <p:spPr>
            <a:xfrm>
              <a:off x="1660159" y="3739284"/>
              <a:ext cx="822960" cy="838808"/>
            </a:xfrm>
            <a:custGeom>
              <a:avLst/>
              <a:gdLst/>
              <a:ahLst/>
              <a:cxnLst/>
              <a:rect l="l" t="t" r="r" b="b"/>
              <a:pathLst>
                <a:path w="1156526" h="1178798">
                  <a:moveTo>
                    <a:pt x="0" y="0"/>
                  </a:moveTo>
                  <a:lnTo>
                    <a:pt x="1156527" y="0"/>
                  </a:lnTo>
                  <a:lnTo>
                    <a:pt x="1156527" y="1178798"/>
                  </a:lnTo>
                  <a:lnTo>
                    <a:pt x="0" y="11787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6" name="TextBox 14">
              <a:extLst>
                <a:ext uri="{FF2B5EF4-FFF2-40B4-BE49-F238E27FC236}">
                  <a16:creationId xmlns:a16="http://schemas.microsoft.com/office/drawing/2014/main" id="{E0A2612F-AC67-B3D8-711B-1118FF1E792D}"/>
                </a:ext>
              </a:extLst>
            </p:cNvPr>
            <p:cNvSpPr txBox="1"/>
            <p:nvPr/>
          </p:nvSpPr>
          <p:spPr>
            <a:xfrm>
              <a:off x="3382170" y="3604690"/>
              <a:ext cx="11233681" cy="1107996"/>
            </a:xfrm>
            <a:prstGeom prst="rect">
              <a:avLst/>
            </a:prstGeom>
          </p:spPr>
          <p:txBody>
            <a:bodyPr wrap="square" lIns="0" tIns="0" rIns="0" bIns="0" rtlCol="0" anchor="t">
              <a:spAutoFit/>
            </a:bodyPr>
            <a:lstStyle/>
            <a:p>
              <a:pPr algn="just"/>
              <a:r>
                <a:rPr lang="en-US" sz="3600" dirty="0"/>
                <a:t>To improve </a:t>
              </a:r>
              <a:r>
                <a:rPr lang="en-US" sz="3600" b="1" dirty="0"/>
                <a:t>learning</a:t>
              </a:r>
              <a:r>
                <a:rPr lang="en-US" sz="3600" dirty="0"/>
                <a:t> on the large-scale social assistance response in Lebanon</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2">
            <a:extLst>
              <a:ext uri="{FF2B5EF4-FFF2-40B4-BE49-F238E27FC236}">
                <a16:creationId xmlns:a16="http://schemas.microsoft.com/office/drawing/2014/main" id="{2CBDF8CC-EFBB-4F7C-0124-155767ECD891}"/>
              </a:ext>
            </a:extLst>
          </p:cNvPr>
          <p:cNvSpPr/>
          <p:nvPr/>
        </p:nvSpPr>
        <p:spPr>
          <a:xfrm>
            <a:off x="437574" y="9660200"/>
            <a:ext cx="12461665" cy="358273"/>
          </a:xfrm>
          <a:custGeom>
            <a:avLst/>
            <a:gdLst/>
            <a:ahLst/>
            <a:cxnLst/>
            <a:rect l="l" t="t" r="r" b="b"/>
            <a:pathLst>
              <a:path w="12461665" h="358273">
                <a:moveTo>
                  <a:pt x="0" y="0"/>
                </a:moveTo>
                <a:lnTo>
                  <a:pt x="12461665" y="0"/>
                </a:lnTo>
                <a:lnTo>
                  <a:pt x="12461665" y="358273"/>
                </a:lnTo>
                <a:lnTo>
                  <a:pt x="0" y="358273"/>
                </a:lnTo>
                <a:lnTo>
                  <a:pt x="0" y="0"/>
                </a:lnTo>
                <a:close/>
              </a:path>
            </a:pathLst>
          </a:custGeom>
          <a:blipFill>
            <a:blip r:embed="rId2"/>
            <a:stretch>
              <a:fillRect/>
            </a:stretch>
          </a:blipFill>
        </p:spPr>
        <p:txBody>
          <a:bodyPr/>
          <a:lstStyle/>
          <a:p>
            <a:endParaRPr lang="en-US"/>
          </a:p>
        </p:txBody>
      </p:sp>
      <p:sp>
        <p:nvSpPr>
          <p:cNvPr id="6" name="Freeform 13">
            <a:extLst>
              <a:ext uri="{FF2B5EF4-FFF2-40B4-BE49-F238E27FC236}">
                <a16:creationId xmlns:a16="http://schemas.microsoft.com/office/drawing/2014/main" id="{F1DA4F42-4DD7-8D69-2BEB-DB6B5662AD5F}"/>
              </a:ext>
            </a:extLst>
          </p:cNvPr>
          <p:cNvSpPr/>
          <p:nvPr/>
        </p:nvSpPr>
        <p:spPr>
          <a:xfrm>
            <a:off x="12899239" y="9478405"/>
            <a:ext cx="5388761" cy="721861"/>
          </a:xfrm>
          <a:custGeom>
            <a:avLst/>
            <a:gdLst/>
            <a:ahLst/>
            <a:cxnLst/>
            <a:rect l="l" t="t" r="r" b="b"/>
            <a:pathLst>
              <a:path w="5388761" h="721861">
                <a:moveTo>
                  <a:pt x="0" y="0"/>
                </a:moveTo>
                <a:lnTo>
                  <a:pt x="5388761" y="0"/>
                </a:lnTo>
                <a:lnTo>
                  <a:pt x="5388761" y="721862"/>
                </a:lnTo>
                <a:lnTo>
                  <a:pt x="0" y="721862"/>
                </a:lnTo>
                <a:lnTo>
                  <a:pt x="0" y="0"/>
                </a:lnTo>
                <a:close/>
              </a:path>
            </a:pathLst>
          </a:custGeom>
          <a:blipFill>
            <a:blip r:embed="rId3"/>
            <a:stretch>
              <a:fillRect t="-39664" b="-137504"/>
            </a:stretch>
          </a:blipFill>
        </p:spPr>
        <p:txBody>
          <a:bodyPr/>
          <a:lstStyle/>
          <a:p>
            <a:endParaRPr lang="en-US"/>
          </a:p>
        </p:txBody>
      </p:sp>
      <p:sp>
        <p:nvSpPr>
          <p:cNvPr id="7" name="TextBox 6">
            <a:extLst>
              <a:ext uri="{FF2B5EF4-FFF2-40B4-BE49-F238E27FC236}">
                <a16:creationId xmlns:a16="http://schemas.microsoft.com/office/drawing/2014/main" id="{F76B2AC7-E1C6-9D16-EE9A-62A4A36FA127}"/>
              </a:ext>
            </a:extLst>
          </p:cNvPr>
          <p:cNvSpPr txBox="1"/>
          <p:nvPr/>
        </p:nvSpPr>
        <p:spPr>
          <a:xfrm>
            <a:off x="941443" y="696497"/>
            <a:ext cx="16024114" cy="938719"/>
          </a:xfrm>
          <a:prstGeom prst="rect">
            <a:avLst/>
          </a:prstGeom>
          <a:noFill/>
        </p:spPr>
        <p:txBody>
          <a:bodyPr wrap="square" rtlCol="0">
            <a:spAutoFit/>
          </a:bodyPr>
          <a:lstStyle/>
          <a:p>
            <a:pPr algn="ctr"/>
            <a:r>
              <a:rPr lang="en-US" sz="5400" b="1" dirty="0">
                <a:solidFill>
                  <a:srgbClr val="3586C7"/>
                </a:solidFill>
                <a:latin typeface="+mj-lt"/>
              </a:rPr>
              <a:t>LANDSCAPE OF CASH ASSISTANCE IN LEBANON</a:t>
            </a:r>
            <a:endParaRPr lang="en-GB" sz="5400" b="1" dirty="0">
              <a:solidFill>
                <a:srgbClr val="3586C7"/>
              </a:solidFill>
              <a:latin typeface="+mj-lt"/>
            </a:endParaRPr>
          </a:p>
        </p:txBody>
      </p:sp>
      <p:grpSp>
        <p:nvGrpSpPr>
          <p:cNvPr id="11" name="Group 2">
            <a:extLst>
              <a:ext uri="{FF2B5EF4-FFF2-40B4-BE49-F238E27FC236}">
                <a16:creationId xmlns:a16="http://schemas.microsoft.com/office/drawing/2014/main" id="{3562DA62-3E8F-1D1D-6E0E-042A3ACE8920}"/>
              </a:ext>
            </a:extLst>
          </p:cNvPr>
          <p:cNvGrpSpPr/>
          <p:nvPr/>
        </p:nvGrpSpPr>
        <p:grpSpPr>
          <a:xfrm>
            <a:off x="1092200" y="2104577"/>
            <a:ext cx="15773400" cy="1286324"/>
            <a:chOff x="0" y="0"/>
            <a:chExt cx="4922460" cy="338361"/>
          </a:xfrm>
        </p:grpSpPr>
        <p:sp>
          <p:nvSpPr>
            <p:cNvPr id="12" name="Freeform 3">
              <a:extLst>
                <a:ext uri="{FF2B5EF4-FFF2-40B4-BE49-F238E27FC236}">
                  <a16:creationId xmlns:a16="http://schemas.microsoft.com/office/drawing/2014/main" id="{949A9D03-CE1F-F0A8-007C-4E606DF79D5F}"/>
                </a:ext>
              </a:extLst>
            </p:cNvPr>
            <p:cNvSpPr/>
            <p:nvPr/>
          </p:nvSpPr>
          <p:spPr>
            <a:xfrm>
              <a:off x="0" y="0"/>
              <a:ext cx="4922460" cy="338361"/>
            </a:xfrm>
            <a:custGeom>
              <a:avLst/>
              <a:gdLst/>
              <a:ahLst/>
              <a:cxnLst/>
              <a:rect l="l" t="t" r="r" b="b"/>
              <a:pathLst>
                <a:path w="4922460" h="338361">
                  <a:moveTo>
                    <a:pt x="21126" y="0"/>
                  </a:moveTo>
                  <a:lnTo>
                    <a:pt x="4901334" y="0"/>
                  </a:lnTo>
                  <a:cubicBezTo>
                    <a:pt x="4906937" y="0"/>
                    <a:pt x="4912311" y="2226"/>
                    <a:pt x="4916272" y="6188"/>
                  </a:cubicBezTo>
                  <a:cubicBezTo>
                    <a:pt x="4920234" y="10149"/>
                    <a:pt x="4922460" y="15523"/>
                    <a:pt x="4922460" y="21126"/>
                  </a:cubicBezTo>
                  <a:lnTo>
                    <a:pt x="4922460" y="317235"/>
                  </a:lnTo>
                  <a:cubicBezTo>
                    <a:pt x="4922460" y="328903"/>
                    <a:pt x="4913002" y="338361"/>
                    <a:pt x="4901334" y="338361"/>
                  </a:cubicBezTo>
                  <a:lnTo>
                    <a:pt x="21126" y="338361"/>
                  </a:lnTo>
                  <a:cubicBezTo>
                    <a:pt x="15523" y="338361"/>
                    <a:pt x="10149" y="336135"/>
                    <a:pt x="6188" y="332173"/>
                  </a:cubicBezTo>
                  <a:cubicBezTo>
                    <a:pt x="2226" y="328211"/>
                    <a:pt x="0" y="322838"/>
                    <a:pt x="0" y="317235"/>
                  </a:cubicBezTo>
                  <a:lnTo>
                    <a:pt x="0" y="21126"/>
                  </a:lnTo>
                  <a:cubicBezTo>
                    <a:pt x="0" y="15523"/>
                    <a:pt x="2226" y="10149"/>
                    <a:pt x="6188" y="6188"/>
                  </a:cubicBezTo>
                  <a:cubicBezTo>
                    <a:pt x="10149" y="2226"/>
                    <a:pt x="15523" y="0"/>
                    <a:pt x="21126" y="0"/>
                  </a:cubicBezTo>
                  <a:close/>
                </a:path>
              </a:pathLst>
            </a:custGeom>
            <a:solidFill>
              <a:srgbClr val="54BBAF">
                <a:alpha val="18824"/>
              </a:srgbClr>
            </a:solidFill>
          </p:spPr>
          <p:txBody>
            <a:bodyPr/>
            <a:lstStyle/>
            <a:p>
              <a:endParaRPr lang="en-US" dirty="0"/>
            </a:p>
          </p:txBody>
        </p:sp>
        <p:sp>
          <p:nvSpPr>
            <p:cNvPr id="14" name="TextBox 4">
              <a:extLst>
                <a:ext uri="{FF2B5EF4-FFF2-40B4-BE49-F238E27FC236}">
                  <a16:creationId xmlns:a16="http://schemas.microsoft.com/office/drawing/2014/main" id="{DFEB38EE-9D19-7898-1470-468D328F0C1B}"/>
                </a:ext>
              </a:extLst>
            </p:cNvPr>
            <p:cNvSpPr txBox="1"/>
            <p:nvPr/>
          </p:nvSpPr>
          <p:spPr>
            <a:xfrm>
              <a:off x="0" y="-38100"/>
              <a:ext cx="4922460" cy="376461"/>
            </a:xfrm>
            <a:prstGeom prst="rect">
              <a:avLst/>
            </a:prstGeom>
          </p:spPr>
          <p:txBody>
            <a:bodyPr lIns="50800" tIns="50800" rIns="50800" bIns="50800" rtlCol="0" anchor="ctr"/>
            <a:lstStyle/>
            <a:p>
              <a:pPr algn="ctr">
                <a:lnSpc>
                  <a:spcPts val="2659"/>
                </a:lnSpc>
              </a:pPr>
              <a:endParaRPr/>
            </a:p>
          </p:txBody>
        </p:sp>
      </p:grpSp>
      <p:graphicFrame>
        <p:nvGraphicFramePr>
          <p:cNvPr id="15" name="Table 14">
            <a:extLst>
              <a:ext uri="{FF2B5EF4-FFF2-40B4-BE49-F238E27FC236}">
                <a16:creationId xmlns:a16="http://schemas.microsoft.com/office/drawing/2014/main" id="{40B4AA4C-408D-F276-B6F7-B84DDB66812F}"/>
              </a:ext>
            </a:extLst>
          </p:cNvPr>
          <p:cNvGraphicFramePr>
            <a:graphicFrameLocks noGrp="1"/>
          </p:cNvGraphicFramePr>
          <p:nvPr>
            <p:extLst>
              <p:ext uri="{D42A27DB-BD31-4B8C-83A1-F6EECF244321}">
                <p14:modId xmlns:p14="http://schemas.microsoft.com/office/powerpoint/2010/main" val="2109046416"/>
              </p:ext>
            </p:extLst>
          </p:nvPr>
        </p:nvGraphicFramePr>
        <p:xfrm>
          <a:off x="1092200" y="2095500"/>
          <a:ext cx="15773400" cy="6696523"/>
        </p:xfrm>
        <a:graphic>
          <a:graphicData uri="http://schemas.openxmlformats.org/drawingml/2006/table">
            <a:tbl>
              <a:tblPr firstRow="1" bandRow="1">
                <a:tableStyleId>{5940675A-B579-460E-94D1-54222C63F5DA}</a:tableStyleId>
              </a:tblPr>
              <a:tblGrid>
                <a:gridCol w="4976477">
                  <a:extLst>
                    <a:ext uri="{9D8B030D-6E8A-4147-A177-3AD203B41FA5}">
                      <a16:colId xmlns:a16="http://schemas.microsoft.com/office/drawing/2014/main" val="544553230"/>
                    </a:ext>
                  </a:extLst>
                </a:gridCol>
                <a:gridCol w="5386723">
                  <a:extLst>
                    <a:ext uri="{9D8B030D-6E8A-4147-A177-3AD203B41FA5}">
                      <a16:colId xmlns:a16="http://schemas.microsoft.com/office/drawing/2014/main" val="956678029"/>
                    </a:ext>
                  </a:extLst>
                </a:gridCol>
                <a:gridCol w="5410200">
                  <a:extLst>
                    <a:ext uri="{9D8B030D-6E8A-4147-A177-3AD203B41FA5}">
                      <a16:colId xmlns:a16="http://schemas.microsoft.com/office/drawing/2014/main" val="1520447234"/>
                    </a:ext>
                  </a:extLst>
                </a:gridCol>
              </a:tblGrid>
              <a:tr h="1269738">
                <a:tc>
                  <a:txBody>
                    <a:bodyPr/>
                    <a:lstStyle/>
                    <a:p>
                      <a:pPr algn="ctr"/>
                      <a:r>
                        <a:rPr lang="en-US" sz="2800" b="1" dirty="0">
                          <a:solidFill>
                            <a:schemeClr val="tx1"/>
                          </a:solidFill>
                        </a:rPr>
                        <a:t>     Humanitarian CVA</a:t>
                      </a:r>
                      <a:endParaRPr lang="en-GB" sz="2800" b="1" dirty="0">
                        <a:solidFill>
                          <a:schemeClr val="tx1"/>
                        </a:solidFill>
                      </a:endParaRPr>
                    </a:p>
                  </a:txBody>
                  <a:tcPr anchor="ctr">
                    <a:lnL w="12700" cmpd="sng">
                      <a:noFill/>
                    </a:lnL>
                    <a:lnR w="381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rPr>
                        <a:t>National Disability Allowance (NDA)</a:t>
                      </a:r>
                      <a:endParaRPr lang="en-GB" sz="2800" b="1"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800" b="1" dirty="0">
                          <a:solidFill>
                            <a:schemeClr val="tx1"/>
                          </a:solidFill>
                        </a:rPr>
                        <a:t>              Social Assistance</a:t>
                      </a:r>
                      <a:endParaRPr lang="en-GB" sz="2800" b="1" dirty="0">
                        <a:solidFill>
                          <a:schemeClr val="tx1"/>
                        </a:solidFill>
                      </a:endParaRPr>
                    </a:p>
                  </a:txBody>
                  <a:tcPr anchor="ctr">
                    <a:lnL w="38100" cap="flat" cmpd="sng" algn="ctr">
                      <a:solidFill>
                        <a:schemeClr val="tx1"/>
                      </a:solid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103265"/>
                  </a:ext>
                </a:extLst>
              </a:tr>
              <a:tr h="5426785">
                <a:tc>
                  <a:txBody>
                    <a:bodyPr/>
                    <a:lstStyle/>
                    <a:p>
                      <a:pPr marL="457200" indent="-457200">
                        <a:buFont typeface="Wingdings" panose="05000000000000000000" pitchFamily="2" charset="2"/>
                        <a:buChar char="§"/>
                      </a:pPr>
                      <a:r>
                        <a:rPr lang="en-US" sz="2600" dirty="0">
                          <a:solidFill>
                            <a:schemeClr val="tx1"/>
                          </a:solidFill>
                        </a:rPr>
                        <a:t>Multipurpose Cash Assistance (</a:t>
                      </a:r>
                      <a:r>
                        <a:rPr lang="en-US" sz="2600" b="1" dirty="0">
                          <a:solidFill>
                            <a:schemeClr val="tx1"/>
                          </a:solidFill>
                        </a:rPr>
                        <a:t>MPCA</a:t>
                      </a:r>
                      <a:r>
                        <a:rPr lang="en-US" sz="2600" dirty="0">
                          <a:solidFill>
                            <a:schemeClr val="tx1"/>
                          </a:solidFill>
                        </a:rPr>
                        <a:t>) through UNHCR and WFP, and smaller organizations, like Oxfam, NRC, Mercy Corps and local NGOs to all nationalities.</a:t>
                      </a:r>
                    </a:p>
                    <a:p>
                      <a:pPr marL="0" indent="0">
                        <a:buFont typeface="Wingdings" panose="05000000000000000000" pitchFamily="2" charset="2"/>
                        <a:buNone/>
                      </a:pPr>
                      <a:endParaRPr lang="en-US" sz="2600" dirty="0">
                        <a:solidFill>
                          <a:schemeClr val="tx1"/>
                        </a:solidFill>
                      </a:endParaRPr>
                    </a:p>
                    <a:p>
                      <a:pPr marL="457200" indent="-457200">
                        <a:buFont typeface="Wingdings" panose="05000000000000000000" pitchFamily="2" charset="2"/>
                        <a:buChar char="§"/>
                      </a:pPr>
                      <a:r>
                        <a:rPr lang="en-US" sz="2600" dirty="0">
                          <a:solidFill>
                            <a:schemeClr val="tx1"/>
                          </a:solidFill>
                        </a:rPr>
                        <a:t>Sectoral cash, such as cash for protection and cash for rent or shelter.</a:t>
                      </a:r>
                      <a:endParaRPr lang="en-GB" sz="2600" dirty="0">
                        <a:solidFill>
                          <a:schemeClr val="tx1"/>
                        </a:solidFill>
                      </a:endParaRPr>
                    </a:p>
                    <a:p>
                      <a:pPr marL="457200" indent="-457200">
                        <a:buFont typeface="Wingdings" panose="05000000000000000000" pitchFamily="2" charset="2"/>
                        <a:buChar char="§"/>
                      </a:pPr>
                      <a:endParaRPr lang="en-GB" sz="2600" dirty="0">
                        <a:solidFill>
                          <a:schemeClr val="tx1"/>
                        </a:solidFill>
                      </a:endParaRPr>
                    </a:p>
                  </a:txBody>
                  <a:tcPr>
                    <a:lnL w="12700" cmpd="sng">
                      <a:noFill/>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457200" indent="-457200">
                        <a:buFont typeface="Wingdings" panose="05000000000000000000" pitchFamily="2" charset="2"/>
                        <a:buChar char="§"/>
                      </a:pPr>
                      <a:r>
                        <a:rPr lang="en-US" sz="2600" kern="1200" dirty="0">
                          <a:solidFill>
                            <a:schemeClr val="tx1"/>
                          </a:solidFill>
                          <a:latin typeface="+mn-lt"/>
                          <a:ea typeface="+mn-ea"/>
                          <a:cs typeface="+mn-cs"/>
                        </a:rPr>
                        <a:t>The NDA is a </a:t>
                      </a:r>
                      <a:r>
                        <a:rPr lang="en-US" sz="2600" b="1" kern="1200" dirty="0">
                          <a:solidFill>
                            <a:schemeClr val="tx1"/>
                          </a:solidFill>
                          <a:latin typeface="+mn-lt"/>
                          <a:ea typeface="+mn-ea"/>
                          <a:cs typeface="+mn-cs"/>
                        </a:rPr>
                        <a:t>universal social grant </a:t>
                      </a:r>
                      <a:r>
                        <a:rPr lang="en-US" sz="2600" kern="1200" dirty="0">
                          <a:solidFill>
                            <a:schemeClr val="dk1"/>
                          </a:solidFill>
                          <a:latin typeface="+mn-lt"/>
                          <a:ea typeface="+mn-ea"/>
                          <a:cs typeface="+mn-cs"/>
                        </a:rPr>
                        <a:t>launched by </a:t>
                      </a:r>
                      <a:r>
                        <a:rPr lang="en-US" sz="2600" kern="1200" dirty="0" err="1">
                          <a:solidFill>
                            <a:schemeClr val="dk1"/>
                          </a:solidFill>
                          <a:latin typeface="+mn-lt"/>
                          <a:ea typeface="+mn-ea"/>
                          <a:cs typeface="+mn-cs"/>
                        </a:rPr>
                        <a:t>MoSA</a:t>
                      </a:r>
                      <a:r>
                        <a:rPr lang="en-US" sz="2600" kern="1200" dirty="0">
                          <a:solidFill>
                            <a:schemeClr val="dk1"/>
                          </a:solidFill>
                          <a:latin typeface="+mn-lt"/>
                          <a:ea typeface="+mn-ea"/>
                          <a:cs typeface="+mn-cs"/>
                        </a:rPr>
                        <a:t>, UNICEF and ILO </a:t>
                      </a:r>
                      <a:r>
                        <a:rPr lang="en-US" sz="2600" kern="1200" dirty="0">
                          <a:solidFill>
                            <a:schemeClr val="tx1"/>
                          </a:solidFill>
                          <a:latin typeface="+mn-lt"/>
                          <a:ea typeface="+mn-ea"/>
                          <a:cs typeface="+mn-cs"/>
                        </a:rPr>
                        <a:t> in April 2023 that supports </a:t>
                      </a:r>
                      <a:r>
                        <a:rPr lang="en-US" sz="2600" kern="1200" dirty="0">
                          <a:solidFill>
                            <a:schemeClr val="dk1"/>
                          </a:solidFill>
                          <a:latin typeface="+mn-lt"/>
                          <a:ea typeface="+mn-ea"/>
                          <a:cs typeface="+mn-cs"/>
                        </a:rPr>
                        <a:t>people with disabilities (PWDs)</a:t>
                      </a:r>
                      <a:r>
                        <a:rPr lang="en-US" sz="2600" kern="1200" dirty="0">
                          <a:solidFill>
                            <a:schemeClr val="tx1"/>
                          </a:solidFill>
                          <a:latin typeface="+mn-lt"/>
                          <a:ea typeface="+mn-ea"/>
                          <a:cs typeface="+mn-cs"/>
                        </a:rPr>
                        <a:t>.</a:t>
                      </a:r>
                    </a:p>
                    <a:p>
                      <a:pPr marL="0" indent="0">
                        <a:buFont typeface="Wingdings" panose="05000000000000000000" pitchFamily="2" charset="2"/>
                        <a:buNone/>
                      </a:pPr>
                      <a:endParaRPr lang="en-US" sz="2600" kern="1200" dirty="0">
                        <a:solidFill>
                          <a:schemeClr val="tx1"/>
                        </a:solidFill>
                        <a:latin typeface="+mn-lt"/>
                        <a:ea typeface="+mn-ea"/>
                        <a:cs typeface="+mn-cs"/>
                      </a:endParaRPr>
                    </a:p>
                    <a:p>
                      <a:pPr marL="457200" indent="-457200">
                        <a:buFont typeface="Wingdings" panose="05000000000000000000" pitchFamily="2" charset="2"/>
                        <a:buChar char="§"/>
                      </a:pPr>
                      <a:r>
                        <a:rPr lang="en-GB" sz="2600" kern="1200" dirty="0">
                          <a:solidFill>
                            <a:schemeClr val="tx1"/>
                          </a:solidFill>
                          <a:latin typeface="+mn-lt"/>
                          <a:ea typeface="+mn-ea"/>
                          <a:cs typeface="+mn-cs"/>
                        </a:rPr>
                        <a:t>The social grants benefits </a:t>
                      </a:r>
                      <a:r>
                        <a:rPr lang="en-US" sz="2600" kern="1200" dirty="0">
                          <a:solidFill>
                            <a:schemeClr val="dk1"/>
                          </a:solidFill>
                          <a:latin typeface="+mn-lt"/>
                          <a:ea typeface="+mn-ea"/>
                          <a:cs typeface="+mn-cs"/>
                        </a:rPr>
                        <a:t> 26,000 </a:t>
                      </a:r>
                      <a:r>
                        <a:rPr lang="en-GB" sz="2600" kern="1200" dirty="0">
                          <a:solidFill>
                            <a:schemeClr val="tx1"/>
                          </a:solidFill>
                          <a:latin typeface="+mn-lt"/>
                          <a:ea typeface="+mn-ea"/>
                          <a:cs typeface="+mn-cs"/>
                        </a:rPr>
                        <a:t>Syrian, Palestinian, Lebanese and migrant </a:t>
                      </a:r>
                      <a:r>
                        <a:rPr lang="en-US" sz="2600" kern="1200" dirty="0">
                          <a:solidFill>
                            <a:schemeClr val="dk1"/>
                          </a:solidFill>
                          <a:latin typeface="+mn-lt"/>
                          <a:ea typeface="+mn-ea"/>
                          <a:cs typeface="+mn-cs"/>
                        </a:rPr>
                        <a:t>PWDs between the ages of 0 and 60.</a:t>
                      </a:r>
                      <a:endParaRPr lang="en-GB" sz="2600" kern="1200" dirty="0">
                        <a:solidFill>
                          <a:schemeClr val="tx1"/>
                        </a:solidFill>
                        <a:latin typeface="+mn-lt"/>
                        <a:ea typeface="+mn-ea"/>
                        <a:cs typeface="+mn-cs"/>
                      </a:endParaRPr>
                    </a:p>
                    <a:p>
                      <a:pPr marL="0" indent="0">
                        <a:buFont typeface="Wingdings" panose="05000000000000000000" pitchFamily="2" charset="2"/>
                        <a:buNone/>
                      </a:pPr>
                      <a:endParaRPr lang="en-GB" sz="2600" dirty="0">
                        <a:solidFill>
                          <a:schemeClr val="tx1"/>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457200" indent="-457200">
                        <a:buFont typeface="Wingdings" panose="05000000000000000000" pitchFamily="2" charset="2"/>
                        <a:buChar char="§"/>
                      </a:pPr>
                      <a:r>
                        <a:rPr lang="en-US" sz="2600" dirty="0">
                          <a:solidFill>
                            <a:schemeClr val="tx1"/>
                          </a:solidFill>
                        </a:rPr>
                        <a:t>The </a:t>
                      </a:r>
                      <a:r>
                        <a:rPr lang="en-US" sz="2600" b="1" dirty="0">
                          <a:solidFill>
                            <a:schemeClr val="tx1"/>
                          </a:solidFill>
                        </a:rPr>
                        <a:t>AMAN </a:t>
                      </a:r>
                      <a:r>
                        <a:rPr lang="en-US" sz="2600" b="1" dirty="0" err="1">
                          <a:solidFill>
                            <a:schemeClr val="tx1"/>
                          </a:solidFill>
                        </a:rPr>
                        <a:t>programme</a:t>
                      </a:r>
                      <a:r>
                        <a:rPr lang="en-US" sz="2600" b="1" dirty="0">
                          <a:solidFill>
                            <a:schemeClr val="tx1"/>
                          </a:solidFill>
                        </a:rPr>
                        <a:t> </a:t>
                      </a:r>
                      <a:r>
                        <a:rPr lang="en-US" sz="2600" dirty="0">
                          <a:solidFill>
                            <a:schemeClr val="tx1"/>
                          </a:solidFill>
                        </a:rPr>
                        <a:t>is a shock-responsive social safety net established by the Government of Lebanon with the support of the World Bank in 2022. </a:t>
                      </a:r>
                    </a:p>
                    <a:p>
                      <a:pPr marL="457200" indent="-457200">
                        <a:buFont typeface="Wingdings" panose="05000000000000000000" pitchFamily="2" charset="2"/>
                        <a:buChar char="§"/>
                      </a:pPr>
                      <a:endParaRPr lang="en-US" sz="2600" dirty="0">
                        <a:solidFill>
                          <a:schemeClr val="tx1"/>
                        </a:solidFill>
                      </a:endParaRPr>
                    </a:p>
                    <a:p>
                      <a:pPr marL="457200" indent="-457200">
                        <a:buFont typeface="Wingdings" panose="05000000000000000000" pitchFamily="2" charset="2"/>
                        <a:buChar char="§"/>
                      </a:pPr>
                      <a:r>
                        <a:rPr lang="en-US" sz="2600" dirty="0">
                          <a:solidFill>
                            <a:schemeClr val="tx1"/>
                          </a:solidFill>
                        </a:rPr>
                        <a:t>It benefits 160,000 of the poorest and most vulnerable Lebanese households through </a:t>
                      </a:r>
                      <a:r>
                        <a:rPr lang="en-US" sz="2600" b="1" dirty="0">
                          <a:solidFill>
                            <a:schemeClr val="tx1"/>
                          </a:solidFill>
                        </a:rPr>
                        <a:t>a hybrid PMT and categorical targeting model and a social registry.</a:t>
                      </a:r>
                      <a:endParaRPr lang="en-GB" sz="2600" dirty="0">
                        <a:solidFill>
                          <a:schemeClr val="tx1"/>
                        </a:solidFill>
                      </a:endParaRPr>
                    </a:p>
                    <a:p>
                      <a:pPr marL="0" indent="0">
                        <a:buFont typeface="Wingdings" panose="05000000000000000000" pitchFamily="2" charset="2"/>
                        <a:buNone/>
                      </a:pPr>
                      <a:endParaRPr lang="en-GB" sz="2600" dirty="0">
                        <a:solidFill>
                          <a:schemeClr val="tx1"/>
                        </a:solidFill>
                      </a:endParaRPr>
                    </a:p>
                  </a:txBody>
                  <a:tcPr>
                    <a:lnL w="38100" cap="flat" cmpd="sng" algn="ctr">
                      <a:solidFill>
                        <a:schemeClr val="tx1"/>
                      </a:solid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30394127"/>
                  </a:ext>
                </a:extLst>
              </a:tr>
            </a:tbl>
          </a:graphicData>
        </a:graphic>
      </p:graphicFrame>
    </p:spTree>
    <p:extLst>
      <p:ext uri="{BB962C8B-B14F-4D97-AF65-F5344CB8AC3E}">
        <p14:creationId xmlns:p14="http://schemas.microsoft.com/office/powerpoint/2010/main" val="1154769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309C3-7DCF-9A1B-510B-3DC835301A37}"/>
            </a:ext>
          </a:extLst>
        </p:cNvPr>
        <p:cNvGrpSpPr/>
        <p:nvPr/>
      </p:nvGrpSpPr>
      <p:grpSpPr>
        <a:xfrm>
          <a:off x="0" y="0"/>
          <a:ext cx="0" cy="0"/>
          <a:chOff x="0" y="0"/>
          <a:chExt cx="0" cy="0"/>
        </a:xfrm>
      </p:grpSpPr>
      <p:sp>
        <p:nvSpPr>
          <p:cNvPr id="20" name="Freeform 12">
            <a:extLst>
              <a:ext uri="{FF2B5EF4-FFF2-40B4-BE49-F238E27FC236}">
                <a16:creationId xmlns:a16="http://schemas.microsoft.com/office/drawing/2014/main" id="{A49868DF-1A5E-0EB6-9013-67B6DB1687F9}"/>
              </a:ext>
            </a:extLst>
          </p:cNvPr>
          <p:cNvSpPr/>
          <p:nvPr/>
        </p:nvSpPr>
        <p:spPr>
          <a:xfrm>
            <a:off x="437574" y="9660200"/>
            <a:ext cx="12461665" cy="358273"/>
          </a:xfrm>
          <a:custGeom>
            <a:avLst/>
            <a:gdLst/>
            <a:ahLst/>
            <a:cxnLst/>
            <a:rect l="l" t="t" r="r" b="b"/>
            <a:pathLst>
              <a:path w="12461665" h="358273">
                <a:moveTo>
                  <a:pt x="0" y="0"/>
                </a:moveTo>
                <a:lnTo>
                  <a:pt x="12461665" y="0"/>
                </a:lnTo>
                <a:lnTo>
                  <a:pt x="12461665" y="358273"/>
                </a:lnTo>
                <a:lnTo>
                  <a:pt x="0" y="358273"/>
                </a:lnTo>
                <a:lnTo>
                  <a:pt x="0" y="0"/>
                </a:lnTo>
                <a:close/>
              </a:path>
            </a:pathLst>
          </a:custGeom>
          <a:blipFill>
            <a:blip r:embed="rId2"/>
            <a:stretch>
              <a:fillRect/>
            </a:stretch>
          </a:blipFill>
        </p:spPr>
        <p:txBody>
          <a:bodyPr/>
          <a:lstStyle/>
          <a:p>
            <a:endParaRPr lang="en-US"/>
          </a:p>
        </p:txBody>
      </p:sp>
      <p:sp>
        <p:nvSpPr>
          <p:cNvPr id="21" name="Freeform 13">
            <a:extLst>
              <a:ext uri="{FF2B5EF4-FFF2-40B4-BE49-F238E27FC236}">
                <a16:creationId xmlns:a16="http://schemas.microsoft.com/office/drawing/2014/main" id="{67D84C72-0C05-D6E6-74B1-C342778C5D0E}"/>
              </a:ext>
            </a:extLst>
          </p:cNvPr>
          <p:cNvSpPr/>
          <p:nvPr/>
        </p:nvSpPr>
        <p:spPr>
          <a:xfrm>
            <a:off x="12899239" y="9478405"/>
            <a:ext cx="5388761" cy="721861"/>
          </a:xfrm>
          <a:custGeom>
            <a:avLst/>
            <a:gdLst/>
            <a:ahLst/>
            <a:cxnLst/>
            <a:rect l="l" t="t" r="r" b="b"/>
            <a:pathLst>
              <a:path w="5388761" h="721861">
                <a:moveTo>
                  <a:pt x="0" y="0"/>
                </a:moveTo>
                <a:lnTo>
                  <a:pt x="5388761" y="0"/>
                </a:lnTo>
                <a:lnTo>
                  <a:pt x="5388761" y="721862"/>
                </a:lnTo>
                <a:lnTo>
                  <a:pt x="0" y="721862"/>
                </a:lnTo>
                <a:lnTo>
                  <a:pt x="0" y="0"/>
                </a:lnTo>
                <a:close/>
              </a:path>
            </a:pathLst>
          </a:custGeom>
          <a:blipFill>
            <a:blip r:embed="rId3"/>
            <a:stretch>
              <a:fillRect t="-39664" b="-137504"/>
            </a:stretch>
          </a:blipFill>
        </p:spPr>
        <p:txBody>
          <a:bodyPr/>
          <a:lstStyle/>
          <a:p>
            <a:endParaRPr lang="en-US"/>
          </a:p>
        </p:txBody>
      </p:sp>
      <p:sp>
        <p:nvSpPr>
          <p:cNvPr id="22" name="TextBox 15">
            <a:extLst>
              <a:ext uri="{FF2B5EF4-FFF2-40B4-BE49-F238E27FC236}">
                <a16:creationId xmlns:a16="http://schemas.microsoft.com/office/drawing/2014/main" id="{94613874-E076-0273-6C62-2A3164BFF21F}"/>
              </a:ext>
            </a:extLst>
          </p:cNvPr>
          <p:cNvSpPr txBox="1"/>
          <p:nvPr/>
        </p:nvSpPr>
        <p:spPr>
          <a:xfrm>
            <a:off x="1143453" y="848407"/>
            <a:ext cx="16001094" cy="852926"/>
          </a:xfrm>
          <a:prstGeom prst="rect">
            <a:avLst/>
          </a:prstGeom>
        </p:spPr>
        <p:txBody>
          <a:bodyPr wrap="square" lIns="0" tIns="0" rIns="0" bIns="0" rtlCol="0" anchor="t">
            <a:spAutoFit/>
          </a:bodyPr>
          <a:lstStyle/>
          <a:p>
            <a:pPr algn="ctr">
              <a:lnSpc>
                <a:spcPts val="6793"/>
              </a:lnSpc>
            </a:pPr>
            <a:r>
              <a:rPr lang="en-US" sz="5600" b="1" dirty="0">
                <a:solidFill>
                  <a:srgbClr val="3586C7"/>
                </a:solidFill>
                <a:latin typeface="+mj-lt"/>
                <a:ea typeface="Pragmatica Bold"/>
                <a:cs typeface="Pragmatica Bold"/>
                <a:sym typeface="Pragmatica Bold"/>
              </a:rPr>
              <a:t>Perceptions and Experiences from the Bottom-Up</a:t>
            </a:r>
          </a:p>
        </p:txBody>
      </p:sp>
      <p:graphicFrame>
        <p:nvGraphicFramePr>
          <p:cNvPr id="24" name="Table 23">
            <a:extLst>
              <a:ext uri="{FF2B5EF4-FFF2-40B4-BE49-F238E27FC236}">
                <a16:creationId xmlns:a16="http://schemas.microsoft.com/office/drawing/2014/main" id="{AEBDE9FD-7F71-10C0-E4FD-CC8C4643D9C5}"/>
              </a:ext>
            </a:extLst>
          </p:cNvPr>
          <p:cNvGraphicFramePr>
            <a:graphicFrameLocks noGrp="1"/>
          </p:cNvGraphicFramePr>
          <p:nvPr>
            <p:extLst>
              <p:ext uri="{D42A27DB-BD31-4B8C-83A1-F6EECF244321}">
                <p14:modId xmlns:p14="http://schemas.microsoft.com/office/powerpoint/2010/main" val="2789055484"/>
              </p:ext>
            </p:extLst>
          </p:nvPr>
        </p:nvGraphicFramePr>
        <p:xfrm>
          <a:off x="1143453" y="2355499"/>
          <a:ext cx="16001094" cy="6064601"/>
        </p:xfrm>
        <a:graphic>
          <a:graphicData uri="http://schemas.openxmlformats.org/drawingml/2006/table">
            <a:tbl>
              <a:tblPr firstRow="1" bandRow="1">
                <a:tableStyleId>{5C22544A-7EE6-4342-B048-85BDC9FD1C3A}</a:tableStyleId>
              </a:tblPr>
              <a:tblGrid>
                <a:gridCol w="2742294">
                  <a:extLst>
                    <a:ext uri="{9D8B030D-6E8A-4147-A177-3AD203B41FA5}">
                      <a16:colId xmlns:a16="http://schemas.microsoft.com/office/drawing/2014/main" val="13858808"/>
                    </a:ext>
                  </a:extLst>
                </a:gridCol>
                <a:gridCol w="6400800">
                  <a:extLst>
                    <a:ext uri="{9D8B030D-6E8A-4147-A177-3AD203B41FA5}">
                      <a16:colId xmlns:a16="http://schemas.microsoft.com/office/drawing/2014/main" val="1364690528"/>
                    </a:ext>
                  </a:extLst>
                </a:gridCol>
                <a:gridCol w="6858000">
                  <a:extLst>
                    <a:ext uri="{9D8B030D-6E8A-4147-A177-3AD203B41FA5}">
                      <a16:colId xmlns:a16="http://schemas.microsoft.com/office/drawing/2014/main" val="1502204734"/>
                    </a:ext>
                  </a:extLst>
                </a:gridCol>
              </a:tblGrid>
              <a:tr h="919317">
                <a:tc>
                  <a:txBody>
                    <a:bodyPr/>
                    <a:lstStyle/>
                    <a:p>
                      <a:pPr marL="0" marR="0" algn="ctr">
                        <a:lnSpc>
                          <a:spcPct val="97000"/>
                        </a:lnSpc>
                        <a:spcAft>
                          <a:spcPts val="800"/>
                        </a:spcAft>
                        <a:buNone/>
                      </a:pPr>
                      <a:r>
                        <a:rPr lang="en-GB" sz="3600" b="1" kern="100" dirty="0">
                          <a:solidFill>
                            <a:schemeClr val="bg1"/>
                          </a:solidFill>
                          <a:effectLst/>
                        </a:rPr>
                        <a:t>Study:</a:t>
                      </a:r>
                      <a:endParaRPr lang="en-GB" sz="3600" kern="100" dirty="0">
                        <a:solidFill>
                          <a:schemeClr val="bg1"/>
                        </a:solidFill>
                        <a:effectLst/>
                        <a:latin typeface="+mj-lt"/>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97000"/>
                        </a:lnSpc>
                        <a:spcAft>
                          <a:spcPts val="800"/>
                        </a:spcAft>
                        <a:buNone/>
                      </a:pPr>
                      <a:r>
                        <a:rPr lang="en-GB" sz="3600" b="1" kern="100" dirty="0">
                          <a:solidFill>
                            <a:schemeClr val="bg1"/>
                          </a:solidFill>
                          <a:effectLst/>
                        </a:rPr>
                        <a:t>“Perceptions”</a:t>
                      </a:r>
                      <a:endParaRPr lang="en-GB" sz="3600" kern="100" dirty="0">
                        <a:solidFill>
                          <a:schemeClr val="bg1"/>
                        </a:solidFill>
                        <a:effectLst/>
                        <a:latin typeface="+mj-lt"/>
                        <a:ea typeface="Aptos" panose="020B000402020202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marL="0" marR="0" algn="ctr">
                        <a:lnSpc>
                          <a:spcPct val="97000"/>
                        </a:lnSpc>
                        <a:spcAft>
                          <a:spcPts val="800"/>
                        </a:spcAft>
                        <a:buNone/>
                      </a:pPr>
                      <a:r>
                        <a:rPr lang="en-GB" sz="3600" b="1" kern="100" dirty="0">
                          <a:solidFill>
                            <a:schemeClr val="bg1"/>
                          </a:solidFill>
                          <a:effectLst/>
                        </a:rPr>
                        <a:t>“Disability”</a:t>
                      </a:r>
                      <a:endParaRPr lang="en-GB" sz="3600" kern="100" dirty="0">
                        <a:solidFill>
                          <a:schemeClr val="bg1"/>
                        </a:solidFill>
                        <a:effectLst/>
                        <a:latin typeface="+mj-lt"/>
                        <a:ea typeface="Aptos" panose="020B000402020202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5290925"/>
                  </a:ext>
                </a:extLst>
              </a:tr>
              <a:tr h="1543585">
                <a:tc>
                  <a:txBody>
                    <a:bodyPr/>
                    <a:lstStyle/>
                    <a:p>
                      <a:pPr marL="0" marR="0">
                        <a:lnSpc>
                          <a:spcPct val="97000"/>
                        </a:lnSpc>
                        <a:spcAft>
                          <a:spcPts val="800"/>
                        </a:spcAft>
                        <a:buNone/>
                      </a:pPr>
                      <a:r>
                        <a:rPr lang="en-GB" sz="3200" b="1" kern="100" dirty="0">
                          <a:solidFill>
                            <a:srgbClr val="000000"/>
                          </a:solidFill>
                          <a:effectLst/>
                        </a:rPr>
                        <a:t>Research Focus:</a:t>
                      </a:r>
                      <a:endParaRPr lang="en-GB" sz="3200" b="1" kern="100" dirty="0">
                        <a:effectLst/>
                        <a:latin typeface="+mj-lt"/>
                        <a:ea typeface="Aptos" panose="020B000402020202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nSpc>
                          <a:spcPct val="97000"/>
                        </a:lnSpc>
                        <a:spcAft>
                          <a:spcPts val="800"/>
                        </a:spcAft>
                        <a:buNone/>
                      </a:pPr>
                      <a:r>
                        <a:rPr lang="en-GB" sz="3200" kern="100" dirty="0">
                          <a:solidFill>
                            <a:srgbClr val="000000"/>
                          </a:solidFill>
                          <a:effectLst/>
                        </a:rPr>
                        <a:t>Perceptions and popular narratives about CVA, and their impact on social cohesion</a:t>
                      </a:r>
                      <a:endParaRPr lang="en-GB" sz="3200" kern="100" dirty="0">
                        <a:effectLst/>
                        <a:latin typeface="+mj-lt"/>
                        <a:ea typeface="Aptos" panose="020B000402020202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nSpc>
                          <a:spcPct val="97000"/>
                        </a:lnSpc>
                        <a:spcAft>
                          <a:spcPts val="800"/>
                        </a:spcAft>
                        <a:buNone/>
                      </a:pPr>
                      <a:r>
                        <a:rPr lang="en-GB" sz="3200" kern="100" dirty="0">
                          <a:solidFill>
                            <a:srgbClr val="000000"/>
                          </a:solidFill>
                          <a:effectLst/>
                        </a:rPr>
                        <a:t>Experiences of people with disabilities accessing and using CVA </a:t>
                      </a:r>
                      <a:endParaRPr lang="en-GB" sz="3200" kern="100" dirty="0">
                        <a:effectLst/>
                        <a:latin typeface="+mj-lt"/>
                        <a:ea typeface="Aptos" panose="020B000402020202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3415613"/>
                  </a:ext>
                </a:extLst>
              </a:tr>
              <a:tr h="3601699">
                <a:tc>
                  <a:txBody>
                    <a:bodyPr/>
                    <a:lstStyle/>
                    <a:p>
                      <a:pPr marL="0" marR="0">
                        <a:lnSpc>
                          <a:spcPct val="97000"/>
                        </a:lnSpc>
                        <a:spcAft>
                          <a:spcPts val="800"/>
                        </a:spcAft>
                        <a:buNone/>
                      </a:pPr>
                      <a:r>
                        <a:rPr lang="en-GB" sz="3200" b="1" kern="100" dirty="0">
                          <a:solidFill>
                            <a:srgbClr val="000000"/>
                          </a:solidFill>
                          <a:effectLst/>
                        </a:rPr>
                        <a:t>Sample</a:t>
                      </a:r>
                      <a:endParaRPr lang="en-GB" sz="3200" b="1" kern="100" dirty="0">
                        <a:effectLst/>
                      </a:endParaRPr>
                    </a:p>
                    <a:p>
                      <a:pPr marL="0" marR="0">
                        <a:lnSpc>
                          <a:spcPct val="97000"/>
                        </a:lnSpc>
                        <a:spcAft>
                          <a:spcPts val="800"/>
                        </a:spcAft>
                        <a:buNone/>
                      </a:pPr>
                      <a:r>
                        <a:rPr lang="en-GB" sz="3200" b="1" kern="100" dirty="0">
                          <a:solidFill>
                            <a:srgbClr val="000000"/>
                          </a:solidFill>
                          <a:effectLst/>
                        </a:rPr>
                        <a:t>(Method)</a:t>
                      </a:r>
                      <a:endParaRPr lang="en-GB" sz="3200" b="1" kern="100" dirty="0">
                        <a:effectLst/>
                        <a:latin typeface="+mj-lt"/>
                        <a:ea typeface="Aptos" panose="020B000402020202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8D6EE"/>
                    </a:solidFill>
                  </a:tcPr>
                </a:tc>
                <a:tc>
                  <a:txBody>
                    <a:bodyPr/>
                    <a:lstStyle/>
                    <a:p>
                      <a:pPr marL="342900" marR="0" lvl="0" indent="-342900">
                        <a:lnSpc>
                          <a:spcPct val="97000"/>
                        </a:lnSpc>
                        <a:buFont typeface="+mj-lt"/>
                        <a:buAutoNum type="arabicPeriod"/>
                      </a:pPr>
                      <a:r>
                        <a:rPr lang="en-GB" sz="3200" kern="100" dirty="0">
                          <a:solidFill>
                            <a:srgbClr val="000000"/>
                          </a:solidFill>
                          <a:effectLst/>
                          <a:latin typeface="+mn-lt"/>
                          <a:ea typeface="Times New Roman" panose="02020603050405020304" pitchFamily="18" charset="0"/>
                          <a:cs typeface="Arial" panose="020B0604020202020204" pitchFamily="34" charset="0"/>
                        </a:rPr>
                        <a:t>Over 300 social media posts and 13 traditional media articles </a:t>
                      </a:r>
                    </a:p>
                    <a:p>
                      <a:pPr marL="342900" marR="0" lvl="0" indent="-342900">
                        <a:lnSpc>
                          <a:spcPct val="97000"/>
                        </a:lnSpc>
                        <a:buFont typeface="+mj-lt"/>
                        <a:buAutoNum type="arabicPeriod"/>
                      </a:pPr>
                      <a:r>
                        <a:rPr lang="en-GB" sz="3200" kern="100" dirty="0">
                          <a:solidFill>
                            <a:srgbClr val="000000"/>
                          </a:solidFill>
                          <a:effectLst/>
                          <a:latin typeface="+mn-lt"/>
                          <a:ea typeface="Times New Roman" panose="02020603050405020304" pitchFamily="18" charset="0"/>
                          <a:cs typeface="Arial" panose="020B0604020202020204" pitchFamily="34" charset="0"/>
                        </a:rPr>
                        <a:t>125 Lebanese and Syrian participants across three regions of Lebanon (FDGs and IDIs)</a:t>
                      </a:r>
                    </a:p>
                    <a:p>
                      <a:pPr marL="342900" marR="0" lvl="0" indent="-342900" algn="l" defTabSz="914400" rtl="0" eaLnBrk="1" fontAlgn="auto" latinLnBrk="0" hangingPunct="1">
                        <a:lnSpc>
                          <a:spcPct val="97000"/>
                        </a:lnSpc>
                        <a:spcBef>
                          <a:spcPts val="0"/>
                        </a:spcBef>
                        <a:spcAft>
                          <a:spcPts val="0"/>
                        </a:spcAft>
                        <a:buClrTx/>
                        <a:buSzTx/>
                        <a:buFont typeface="+mj-lt"/>
                        <a:buAutoNum type="arabicPeriod"/>
                        <a:tabLst/>
                        <a:defRPr/>
                      </a:pPr>
                      <a:r>
                        <a:rPr lang="en-GB" sz="3200" kern="100" dirty="0">
                          <a:solidFill>
                            <a:srgbClr val="000000"/>
                          </a:solidFill>
                          <a:effectLst/>
                          <a:latin typeface="+mn-lt"/>
                          <a:ea typeface="Times New Roman" panose="02020603050405020304" pitchFamily="18" charset="0"/>
                          <a:cs typeface="Arial" panose="020B0604020202020204" pitchFamily="34" charset="0"/>
                        </a:rPr>
                        <a:t>18 media professional and humanitarian practitioners (KIIs)</a:t>
                      </a:r>
                      <a:endParaRPr lang="en-GB" sz="3200" kern="100" dirty="0">
                        <a:solidFill>
                          <a:schemeClr val="dk1"/>
                        </a:solidFill>
                        <a:effectLst/>
                        <a:latin typeface="+mn-lt"/>
                        <a:ea typeface="Aptos" panose="020B000402020202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rgbClr val="C8D6EE"/>
                    </a:solidFill>
                  </a:tcPr>
                </a:tc>
                <a:tc>
                  <a:txBody>
                    <a:bodyPr/>
                    <a:lstStyle/>
                    <a:p>
                      <a:pPr marL="342900" marR="0" lvl="0" indent="-342900">
                        <a:lnSpc>
                          <a:spcPct val="97000"/>
                        </a:lnSpc>
                        <a:buFont typeface="+mj-lt"/>
                        <a:buAutoNum type="arabicPeriod"/>
                      </a:pPr>
                      <a:r>
                        <a:rPr lang="en-GB" sz="3200" kern="100" dirty="0">
                          <a:solidFill>
                            <a:srgbClr val="000000"/>
                          </a:solidFill>
                          <a:effectLst/>
                          <a:latin typeface="+mn-lt"/>
                          <a:ea typeface="Times New Roman" panose="02020603050405020304" pitchFamily="18" charset="0"/>
                          <a:cs typeface="Arial" panose="020B0604020202020204" pitchFamily="34" charset="0"/>
                        </a:rPr>
                        <a:t>61 Lebanese, Syrian and Palestinian people living with disabilities in different parts of Lebanon (IDIs)</a:t>
                      </a:r>
                      <a:endParaRPr lang="en-GB" sz="3200" kern="100" dirty="0">
                        <a:solidFill>
                          <a:schemeClr val="dk1"/>
                        </a:solidFill>
                        <a:effectLst/>
                        <a:latin typeface="+mn-lt"/>
                        <a:ea typeface="Aptos" panose="020B0004020202020204" pitchFamily="34" charset="0"/>
                        <a:cs typeface="Arial" panose="020B0604020202020204" pitchFamily="34" charset="0"/>
                      </a:endParaRPr>
                    </a:p>
                    <a:p>
                      <a:pPr marL="342900" marR="0" lvl="0" indent="-342900">
                        <a:lnSpc>
                          <a:spcPct val="97000"/>
                        </a:lnSpc>
                        <a:buFont typeface="+mj-lt"/>
                        <a:buAutoNum type="arabicPeriod"/>
                      </a:pPr>
                      <a:r>
                        <a:rPr lang="en-GB" sz="3200" kern="100" dirty="0">
                          <a:solidFill>
                            <a:srgbClr val="000000"/>
                          </a:solidFill>
                          <a:effectLst/>
                          <a:latin typeface="+mn-lt"/>
                          <a:ea typeface="Times New Roman" panose="02020603050405020304" pitchFamily="18" charset="0"/>
                          <a:cs typeface="Arial" panose="020B0604020202020204" pitchFamily="34" charset="0"/>
                        </a:rPr>
                        <a:t>Practitioners working at 7 aid organizations that serve people with disabilities (KIIs)</a:t>
                      </a:r>
                      <a:endParaRPr lang="en-GB" sz="3200" kern="100" dirty="0">
                        <a:solidFill>
                          <a:schemeClr val="dk1"/>
                        </a:solidFill>
                        <a:effectLst/>
                        <a:latin typeface="+mn-lt"/>
                        <a:ea typeface="Aptos" panose="020B000402020202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8D6EE"/>
                    </a:solidFill>
                  </a:tcPr>
                </a:tc>
                <a:extLst>
                  <a:ext uri="{0D108BD9-81ED-4DB2-BD59-A6C34878D82A}">
                    <a16:rowId xmlns:a16="http://schemas.microsoft.com/office/drawing/2014/main" val="2183091019"/>
                  </a:ext>
                </a:extLst>
              </a:tr>
            </a:tbl>
          </a:graphicData>
        </a:graphic>
      </p:graphicFrame>
      <p:sp>
        <p:nvSpPr>
          <p:cNvPr id="25" name="Freeform 10">
            <a:extLst>
              <a:ext uri="{FF2B5EF4-FFF2-40B4-BE49-F238E27FC236}">
                <a16:creationId xmlns:a16="http://schemas.microsoft.com/office/drawing/2014/main" id="{64F8F04E-364F-7775-BEAD-02D33E2CABF5}"/>
              </a:ext>
            </a:extLst>
          </p:cNvPr>
          <p:cNvSpPr/>
          <p:nvPr/>
        </p:nvSpPr>
        <p:spPr>
          <a:xfrm>
            <a:off x="4114800" y="2476500"/>
            <a:ext cx="609600" cy="598924"/>
          </a:xfrm>
          <a:custGeom>
            <a:avLst/>
            <a:gdLst/>
            <a:ahLst/>
            <a:cxnLst/>
            <a:rect l="l" t="t" r="r" b="b"/>
            <a:pathLst>
              <a:path w="1156526" h="1178798">
                <a:moveTo>
                  <a:pt x="0" y="0"/>
                </a:moveTo>
                <a:lnTo>
                  <a:pt x="1156527" y="0"/>
                </a:lnTo>
                <a:lnTo>
                  <a:pt x="1156527" y="1178798"/>
                </a:lnTo>
                <a:lnTo>
                  <a:pt x="0" y="11787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2" name="Freeform 10">
            <a:extLst>
              <a:ext uri="{FF2B5EF4-FFF2-40B4-BE49-F238E27FC236}">
                <a16:creationId xmlns:a16="http://schemas.microsoft.com/office/drawing/2014/main" id="{D83E9868-6746-90F2-CF19-F841FE69A04A}"/>
              </a:ext>
            </a:extLst>
          </p:cNvPr>
          <p:cNvSpPr/>
          <p:nvPr/>
        </p:nvSpPr>
        <p:spPr>
          <a:xfrm>
            <a:off x="10591800" y="2439423"/>
            <a:ext cx="609600" cy="598924"/>
          </a:xfrm>
          <a:custGeom>
            <a:avLst/>
            <a:gdLst/>
            <a:ahLst/>
            <a:cxnLst/>
            <a:rect l="l" t="t" r="r" b="b"/>
            <a:pathLst>
              <a:path w="1156526" h="1178798">
                <a:moveTo>
                  <a:pt x="0" y="0"/>
                </a:moveTo>
                <a:lnTo>
                  <a:pt x="1156527" y="0"/>
                </a:lnTo>
                <a:lnTo>
                  <a:pt x="1156527" y="1178798"/>
                </a:lnTo>
                <a:lnTo>
                  <a:pt x="0" y="11787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Tree>
    <p:extLst>
      <p:ext uri="{BB962C8B-B14F-4D97-AF65-F5344CB8AC3E}">
        <p14:creationId xmlns:p14="http://schemas.microsoft.com/office/powerpoint/2010/main" val="1889479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DB374-C2D0-89C9-5802-1D60049B87E3}"/>
            </a:ext>
          </a:extLst>
        </p:cNvPr>
        <p:cNvGrpSpPr/>
        <p:nvPr/>
      </p:nvGrpSpPr>
      <p:grpSpPr>
        <a:xfrm>
          <a:off x="0" y="0"/>
          <a:ext cx="0" cy="0"/>
          <a:chOff x="0" y="0"/>
          <a:chExt cx="0" cy="0"/>
        </a:xfrm>
      </p:grpSpPr>
      <p:sp>
        <p:nvSpPr>
          <p:cNvPr id="20" name="Freeform 12">
            <a:extLst>
              <a:ext uri="{FF2B5EF4-FFF2-40B4-BE49-F238E27FC236}">
                <a16:creationId xmlns:a16="http://schemas.microsoft.com/office/drawing/2014/main" id="{F5F84020-560D-1B1A-4A50-F663CE3A83E3}"/>
              </a:ext>
            </a:extLst>
          </p:cNvPr>
          <p:cNvSpPr/>
          <p:nvPr/>
        </p:nvSpPr>
        <p:spPr>
          <a:xfrm>
            <a:off x="437574" y="9660200"/>
            <a:ext cx="12461665" cy="358273"/>
          </a:xfrm>
          <a:custGeom>
            <a:avLst/>
            <a:gdLst/>
            <a:ahLst/>
            <a:cxnLst/>
            <a:rect l="l" t="t" r="r" b="b"/>
            <a:pathLst>
              <a:path w="12461665" h="358273">
                <a:moveTo>
                  <a:pt x="0" y="0"/>
                </a:moveTo>
                <a:lnTo>
                  <a:pt x="12461665" y="0"/>
                </a:lnTo>
                <a:lnTo>
                  <a:pt x="12461665" y="358273"/>
                </a:lnTo>
                <a:lnTo>
                  <a:pt x="0" y="358273"/>
                </a:lnTo>
                <a:lnTo>
                  <a:pt x="0" y="0"/>
                </a:lnTo>
                <a:close/>
              </a:path>
            </a:pathLst>
          </a:custGeom>
          <a:blipFill>
            <a:blip r:embed="rId2"/>
            <a:stretch>
              <a:fillRect/>
            </a:stretch>
          </a:blipFill>
        </p:spPr>
        <p:txBody>
          <a:bodyPr/>
          <a:lstStyle/>
          <a:p>
            <a:endParaRPr lang="en-US"/>
          </a:p>
        </p:txBody>
      </p:sp>
      <p:sp>
        <p:nvSpPr>
          <p:cNvPr id="21" name="Freeform 13">
            <a:extLst>
              <a:ext uri="{FF2B5EF4-FFF2-40B4-BE49-F238E27FC236}">
                <a16:creationId xmlns:a16="http://schemas.microsoft.com/office/drawing/2014/main" id="{DCC43D1D-95BF-724A-843F-895921D10B59}"/>
              </a:ext>
            </a:extLst>
          </p:cNvPr>
          <p:cNvSpPr/>
          <p:nvPr/>
        </p:nvSpPr>
        <p:spPr>
          <a:xfrm>
            <a:off x="12899239" y="9478405"/>
            <a:ext cx="5388761" cy="721861"/>
          </a:xfrm>
          <a:custGeom>
            <a:avLst/>
            <a:gdLst/>
            <a:ahLst/>
            <a:cxnLst/>
            <a:rect l="l" t="t" r="r" b="b"/>
            <a:pathLst>
              <a:path w="5388761" h="721861">
                <a:moveTo>
                  <a:pt x="0" y="0"/>
                </a:moveTo>
                <a:lnTo>
                  <a:pt x="5388761" y="0"/>
                </a:lnTo>
                <a:lnTo>
                  <a:pt x="5388761" y="721862"/>
                </a:lnTo>
                <a:lnTo>
                  <a:pt x="0" y="721862"/>
                </a:lnTo>
                <a:lnTo>
                  <a:pt x="0" y="0"/>
                </a:lnTo>
                <a:close/>
              </a:path>
            </a:pathLst>
          </a:custGeom>
          <a:blipFill>
            <a:blip r:embed="rId3"/>
            <a:stretch>
              <a:fillRect t="-39664" b="-137504"/>
            </a:stretch>
          </a:blipFill>
        </p:spPr>
        <p:txBody>
          <a:bodyPr/>
          <a:lstStyle/>
          <a:p>
            <a:endParaRPr lang="en-US"/>
          </a:p>
        </p:txBody>
      </p:sp>
      <p:sp>
        <p:nvSpPr>
          <p:cNvPr id="22" name="TextBox 15">
            <a:extLst>
              <a:ext uri="{FF2B5EF4-FFF2-40B4-BE49-F238E27FC236}">
                <a16:creationId xmlns:a16="http://schemas.microsoft.com/office/drawing/2014/main" id="{47740DAF-D879-EBF7-3A8E-03B757152610}"/>
              </a:ext>
            </a:extLst>
          </p:cNvPr>
          <p:cNvSpPr txBox="1"/>
          <p:nvPr/>
        </p:nvSpPr>
        <p:spPr>
          <a:xfrm>
            <a:off x="1143453" y="848407"/>
            <a:ext cx="16001094" cy="852926"/>
          </a:xfrm>
          <a:prstGeom prst="rect">
            <a:avLst/>
          </a:prstGeom>
        </p:spPr>
        <p:txBody>
          <a:bodyPr wrap="square" lIns="0" tIns="0" rIns="0" bIns="0" rtlCol="0" anchor="t">
            <a:spAutoFit/>
          </a:bodyPr>
          <a:lstStyle/>
          <a:p>
            <a:pPr algn="ctr">
              <a:lnSpc>
                <a:spcPts val="6793"/>
              </a:lnSpc>
            </a:pPr>
            <a:r>
              <a:rPr lang="en-US" sz="5600" b="1" dirty="0">
                <a:solidFill>
                  <a:srgbClr val="3586C7"/>
                </a:solidFill>
                <a:latin typeface="+mj-lt"/>
                <a:ea typeface="Pragmatica Bold"/>
                <a:cs typeface="Pragmatica Bold"/>
                <a:sym typeface="Pragmatica Bold"/>
              </a:rPr>
              <a:t>Perceptions and Experiences from the Bottom-Up</a:t>
            </a:r>
          </a:p>
        </p:txBody>
      </p:sp>
      <p:graphicFrame>
        <p:nvGraphicFramePr>
          <p:cNvPr id="24" name="Table 23">
            <a:extLst>
              <a:ext uri="{FF2B5EF4-FFF2-40B4-BE49-F238E27FC236}">
                <a16:creationId xmlns:a16="http://schemas.microsoft.com/office/drawing/2014/main" id="{12C76B84-15CC-23D3-B7EF-80BEC536EAA4}"/>
              </a:ext>
            </a:extLst>
          </p:cNvPr>
          <p:cNvGraphicFramePr>
            <a:graphicFrameLocks noGrp="1"/>
          </p:cNvGraphicFramePr>
          <p:nvPr>
            <p:extLst>
              <p:ext uri="{D42A27DB-BD31-4B8C-83A1-F6EECF244321}">
                <p14:modId xmlns:p14="http://schemas.microsoft.com/office/powerpoint/2010/main" val="596151449"/>
              </p:ext>
            </p:extLst>
          </p:nvPr>
        </p:nvGraphicFramePr>
        <p:xfrm>
          <a:off x="1143453" y="2355499"/>
          <a:ext cx="16001094" cy="6064601"/>
        </p:xfrm>
        <a:graphic>
          <a:graphicData uri="http://schemas.openxmlformats.org/drawingml/2006/table">
            <a:tbl>
              <a:tblPr firstRow="1" bandRow="1">
                <a:tableStyleId>{5C22544A-7EE6-4342-B048-85BDC9FD1C3A}</a:tableStyleId>
              </a:tblPr>
              <a:tblGrid>
                <a:gridCol w="2742294">
                  <a:extLst>
                    <a:ext uri="{9D8B030D-6E8A-4147-A177-3AD203B41FA5}">
                      <a16:colId xmlns:a16="http://schemas.microsoft.com/office/drawing/2014/main" val="13858808"/>
                    </a:ext>
                  </a:extLst>
                </a:gridCol>
                <a:gridCol w="6400800">
                  <a:extLst>
                    <a:ext uri="{9D8B030D-6E8A-4147-A177-3AD203B41FA5}">
                      <a16:colId xmlns:a16="http://schemas.microsoft.com/office/drawing/2014/main" val="1364690528"/>
                    </a:ext>
                  </a:extLst>
                </a:gridCol>
                <a:gridCol w="6858000">
                  <a:extLst>
                    <a:ext uri="{9D8B030D-6E8A-4147-A177-3AD203B41FA5}">
                      <a16:colId xmlns:a16="http://schemas.microsoft.com/office/drawing/2014/main" val="1502204734"/>
                    </a:ext>
                  </a:extLst>
                </a:gridCol>
              </a:tblGrid>
              <a:tr h="919317">
                <a:tc>
                  <a:txBody>
                    <a:bodyPr/>
                    <a:lstStyle/>
                    <a:p>
                      <a:pPr marL="0" marR="0" algn="ctr">
                        <a:lnSpc>
                          <a:spcPct val="97000"/>
                        </a:lnSpc>
                        <a:spcAft>
                          <a:spcPts val="800"/>
                        </a:spcAft>
                        <a:buNone/>
                      </a:pPr>
                      <a:r>
                        <a:rPr lang="en-GB" sz="3600" b="1" kern="100" dirty="0">
                          <a:solidFill>
                            <a:schemeClr val="bg1"/>
                          </a:solidFill>
                          <a:effectLst/>
                        </a:rPr>
                        <a:t>Study:</a:t>
                      </a:r>
                      <a:endParaRPr lang="en-GB" sz="3600" kern="100" dirty="0">
                        <a:solidFill>
                          <a:schemeClr val="bg1"/>
                        </a:solidFill>
                        <a:effectLst/>
                        <a:latin typeface="+mj-lt"/>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97000"/>
                        </a:lnSpc>
                        <a:spcAft>
                          <a:spcPts val="800"/>
                        </a:spcAft>
                        <a:buNone/>
                      </a:pPr>
                      <a:r>
                        <a:rPr lang="en-GB" sz="3600" b="1" kern="100" dirty="0">
                          <a:solidFill>
                            <a:schemeClr val="bg1"/>
                          </a:solidFill>
                          <a:effectLst/>
                        </a:rPr>
                        <a:t>“Bottom-Poor”</a:t>
                      </a:r>
                      <a:endParaRPr lang="en-GB" sz="3600" kern="100" dirty="0">
                        <a:solidFill>
                          <a:schemeClr val="bg1"/>
                        </a:solidFill>
                        <a:effectLst/>
                        <a:latin typeface="+mj-lt"/>
                        <a:ea typeface="Aptos" panose="020B000402020202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marL="0" marR="0" algn="ctr">
                        <a:lnSpc>
                          <a:spcPct val="97000"/>
                        </a:lnSpc>
                        <a:spcAft>
                          <a:spcPts val="800"/>
                        </a:spcAft>
                        <a:buNone/>
                      </a:pPr>
                      <a:r>
                        <a:rPr lang="en-GB" sz="3600" b="1" kern="100" dirty="0">
                          <a:solidFill>
                            <a:schemeClr val="bg1"/>
                          </a:solidFill>
                          <a:effectLst/>
                        </a:rPr>
                        <a:t>“Older Persons”</a:t>
                      </a:r>
                      <a:endParaRPr lang="en-GB" sz="3600" kern="100" dirty="0">
                        <a:solidFill>
                          <a:schemeClr val="bg1"/>
                        </a:solidFill>
                        <a:effectLst/>
                        <a:latin typeface="+mj-lt"/>
                        <a:ea typeface="Aptos" panose="020B000402020202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5290925"/>
                  </a:ext>
                </a:extLst>
              </a:tr>
              <a:tr h="1543585">
                <a:tc>
                  <a:txBody>
                    <a:bodyPr/>
                    <a:lstStyle/>
                    <a:p>
                      <a:pPr marL="0" marR="0">
                        <a:lnSpc>
                          <a:spcPct val="97000"/>
                        </a:lnSpc>
                        <a:spcAft>
                          <a:spcPts val="800"/>
                        </a:spcAft>
                        <a:buNone/>
                      </a:pPr>
                      <a:r>
                        <a:rPr lang="en-GB" sz="3200" b="1" kern="100" dirty="0">
                          <a:solidFill>
                            <a:srgbClr val="000000"/>
                          </a:solidFill>
                          <a:effectLst/>
                        </a:rPr>
                        <a:t>Research Focus:</a:t>
                      </a:r>
                      <a:endParaRPr lang="en-GB" sz="3200" b="1" kern="100" dirty="0">
                        <a:effectLst/>
                        <a:latin typeface="+mj-lt"/>
                        <a:ea typeface="Aptos" panose="020B000402020202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nSpc>
                          <a:spcPct val="97000"/>
                        </a:lnSpc>
                        <a:spcAft>
                          <a:spcPts val="800"/>
                        </a:spcAft>
                        <a:buNone/>
                      </a:pPr>
                      <a:r>
                        <a:rPr lang="en-GB" sz="3200" kern="100" dirty="0">
                          <a:solidFill>
                            <a:srgbClr val="000000"/>
                          </a:solidFill>
                          <a:effectLst/>
                        </a:rPr>
                        <a:t>Experiences of highly vulnerable households accessing social safety nets</a:t>
                      </a:r>
                      <a:endParaRPr lang="en-GB" sz="3200" kern="100" dirty="0">
                        <a:solidFill>
                          <a:schemeClr val="dk1"/>
                        </a:solidFill>
                        <a:effectLst/>
                        <a:latin typeface="+mn-lt"/>
                        <a:ea typeface="Aptos" panose="020B000402020202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nSpc>
                          <a:spcPct val="97000"/>
                        </a:lnSpc>
                        <a:spcAft>
                          <a:spcPts val="800"/>
                        </a:spcAft>
                        <a:buNone/>
                      </a:pPr>
                      <a:r>
                        <a:rPr lang="en-US" sz="3200" kern="1200" dirty="0">
                          <a:solidFill>
                            <a:schemeClr val="dk1"/>
                          </a:solidFill>
                          <a:effectLst/>
                          <a:latin typeface="+mn-lt"/>
                          <a:ea typeface="+mn-ea"/>
                          <a:cs typeface="+mn-cs"/>
                        </a:rPr>
                        <a:t>Experiences of the most vulnerable Older Lebanese Persons in relation to CVA and social protection schemes</a:t>
                      </a:r>
                      <a:endParaRPr lang="en-GB" sz="3200" kern="100" dirty="0">
                        <a:effectLst/>
                        <a:latin typeface="+mj-lt"/>
                        <a:ea typeface="Aptos" panose="020B000402020202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3415613"/>
                  </a:ext>
                </a:extLst>
              </a:tr>
              <a:tr h="3601699">
                <a:tc>
                  <a:txBody>
                    <a:bodyPr/>
                    <a:lstStyle/>
                    <a:p>
                      <a:pPr marL="0" marR="0">
                        <a:lnSpc>
                          <a:spcPct val="97000"/>
                        </a:lnSpc>
                        <a:spcAft>
                          <a:spcPts val="800"/>
                        </a:spcAft>
                        <a:buNone/>
                      </a:pPr>
                      <a:r>
                        <a:rPr lang="en-GB" sz="3200" b="1" kern="100" dirty="0">
                          <a:solidFill>
                            <a:srgbClr val="000000"/>
                          </a:solidFill>
                          <a:effectLst/>
                        </a:rPr>
                        <a:t>Sample</a:t>
                      </a:r>
                      <a:endParaRPr lang="en-GB" sz="3200" b="1" kern="100" dirty="0">
                        <a:effectLst/>
                      </a:endParaRPr>
                    </a:p>
                    <a:p>
                      <a:pPr marL="0" marR="0">
                        <a:lnSpc>
                          <a:spcPct val="97000"/>
                        </a:lnSpc>
                        <a:spcAft>
                          <a:spcPts val="800"/>
                        </a:spcAft>
                        <a:buNone/>
                      </a:pPr>
                      <a:r>
                        <a:rPr lang="en-GB" sz="3200" b="1" kern="100" dirty="0">
                          <a:solidFill>
                            <a:srgbClr val="000000"/>
                          </a:solidFill>
                          <a:effectLst/>
                        </a:rPr>
                        <a:t>(Method)</a:t>
                      </a:r>
                      <a:endParaRPr lang="en-GB" sz="3200" b="1" kern="100" dirty="0">
                        <a:effectLst/>
                        <a:latin typeface="+mj-lt"/>
                        <a:ea typeface="Aptos" panose="020B000402020202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8D6EE"/>
                    </a:solidFill>
                  </a:tcPr>
                </a:tc>
                <a:tc>
                  <a:txBody>
                    <a:bodyPr/>
                    <a:lstStyle/>
                    <a:p>
                      <a:pPr marL="342900" marR="0" lvl="0" indent="-342900">
                        <a:lnSpc>
                          <a:spcPct val="97000"/>
                        </a:lnSpc>
                        <a:buFont typeface="+mj-lt"/>
                        <a:buAutoNum type="arabicPeriod"/>
                      </a:pPr>
                      <a:r>
                        <a:rPr lang="en-GB" sz="3200" kern="100" dirty="0">
                          <a:solidFill>
                            <a:srgbClr val="000000"/>
                          </a:solidFill>
                          <a:effectLst/>
                          <a:latin typeface="+mn-lt"/>
                          <a:ea typeface="Times New Roman" panose="02020603050405020304" pitchFamily="18" charset="0"/>
                          <a:cs typeface="Arial" panose="020B0604020202020204" pitchFamily="34" charset="0"/>
                        </a:rPr>
                        <a:t>NRC Lebanon’s MSNA data</a:t>
                      </a:r>
                    </a:p>
                    <a:p>
                      <a:pPr marL="342900" marR="0" lvl="0" indent="-342900">
                        <a:lnSpc>
                          <a:spcPct val="97000"/>
                        </a:lnSpc>
                        <a:buFont typeface="+mj-lt"/>
                        <a:buAutoNum type="arabicPeriod"/>
                      </a:pPr>
                      <a:r>
                        <a:rPr lang="en-GB" sz="3200" kern="100" dirty="0">
                          <a:solidFill>
                            <a:srgbClr val="000000"/>
                          </a:solidFill>
                          <a:effectLst/>
                          <a:latin typeface="+mn-lt"/>
                          <a:ea typeface="Times New Roman" panose="02020603050405020304" pitchFamily="18" charset="0"/>
                          <a:cs typeface="Arial" panose="020B0604020202020204" pitchFamily="34" charset="0"/>
                        </a:rPr>
                        <a:t>74 vulnerable Lebanese people in different part of Lebanon (IDIs and FGDs)</a:t>
                      </a:r>
                      <a:endParaRPr lang="en-GB" sz="3200" kern="100" dirty="0">
                        <a:solidFill>
                          <a:schemeClr val="dk1"/>
                        </a:solidFill>
                        <a:effectLst/>
                        <a:latin typeface="+mn-lt"/>
                        <a:ea typeface="Aptos" panose="020B0004020202020204" pitchFamily="34" charset="0"/>
                        <a:cs typeface="Arial" panose="020B0604020202020204" pitchFamily="34" charset="0"/>
                      </a:endParaRPr>
                    </a:p>
                    <a:p>
                      <a:pPr marL="342900" marR="0" lvl="0" indent="-342900">
                        <a:lnSpc>
                          <a:spcPct val="97000"/>
                        </a:lnSpc>
                        <a:spcAft>
                          <a:spcPts val="800"/>
                        </a:spcAft>
                        <a:buFont typeface="+mj-lt"/>
                        <a:buAutoNum type="arabicPeriod"/>
                      </a:pPr>
                      <a:r>
                        <a:rPr lang="en-GB" sz="3200" kern="100" dirty="0">
                          <a:solidFill>
                            <a:srgbClr val="000000"/>
                          </a:solidFill>
                          <a:effectLst/>
                          <a:latin typeface="+mn-lt"/>
                          <a:ea typeface="Times New Roman" panose="02020603050405020304" pitchFamily="18" charset="0"/>
                          <a:cs typeface="Arial" panose="020B0604020202020204" pitchFamily="34" charset="0"/>
                        </a:rPr>
                        <a:t>12 experts and stakeholders in humanitarian CVA and SP (KIIs)</a:t>
                      </a:r>
                      <a:endParaRPr lang="en-GB" sz="3200" kern="100" dirty="0">
                        <a:solidFill>
                          <a:schemeClr val="dk1"/>
                        </a:solidFill>
                        <a:effectLst/>
                        <a:latin typeface="+mn-lt"/>
                        <a:ea typeface="Aptos" panose="020B000402020202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rgbClr val="C8D6EE"/>
                    </a:solidFill>
                  </a:tcPr>
                </a:tc>
                <a:tc>
                  <a:txBody>
                    <a:bodyPr/>
                    <a:lstStyle/>
                    <a:p>
                      <a:pPr marL="342900" marR="0" lvl="0" indent="-342900">
                        <a:lnSpc>
                          <a:spcPct val="97000"/>
                        </a:lnSpc>
                        <a:buFont typeface="+mj-lt"/>
                        <a:buAutoNum type="arabicPeriod"/>
                      </a:pPr>
                      <a:r>
                        <a:rPr lang="en-US" sz="3200" kern="100" dirty="0">
                          <a:solidFill>
                            <a:srgbClr val="000000"/>
                          </a:solidFill>
                          <a:effectLst/>
                          <a:latin typeface="+mn-lt"/>
                          <a:ea typeface="Aptos" panose="020B0004020202020204" pitchFamily="34" charset="0"/>
                          <a:cs typeface="Arial" panose="020B0604020202020204" pitchFamily="34" charset="0"/>
                        </a:rPr>
                        <a:t>32 IDIs and 8 </a:t>
                      </a:r>
                      <a:r>
                        <a:rPr lang="en-GB" sz="3200" kern="100" dirty="0">
                          <a:solidFill>
                            <a:srgbClr val="000000"/>
                          </a:solidFill>
                          <a:effectLst/>
                          <a:latin typeface="+mn-lt"/>
                          <a:ea typeface="Aptos" panose="020B0004020202020204" pitchFamily="34" charset="0"/>
                          <a:cs typeface="Arial" panose="020B0604020202020204" pitchFamily="34" charset="0"/>
                        </a:rPr>
                        <a:t>FGDs and IDIs with older persons aged 60+ and their caregivers throughout Lebanon</a:t>
                      </a:r>
                    </a:p>
                    <a:p>
                      <a:pPr marL="342900" marR="0" lvl="0" indent="-342900">
                        <a:lnSpc>
                          <a:spcPct val="97000"/>
                        </a:lnSpc>
                        <a:buFont typeface="+mj-lt"/>
                        <a:buAutoNum type="arabicPeriod"/>
                      </a:pPr>
                      <a:r>
                        <a:rPr lang="en-GB" sz="3200" kern="100" dirty="0">
                          <a:solidFill>
                            <a:srgbClr val="000000"/>
                          </a:solidFill>
                          <a:effectLst/>
                          <a:latin typeface="+mn-lt"/>
                          <a:ea typeface="Aptos" panose="020B0004020202020204" pitchFamily="34" charset="0"/>
                          <a:cs typeface="Arial" panose="020B0604020202020204" pitchFamily="34" charset="0"/>
                        </a:rPr>
                        <a:t> KIIs with experts, stakeholders and practitioners</a:t>
                      </a:r>
                      <a:endParaRPr lang="en-GB" sz="3200" kern="100" dirty="0">
                        <a:solidFill>
                          <a:schemeClr val="dk1"/>
                        </a:solidFill>
                        <a:effectLst/>
                        <a:latin typeface="+mn-lt"/>
                        <a:ea typeface="Aptos" panose="020B000402020202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8D6EE"/>
                    </a:solidFill>
                  </a:tcPr>
                </a:tc>
                <a:extLst>
                  <a:ext uri="{0D108BD9-81ED-4DB2-BD59-A6C34878D82A}">
                    <a16:rowId xmlns:a16="http://schemas.microsoft.com/office/drawing/2014/main" val="2183091019"/>
                  </a:ext>
                </a:extLst>
              </a:tr>
            </a:tbl>
          </a:graphicData>
        </a:graphic>
      </p:graphicFrame>
      <p:sp>
        <p:nvSpPr>
          <p:cNvPr id="25" name="Freeform 10">
            <a:extLst>
              <a:ext uri="{FF2B5EF4-FFF2-40B4-BE49-F238E27FC236}">
                <a16:creationId xmlns:a16="http://schemas.microsoft.com/office/drawing/2014/main" id="{DF78C922-CF7B-E9F3-1EEA-EAD1F89E5F9A}"/>
              </a:ext>
            </a:extLst>
          </p:cNvPr>
          <p:cNvSpPr/>
          <p:nvPr/>
        </p:nvSpPr>
        <p:spPr>
          <a:xfrm>
            <a:off x="4114800" y="2476500"/>
            <a:ext cx="609600" cy="598924"/>
          </a:xfrm>
          <a:custGeom>
            <a:avLst/>
            <a:gdLst/>
            <a:ahLst/>
            <a:cxnLst/>
            <a:rect l="l" t="t" r="r" b="b"/>
            <a:pathLst>
              <a:path w="1156526" h="1178798">
                <a:moveTo>
                  <a:pt x="0" y="0"/>
                </a:moveTo>
                <a:lnTo>
                  <a:pt x="1156527" y="0"/>
                </a:lnTo>
                <a:lnTo>
                  <a:pt x="1156527" y="1178798"/>
                </a:lnTo>
                <a:lnTo>
                  <a:pt x="0" y="11787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2" name="Freeform 10">
            <a:extLst>
              <a:ext uri="{FF2B5EF4-FFF2-40B4-BE49-F238E27FC236}">
                <a16:creationId xmlns:a16="http://schemas.microsoft.com/office/drawing/2014/main" id="{3BD2C39F-F9A9-1269-ADCD-735D4A4518DD}"/>
              </a:ext>
            </a:extLst>
          </p:cNvPr>
          <p:cNvSpPr/>
          <p:nvPr/>
        </p:nvSpPr>
        <p:spPr>
          <a:xfrm>
            <a:off x="10591800" y="2439423"/>
            <a:ext cx="609600" cy="598924"/>
          </a:xfrm>
          <a:custGeom>
            <a:avLst/>
            <a:gdLst/>
            <a:ahLst/>
            <a:cxnLst/>
            <a:rect l="l" t="t" r="r" b="b"/>
            <a:pathLst>
              <a:path w="1156526" h="1178798">
                <a:moveTo>
                  <a:pt x="0" y="0"/>
                </a:moveTo>
                <a:lnTo>
                  <a:pt x="1156527" y="0"/>
                </a:lnTo>
                <a:lnTo>
                  <a:pt x="1156527" y="1178798"/>
                </a:lnTo>
                <a:lnTo>
                  <a:pt x="0" y="11787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Tree>
    <p:extLst>
      <p:ext uri="{BB962C8B-B14F-4D97-AF65-F5344CB8AC3E}">
        <p14:creationId xmlns:p14="http://schemas.microsoft.com/office/powerpoint/2010/main" val="1852844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88794-4AE1-4176-EF86-29F81DEC7B83}"/>
            </a:ext>
          </a:extLst>
        </p:cNvPr>
        <p:cNvGrpSpPr/>
        <p:nvPr/>
      </p:nvGrpSpPr>
      <p:grpSpPr>
        <a:xfrm>
          <a:off x="0" y="0"/>
          <a:ext cx="0" cy="0"/>
          <a:chOff x="0" y="0"/>
          <a:chExt cx="0" cy="0"/>
        </a:xfrm>
      </p:grpSpPr>
      <p:grpSp>
        <p:nvGrpSpPr>
          <p:cNvPr id="5" name="Group 2">
            <a:extLst>
              <a:ext uri="{FF2B5EF4-FFF2-40B4-BE49-F238E27FC236}">
                <a16:creationId xmlns:a16="http://schemas.microsoft.com/office/drawing/2014/main" id="{B48CEEB2-DC82-3899-A5B0-AB9E45E95308}"/>
              </a:ext>
            </a:extLst>
          </p:cNvPr>
          <p:cNvGrpSpPr/>
          <p:nvPr/>
        </p:nvGrpSpPr>
        <p:grpSpPr>
          <a:xfrm>
            <a:off x="-44946" y="2247900"/>
            <a:ext cx="18332946" cy="2347306"/>
            <a:chOff x="0" y="-279086"/>
            <a:chExt cx="4922460" cy="617447"/>
          </a:xfrm>
        </p:grpSpPr>
        <p:sp>
          <p:nvSpPr>
            <p:cNvPr id="8" name="Freeform 3">
              <a:extLst>
                <a:ext uri="{FF2B5EF4-FFF2-40B4-BE49-F238E27FC236}">
                  <a16:creationId xmlns:a16="http://schemas.microsoft.com/office/drawing/2014/main" id="{A19B1FE0-6E8A-F493-B74A-D7680131A16C}"/>
                </a:ext>
              </a:extLst>
            </p:cNvPr>
            <p:cNvSpPr/>
            <p:nvPr/>
          </p:nvSpPr>
          <p:spPr>
            <a:xfrm>
              <a:off x="0" y="-279086"/>
              <a:ext cx="4922460" cy="338361"/>
            </a:xfrm>
            <a:custGeom>
              <a:avLst/>
              <a:gdLst/>
              <a:ahLst/>
              <a:cxnLst/>
              <a:rect l="l" t="t" r="r" b="b"/>
              <a:pathLst>
                <a:path w="4922460" h="338361">
                  <a:moveTo>
                    <a:pt x="21126" y="0"/>
                  </a:moveTo>
                  <a:lnTo>
                    <a:pt x="4901334" y="0"/>
                  </a:lnTo>
                  <a:cubicBezTo>
                    <a:pt x="4906937" y="0"/>
                    <a:pt x="4912311" y="2226"/>
                    <a:pt x="4916272" y="6188"/>
                  </a:cubicBezTo>
                  <a:cubicBezTo>
                    <a:pt x="4920234" y="10149"/>
                    <a:pt x="4922460" y="15523"/>
                    <a:pt x="4922460" y="21126"/>
                  </a:cubicBezTo>
                  <a:lnTo>
                    <a:pt x="4922460" y="317235"/>
                  </a:lnTo>
                  <a:cubicBezTo>
                    <a:pt x="4922460" y="328903"/>
                    <a:pt x="4913002" y="338361"/>
                    <a:pt x="4901334" y="338361"/>
                  </a:cubicBezTo>
                  <a:lnTo>
                    <a:pt x="21126" y="338361"/>
                  </a:lnTo>
                  <a:cubicBezTo>
                    <a:pt x="15523" y="338361"/>
                    <a:pt x="10149" y="336135"/>
                    <a:pt x="6188" y="332173"/>
                  </a:cubicBezTo>
                  <a:cubicBezTo>
                    <a:pt x="2226" y="328211"/>
                    <a:pt x="0" y="322838"/>
                    <a:pt x="0" y="317235"/>
                  </a:cubicBezTo>
                  <a:lnTo>
                    <a:pt x="0" y="21126"/>
                  </a:lnTo>
                  <a:cubicBezTo>
                    <a:pt x="0" y="15523"/>
                    <a:pt x="2226" y="10149"/>
                    <a:pt x="6188" y="6188"/>
                  </a:cubicBezTo>
                  <a:cubicBezTo>
                    <a:pt x="10149" y="2226"/>
                    <a:pt x="15523" y="0"/>
                    <a:pt x="21126" y="0"/>
                  </a:cubicBezTo>
                  <a:close/>
                </a:path>
              </a:pathLst>
            </a:custGeom>
            <a:solidFill>
              <a:srgbClr val="54BBAF">
                <a:alpha val="18824"/>
              </a:srgbClr>
            </a:solidFill>
          </p:spPr>
          <p:txBody>
            <a:bodyPr/>
            <a:lstStyle/>
            <a:p>
              <a:endParaRPr lang="en-US" dirty="0"/>
            </a:p>
          </p:txBody>
        </p:sp>
        <p:sp>
          <p:nvSpPr>
            <p:cNvPr id="10" name="TextBox 4">
              <a:extLst>
                <a:ext uri="{FF2B5EF4-FFF2-40B4-BE49-F238E27FC236}">
                  <a16:creationId xmlns:a16="http://schemas.microsoft.com/office/drawing/2014/main" id="{0256E088-0BDE-3136-5343-13434DF20322}"/>
                </a:ext>
              </a:extLst>
            </p:cNvPr>
            <p:cNvSpPr txBox="1"/>
            <p:nvPr/>
          </p:nvSpPr>
          <p:spPr>
            <a:xfrm>
              <a:off x="0" y="-38100"/>
              <a:ext cx="4922460" cy="376461"/>
            </a:xfrm>
            <a:prstGeom prst="rect">
              <a:avLst/>
            </a:prstGeom>
          </p:spPr>
          <p:txBody>
            <a:bodyPr lIns="50800" tIns="50800" rIns="50800" bIns="50800" rtlCol="0" anchor="ctr"/>
            <a:lstStyle/>
            <a:p>
              <a:pPr algn="ctr">
                <a:lnSpc>
                  <a:spcPts val="2659"/>
                </a:lnSpc>
              </a:pPr>
              <a:endParaRPr/>
            </a:p>
          </p:txBody>
        </p:sp>
      </p:grpSp>
      <p:sp>
        <p:nvSpPr>
          <p:cNvPr id="2" name="Freeform 12">
            <a:extLst>
              <a:ext uri="{FF2B5EF4-FFF2-40B4-BE49-F238E27FC236}">
                <a16:creationId xmlns:a16="http://schemas.microsoft.com/office/drawing/2014/main" id="{80810795-799E-B120-D1FE-947D9483AA26}"/>
              </a:ext>
            </a:extLst>
          </p:cNvPr>
          <p:cNvSpPr/>
          <p:nvPr/>
        </p:nvSpPr>
        <p:spPr>
          <a:xfrm>
            <a:off x="437574" y="9660200"/>
            <a:ext cx="12461665" cy="358273"/>
          </a:xfrm>
          <a:custGeom>
            <a:avLst/>
            <a:gdLst/>
            <a:ahLst/>
            <a:cxnLst/>
            <a:rect l="l" t="t" r="r" b="b"/>
            <a:pathLst>
              <a:path w="12461665" h="358273">
                <a:moveTo>
                  <a:pt x="0" y="0"/>
                </a:moveTo>
                <a:lnTo>
                  <a:pt x="12461665" y="0"/>
                </a:lnTo>
                <a:lnTo>
                  <a:pt x="12461665" y="358273"/>
                </a:lnTo>
                <a:lnTo>
                  <a:pt x="0" y="358273"/>
                </a:lnTo>
                <a:lnTo>
                  <a:pt x="0" y="0"/>
                </a:lnTo>
                <a:close/>
              </a:path>
            </a:pathLst>
          </a:custGeom>
          <a:blipFill>
            <a:blip r:embed="rId3"/>
            <a:stretch>
              <a:fillRect/>
            </a:stretch>
          </a:blipFill>
        </p:spPr>
        <p:txBody>
          <a:bodyPr/>
          <a:lstStyle/>
          <a:p>
            <a:endParaRPr lang="en-US"/>
          </a:p>
        </p:txBody>
      </p:sp>
      <p:sp>
        <p:nvSpPr>
          <p:cNvPr id="3" name="Freeform 13">
            <a:extLst>
              <a:ext uri="{FF2B5EF4-FFF2-40B4-BE49-F238E27FC236}">
                <a16:creationId xmlns:a16="http://schemas.microsoft.com/office/drawing/2014/main" id="{9DB9AE2D-AFF1-39FB-4B14-96358B684BD1}"/>
              </a:ext>
            </a:extLst>
          </p:cNvPr>
          <p:cNvSpPr/>
          <p:nvPr/>
        </p:nvSpPr>
        <p:spPr>
          <a:xfrm>
            <a:off x="12899239" y="9478405"/>
            <a:ext cx="5388761" cy="721861"/>
          </a:xfrm>
          <a:custGeom>
            <a:avLst/>
            <a:gdLst/>
            <a:ahLst/>
            <a:cxnLst/>
            <a:rect l="l" t="t" r="r" b="b"/>
            <a:pathLst>
              <a:path w="5388761" h="721861">
                <a:moveTo>
                  <a:pt x="0" y="0"/>
                </a:moveTo>
                <a:lnTo>
                  <a:pt x="5388761" y="0"/>
                </a:lnTo>
                <a:lnTo>
                  <a:pt x="5388761" y="721862"/>
                </a:lnTo>
                <a:lnTo>
                  <a:pt x="0" y="721862"/>
                </a:lnTo>
                <a:lnTo>
                  <a:pt x="0" y="0"/>
                </a:lnTo>
                <a:close/>
              </a:path>
            </a:pathLst>
          </a:custGeom>
          <a:blipFill>
            <a:blip r:embed="rId4"/>
            <a:stretch>
              <a:fillRect t="-39664" b="-137504"/>
            </a:stretch>
          </a:blipFill>
        </p:spPr>
        <p:txBody>
          <a:bodyPr/>
          <a:lstStyle/>
          <a:p>
            <a:endParaRPr lang="en-US"/>
          </a:p>
        </p:txBody>
      </p:sp>
      <p:graphicFrame>
        <p:nvGraphicFramePr>
          <p:cNvPr id="6" name="Table 5">
            <a:extLst>
              <a:ext uri="{FF2B5EF4-FFF2-40B4-BE49-F238E27FC236}">
                <a16:creationId xmlns:a16="http://schemas.microsoft.com/office/drawing/2014/main" id="{DE874BA7-52DC-CA76-864F-8DB80BF9B0C7}"/>
              </a:ext>
            </a:extLst>
          </p:cNvPr>
          <p:cNvGraphicFramePr>
            <a:graphicFrameLocks noGrp="1"/>
          </p:cNvGraphicFramePr>
          <p:nvPr>
            <p:extLst>
              <p:ext uri="{D42A27DB-BD31-4B8C-83A1-F6EECF244321}">
                <p14:modId xmlns:p14="http://schemas.microsoft.com/office/powerpoint/2010/main" val="1399576312"/>
              </p:ext>
            </p:extLst>
          </p:nvPr>
        </p:nvGraphicFramePr>
        <p:xfrm>
          <a:off x="772064" y="2257003"/>
          <a:ext cx="16743872" cy="7001297"/>
        </p:xfrm>
        <a:graphic>
          <a:graphicData uri="http://schemas.openxmlformats.org/drawingml/2006/table">
            <a:tbl>
              <a:tblPr firstRow="1" bandRow="1">
                <a:tableStyleId>{5C22544A-7EE6-4342-B048-85BDC9FD1C3A}</a:tableStyleId>
              </a:tblPr>
              <a:tblGrid>
                <a:gridCol w="5694872">
                  <a:extLst>
                    <a:ext uri="{9D8B030D-6E8A-4147-A177-3AD203B41FA5}">
                      <a16:colId xmlns:a16="http://schemas.microsoft.com/office/drawing/2014/main" val="3225715063"/>
                    </a:ext>
                  </a:extLst>
                </a:gridCol>
                <a:gridCol w="5826141">
                  <a:extLst>
                    <a:ext uri="{9D8B030D-6E8A-4147-A177-3AD203B41FA5}">
                      <a16:colId xmlns:a16="http://schemas.microsoft.com/office/drawing/2014/main" val="1122967147"/>
                    </a:ext>
                  </a:extLst>
                </a:gridCol>
                <a:gridCol w="5222859">
                  <a:extLst>
                    <a:ext uri="{9D8B030D-6E8A-4147-A177-3AD203B41FA5}">
                      <a16:colId xmlns:a16="http://schemas.microsoft.com/office/drawing/2014/main" val="76776314"/>
                    </a:ext>
                  </a:extLst>
                </a:gridCol>
              </a:tblGrid>
              <a:tr h="13929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200" dirty="0">
                          <a:solidFill>
                            <a:srgbClr val="000000"/>
                          </a:solidFill>
                          <a:effectLst/>
                          <a:latin typeface="+mn-lt"/>
                          <a:ea typeface="+mn-ea"/>
                          <a:cs typeface="+mn-cs"/>
                        </a:rPr>
                        <a:t>Focusing on Lifecycle Universal Grants</a:t>
                      </a:r>
                      <a:endParaRPr lang="en-GB" sz="3200" b="1" kern="1200" dirty="0">
                        <a:solidFill>
                          <a:srgbClr val="000000"/>
                        </a:solidFill>
                        <a:effectLst/>
                        <a:latin typeface="+mn-lt"/>
                        <a:ea typeface="+mn-ea"/>
                        <a:cs typeface="+mn-cs"/>
                      </a:endParaRPr>
                    </a:p>
                  </a:txBody>
                  <a:tcPr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200" dirty="0">
                          <a:solidFill>
                            <a:schemeClr val="bg1"/>
                          </a:solidFill>
                          <a:effectLst/>
                          <a:latin typeface="+mn-lt"/>
                          <a:ea typeface="+mn-ea"/>
                          <a:cs typeface="+mn-cs"/>
                        </a:rPr>
                        <a:t>      </a:t>
                      </a:r>
                      <a:r>
                        <a:rPr lang="en-US" sz="3200" b="1" kern="1200" dirty="0">
                          <a:solidFill>
                            <a:srgbClr val="000000"/>
                          </a:solidFill>
                          <a:effectLst/>
                          <a:latin typeface="+mn-lt"/>
                          <a:ea typeface="+mn-ea"/>
                          <a:cs typeface="+mn-cs"/>
                        </a:rPr>
                        <a:t>Inclusive Social Protection System for All</a:t>
                      </a:r>
                      <a:endParaRPr lang="en-GB" sz="3200" b="1" kern="1200" dirty="0">
                        <a:solidFill>
                          <a:srgbClr val="000000"/>
                        </a:solidFill>
                        <a:effectLst/>
                        <a:latin typeface="+mn-lt"/>
                        <a:ea typeface="+mn-ea"/>
                        <a:cs typeface="+mn-cs"/>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200" dirty="0">
                          <a:solidFill>
                            <a:schemeClr val="bg1"/>
                          </a:solidFill>
                          <a:effectLst/>
                          <a:latin typeface="+mn-lt"/>
                          <a:ea typeface="+mn-ea"/>
                          <a:cs typeface="+mn-cs"/>
                        </a:rPr>
                        <a:t> </a:t>
                      </a:r>
                      <a:r>
                        <a:rPr lang="en-US" sz="3200" b="1" kern="1200" dirty="0">
                          <a:solidFill>
                            <a:srgbClr val="000000"/>
                          </a:solidFill>
                          <a:effectLst/>
                          <a:latin typeface="+mn-lt"/>
                          <a:ea typeface="+mn-ea"/>
                          <a:cs typeface="+mn-cs"/>
                        </a:rPr>
                        <a:t>Invest in Effective Communication</a:t>
                      </a:r>
                      <a:endParaRPr lang="en-GB" sz="3200" b="1" kern="1200" dirty="0">
                        <a:solidFill>
                          <a:srgbClr val="000000"/>
                        </a:solidFill>
                        <a:effectLst/>
                        <a:latin typeface="+mn-lt"/>
                        <a:ea typeface="+mn-ea"/>
                        <a:cs typeface="+mn-cs"/>
                      </a:endParaRPr>
                    </a:p>
                  </a:txBody>
                  <a:tcPr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498095"/>
                  </a:ext>
                </a:extLst>
              </a:tr>
              <a:tr h="4728944">
                <a:tc>
                  <a:txBody>
                    <a:bodyPr/>
                    <a:lstStyle/>
                    <a:p>
                      <a:pPr marL="342900" indent="-342900">
                        <a:buFont typeface="Arial" panose="020B0604020202020204" pitchFamily="34" charset="0"/>
                        <a:buChar char="•"/>
                      </a:pPr>
                      <a:r>
                        <a:rPr lang="en-US" sz="2400" dirty="0">
                          <a:solidFill>
                            <a:schemeClr val="tx1"/>
                          </a:solidFill>
                        </a:rPr>
                        <a:t>Like the NSPS, this paper reaffirms the need for </a:t>
                      </a:r>
                      <a:r>
                        <a:rPr lang="en-US" sz="2400" b="1" dirty="0">
                          <a:solidFill>
                            <a:schemeClr val="tx1"/>
                          </a:solidFill>
                        </a:rPr>
                        <a:t>more life-cycle universal social grants</a:t>
                      </a:r>
                      <a:r>
                        <a:rPr lang="en-US" sz="2400" dirty="0">
                          <a:solidFill>
                            <a:schemeClr val="tx1"/>
                          </a:solidFill>
                        </a:rPr>
                        <a:t>, in complementarity with SSN financed through </a:t>
                      </a:r>
                      <a:r>
                        <a:rPr lang="en-US" sz="2400" b="1" dirty="0">
                          <a:solidFill>
                            <a:schemeClr val="tx1"/>
                          </a:solidFill>
                        </a:rPr>
                        <a:t>progressive taxation</a:t>
                      </a:r>
                      <a:r>
                        <a:rPr lang="en-US" sz="2400" dirty="0">
                          <a:solidFill>
                            <a:schemeClr val="tx1"/>
                          </a:solidFill>
                        </a:rPr>
                        <a:t>.</a:t>
                      </a:r>
                    </a:p>
                    <a:p>
                      <a:pPr marL="0" indent="0">
                        <a:buFont typeface="Arial" panose="020B0604020202020204" pitchFamily="34" charset="0"/>
                        <a:buNone/>
                      </a:pPr>
                      <a:endParaRPr lang="en-US" sz="2400" dirty="0">
                        <a:solidFill>
                          <a:schemeClr val="tx1"/>
                        </a:solidFill>
                      </a:endParaRPr>
                    </a:p>
                    <a:p>
                      <a:pPr marL="342900" indent="-342900">
                        <a:buFont typeface="Arial" panose="020B0604020202020204" pitchFamily="34" charset="0"/>
                        <a:buChar char="•"/>
                      </a:pPr>
                      <a:r>
                        <a:rPr lang="en-US" sz="2400" dirty="0">
                          <a:solidFill>
                            <a:schemeClr val="tx1"/>
                          </a:solidFill>
                        </a:rPr>
                        <a:t>Universal </a:t>
                      </a:r>
                      <a:r>
                        <a:rPr lang="en-US" sz="2400" dirty="0" err="1">
                          <a:solidFill>
                            <a:schemeClr val="tx1"/>
                          </a:solidFill>
                        </a:rPr>
                        <a:t>programmes</a:t>
                      </a:r>
                      <a:r>
                        <a:rPr lang="en-US" sz="2400" dirty="0">
                          <a:solidFill>
                            <a:schemeClr val="tx1"/>
                          </a:solidFill>
                        </a:rPr>
                        <a:t> “can </a:t>
                      </a:r>
                      <a:r>
                        <a:rPr lang="en-GB" sz="2400" kern="1200" dirty="0">
                          <a:solidFill>
                            <a:schemeClr val="dk1"/>
                          </a:solidFill>
                          <a:effectLst/>
                          <a:latin typeface="+mn-lt"/>
                          <a:ea typeface="+mn-ea"/>
                          <a:cs typeface="+mn-cs"/>
                        </a:rPr>
                        <a:t>to be an </a:t>
                      </a:r>
                      <a:r>
                        <a:rPr lang="en-GB" sz="2400" b="1" kern="1200" dirty="0">
                          <a:solidFill>
                            <a:schemeClr val="dk1"/>
                          </a:solidFill>
                          <a:effectLst/>
                          <a:latin typeface="+mn-lt"/>
                          <a:ea typeface="+mn-ea"/>
                          <a:cs typeface="+mn-cs"/>
                        </a:rPr>
                        <a:t>effective policy tool to promote solidarity</a:t>
                      </a:r>
                      <a:r>
                        <a:rPr lang="en-GB" sz="2400" kern="1200" dirty="0">
                          <a:solidFill>
                            <a:schemeClr val="dk1"/>
                          </a:solidFill>
                          <a:effectLst/>
                          <a:latin typeface="+mn-lt"/>
                          <a:ea typeface="+mn-ea"/>
                          <a:cs typeface="+mn-cs"/>
                        </a:rPr>
                        <a:t>, while at the same time strengthening the social contract.”</a:t>
                      </a:r>
                      <a:endParaRPr lang="en-US" sz="2400" dirty="0">
                        <a:solidFill>
                          <a:schemeClr val="tx1"/>
                        </a:solidFill>
                      </a:endParaRPr>
                    </a:p>
                    <a:p>
                      <a:pPr marL="342900" indent="-342900">
                        <a:buFont typeface="Arial" panose="020B0604020202020204" pitchFamily="34" charset="0"/>
                        <a:buChar char="•"/>
                      </a:pPr>
                      <a:endParaRPr lang="en-GB" sz="2400" dirty="0">
                        <a:solidFill>
                          <a:schemeClr val="tx1"/>
                        </a:solidFill>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indent="-457200">
                        <a:buFont typeface="Wingdings" panose="05000000000000000000" pitchFamily="2" charset="2"/>
                        <a:buChar char="§"/>
                      </a:pPr>
                      <a:r>
                        <a:rPr lang="en-GB" sz="2400" kern="1200" dirty="0">
                          <a:solidFill>
                            <a:schemeClr val="dk1"/>
                          </a:solidFill>
                          <a:effectLst/>
                          <a:latin typeface="+mn-lt"/>
                          <a:ea typeface="+mn-ea"/>
                          <a:cs typeface="+mn-cs"/>
                        </a:rPr>
                        <a:t>The social protection system </a:t>
                      </a:r>
                      <a:r>
                        <a:rPr lang="en-GB" sz="2400" b="1" kern="1200" dirty="0">
                          <a:solidFill>
                            <a:schemeClr val="dk1"/>
                          </a:solidFill>
                          <a:effectLst/>
                          <a:latin typeface="+mn-lt"/>
                          <a:ea typeface="+mn-ea"/>
                          <a:cs typeface="+mn-cs"/>
                        </a:rPr>
                        <a:t>should cover all nationalities</a:t>
                      </a:r>
                      <a:r>
                        <a:rPr lang="en-GB" sz="2400" kern="1200" dirty="0">
                          <a:solidFill>
                            <a:schemeClr val="dk1"/>
                          </a:solidFill>
                          <a:effectLst/>
                          <a:latin typeface="+mn-lt"/>
                          <a:ea typeface="+mn-ea"/>
                          <a:cs typeface="+mn-cs"/>
                        </a:rPr>
                        <a:t>, as is already the case with </a:t>
                      </a:r>
                      <a:r>
                        <a:rPr lang="en-GB" sz="2400" b="1" kern="1200" dirty="0">
                          <a:solidFill>
                            <a:schemeClr val="dk1"/>
                          </a:solidFill>
                          <a:effectLst/>
                          <a:latin typeface="+mn-lt"/>
                          <a:ea typeface="+mn-ea"/>
                          <a:cs typeface="+mn-cs"/>
                        </a:rPr>
                        <a:t>the National Disability Allowance</a:t>
                      </a:r>
                      <a:r>
                        <a:rPr lang="en-GB" sz="2400" kern="1200" dirty="0">
                          <a:solidFill>
                            <a:schemeClr val="dk1"/>
                          </a:solidFill>
                          <a:effectLst/>
                          <a:latin typeface="+mn-lt"/>
                          <a:ea typeface="+mn-ea"/>
                          <a:cs typeface="+mn-cs"/>
                        </a:rPr>
                        <a:t>. </a:t>
                      </a:r>
                    </a:p>
                    <a:p>
                      <a:pPr marL="457200" indent="-457200">
                        <a:buFont typeface="Wingdings" panose="05000000000000000000" pitchFamily="2" charset="2"/>
                        <a:buChar char="§"/>
                      </a:pPr>
                      <a:endParaRPr lang="en-GB" sz="2400" kern="1200" dirty="0">
                        <a:solidFill>
                          <a:schemeClr val="dk1"/>
                        </a:solidFill>
                        <a:effectLst/>
                        <a:latin typeface="+mn-lt"/>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2400" kern="1200" dirty="0">
                          <a:solidFill>
                            <a:schemeClr val="dk1"/>
                          </a:solidFill>
                          <a:effectLst/>
                          <a:latin typeface="+mn-lt"/>
                          <a:ea typeface="+mn-ea"/>
                          <a:cs typeface="+mn-cs"/>
                        </a:rPr>
                        <a:t>Parallel systems of aid for different nationalities </a:t>
                      </a:r>
                      <a:r>
                        <a:rPr lang="en-GB" sz="2400" b="1" kern="1200" dirty="0">
                          <a:solidFill>
                            <a:schemeClr val="dk1"/>
                          </a:solidFill>
                          <a:effectLst/>
                          <a:latin typeface="+mn-lt"/>
                          <a:ea typeface="+mn-ea"/>
                          <a:cs typeface="+mn-cs"/>
                        </a:rPr>
                        <a:t>can foster resentment </a:t>
                      </a:r>
                      <a:r>
                        <a:rPr lang="en-GB" sz="2400" kern="1200" dirty="0">
                          <a:solidFill>
                            <a:schemeClr val="dk1"/>
                          </a:solidFill>
                          <a:effectLst/>
                          <a:latin typeface="+mn-lt"/>
                          <a:ea typeface="+mn-ea"/>
                          <a:cs typeface="+mn-cs"/>
                        </a:rPr>
                        <a:t>between communities.</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2400" dirty="0">
                        <a:solidFill>
                          <a:schemeClr val="tx1"/>
                        </a:solidFill>
                      </a:endParaRPr>
                    </a:p>
                    <a:p>
                      <a:pPr marL="457200" indent="-457200">
                        <a:buFont typeface="Wingdings" panose="05000000000000000000" pitchFamily="2" charset="2"/>
                        <a:buChar char="§"/>
                      </a:pPr>
                      <a:r>
                        <a:rPr lang="en-GB" sz="2400" kern="1200" dirty="0">
                          <a:solidFill>
                            <a:schemeClr val="dk1"/>
                          </a:solidFill>
                          <a:effectLst/>
                          <a:latin typeface="+mn-lt"/>
                          <a:ea typeface="+mn-ea"/>
                          <a:cs typeface="+mn-cs"/>
                        </a:rPr>
                        <a:t>If national systems include refugees, they can receive funds allocated to refugee protection and use this to </a:t>
                      </a:r>
                      <a:r>
                        <a:rPr lang="en-GB" sz="2400" b="1" kern="1200" dirty="0">
                          <a:solidFill>
                            <a:schemeClr val="dk1"/>
                          </a:solidFill>
                          <a:effectLst/>
                          <a:latin typeface="+mn-lt"/>
                          <a:ea typeface="+mn-ea"/>
                          <a:cs typeface="+mn-cs"/>
                        </a:rPr>
                        <a:t>cover overhead costs and reduce inter-community tensions</a:t>
                      </a:r>
                      <a:r>
                        <a:rPr lang="en-GB" sz="2400" b="0" kern="1200" dirty="0">
                          <a:solidFill>
                            <a:schemeClr val="dk1"/>
                          </a:solidFill>
                          <a:effectLst/>
                          <a:latin typeface="+mn-lt"/>
                          <a:ea typeface="+mn-ea"/>
                          <a:cs typeface="+mn-cs"/>
                        </a:rPr>
                        <a:t>.</a:t>
                      </a:r>
                      <a:endParaRPr lang="en-GB" sz="2600" b="1" kern="1200" dirty="0">
                        <a:solidFill>
                          <a:schemeClr val="tx1"/>
                        </a:solidFill>
                        <a:effectLst/>
                        <a:latin typeface="+mn-lt"/>
                        <a:ea typeface="+mn-ea"/>
                        <a:cs typeface="+mn-cs"/>
                      </a:endParaRPr>
                    </a:p>
                    <a:p>
                      <a:pPr marL="457200" indent="-457200">
                        <a:buFont typeface="Wingdings" panose="05000000000000000000" pitchFamily="2" charset="2"/>
                        <a:buChar char="§"/>
                      </a:pPr>
                      <a:endParaRPr lang="en-GB" sz="2600" kern="1200" dirty="0">
                        <a:solidFill>
                          <a:schemeClr val="tx1"/>
                        </a:solidFill>
                        <a:effectLst/>
                        <a:latin typeface="+mn-lt"/>
                        <a:ea typeface="+mn-ea"/>
                        <a:cs typeface="+mn-cs"/>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1" kern="1200" dirty="0">
                          <a:solidFill>
                            <a:schemeClr val="dk1"/>
                          </a:solidFill>
                          <a:effectLst/>
                          <a:latin typeface="+mn-lt"/>
                          <a:ea typeface="+mn-ea"/>
                          <a:cs typeface="+mn-cs"/>
                        </a:rPr>
                        <a:t>Implementors and donors need to make significant investments in:</a:t>
                      </a:r>
                    </a:p>
                    <a:p>
                      <a:endParaRPr lang="en-GB" sz="2400" kern="1200" dirty="0">
                        <a:solidFill>
                          <a:schemeClr val="dk1"/>
                        </a:solidFill>
                        <a:effectLst/>
                        <a:latin typeface="+mn-lt"/>
                        <a:ea typeface="+mn-ea"/>
                        <a:cs typeface="+mn-cs"/>
                      </a:endParaRPr>
                    </a:p>
                    <a:p>
                      <a:pPr marL="342900" indent="-342900">
                        <a:buAutoNum type="arabicPeriod"/>
                      </a:pPr>
                      <a:r>
                        <a:rPr lang="en-GB" sz="2400" kern="1200" dirty="0">
                          <a:solidFill>
                            <a:schemeClr val="dk1"/>
                          </a:solidFill>
                          <a:effectLst/>
                          <a:latin typeface="+mn-lt"/>
                          <a:ea typeface="+mn-ea"/>
                          <a:cs typeface="+mn-cs"/>
                        </a:rPr>
                        <a:t>Outreach and communication to ensure that </a:t>
                      </a:r>
                      <a:r>
                        <a:rPr lang="en-GB" sz="2400" b="0" kern="1200" dirty="0">
                          <a:solidFill>
                            <a:schemeClr val="dk1"/>
                          </a:solidFill>
                          <a:effectLst/>
                          <a:latin typeface="+mn-lt"/>
                          <a:ea typeface="+mn-ea"/>
                          <a:cs typeface="+mn-cs"/>
                        </a:rPr>
                        <a:t>enrolment details are </a:t>
                      </a:r>
                      <a:r>
                        <a:rPr lang="en-GB" sz="2400" b="1" kern="1200" dirty="0">
                          <a:solidFill>
                            <a:schemeClr val="dk1"/>
                          </a:solidFill>
                          <a:effectLst/>
                          <a:latin typeface="+mn-lt"/>
                          <a:ea typeface="+mn-ea"/>
                          <a:cs typeface="+mn-cs"/>
                        </a:rPr>
                        <a:t>widely disseminated</a:t>
                      </a:r>
                      <a:r>
                        <a:rPr lang="en-GB" sz="2400" kern="1200" dirty="0">
                          <a:solidFill>
                            <a:schemeClr val="dk1"/>
                          </a:solidFill>
                          <a:effectLst/>
                          <a:latin typeface="+mn-lt"/>
                          <a:ea typeface="+mn-ea"/>
                          <a:cs typeface="+mn-cs"/>
                        </a:rPr>
                        <a:t>;</a:t>
                      </a:r>
                    </a:p>
                    <a:p>
                      <a:pPr marL="342900" indent="-342900">
                        <a:buAutoNum type="arabicPeriod"/>
                      </a:pPr>
                      <a:endParaRPr lang="en-GB" sz="2400" kern="1200" dirty="0">
                        <a:solidFill>
                          <a:schemeClr val="dk1"/>
                        </a:solidFill>
                        <a:effectLst/>
                        <a:latin typeface="+mn-lt"/>
                        <a:ea typeface="+mn-ea"/>
                        <a:cs typeface="+mn-cs"/>
                      </a:endParaRPr>
                    </a:p>
                    <a:p>
                      <a:pPr marL="342900" indent="-342900">
                        <a:buAutoNum type="arabicPeriod"/>
                      </a:pPr>
                      <a:r>
                        <a:rPr lang="en-GB" sz="2400" kern="1200" dirty="0">
                          <a:solidFill>
                            <a:schemeClr val="dk1"/>
                          </a:solidFill>
                          <a:effectLst/>
                          <a:latin typeface="+mn-lt"/>
                          <a:ea typeface="+mn-ea"/>
                          <a:cs typeface="+mn-cs"/>
                        </a:rPr>
                        <a:t>Call centres </a:t>
                      </a:r>
                      <a:r>
                        <a:rPr lang="en-GB" sz="2400" b="1" kern="1200" dirty="0">
                          <a:solidFill>
                            <a:schemeClr val="dk1"/>
                          </a:solidFill>
                          <a:effectLst/>
                          <a:latin typeface="+mn-lt"/>
                          <a:ea typeface="+mn-ea"/>
                          <a:cs typeface="+mn-cs"/>
                        </a:rPr>
                        <a:t>are responsive, well-staffed and trained</a:t>
                      </a:r>
                      <a:r>
                        <a:rPr lang="en-GB" sz="2400" kern="1200" dirty="0">
                          <a:solidFill>
                            <a:schemeClr val="dk1"/>
                          </a:solidFill>
                          <a:effectLst/>
                          <a:latin typeface="+mn-lt"/>
                          <a:ea typeface="+mn-ea"/>
                          <a:cs typeface="+mn-cs"/>
                        </a:rPr>
                        <a:t>; and</a:t>
                      </a:r>
                    </a:p>
                    <a:p>
                      <a:pPr marL="342900" indent="-342900">
                        <a:buAutoNum type="arabicPeriod"/>
                      </a:pPr>
                      <a:endParaRPr lang="en-GB" sz="2400" kern="1200" dirty="0">
                        <a:solidFill>
                          <a:schemeClr val="dk1"/>
                        </a:solidFill>
                        <a:effectLst/>
                        <a:latin typeface="+mn-lt"/>
                        <a:ea typeface="+mn-ea"/>
                        <a:cs typeface="+mn-cs"/>
                      </a:endParaRPr>
                    </a:p>
                    <a:p>
                      <a:pPr marL="342900" indent="-342900">
                        <a:buAutoNum type="arabicPeriod"/>
                      </a:pPr>
                      <a:r>
                        <a:rPr lang="en-GB" sz="2400" kern="1200" dirty="0">
                          <a:solidFill>
                            <a:schemeClr val="dk1"/>
                          </a:solidFill>
                          <a:effectLst/>
                          <a:latin typeface="+mn-lt"/>
                          <a:ea typeface="+mn-ea"/>
                          <a:cs typeface="+mn-cs"/>
                        </a:rPr>
                        <a:t>Actively countering misinformation through </a:t>
                      </a:r>
                      <a:r>
                        <a:rPr lang="en-GB" sz="2400" b="1" kern="1200" dirty="0">
                          <a:solidFill>
                            <a:schemeClr val="dk1"/>
                          </a:solidFill>
                          <a:effectLst/>
                          <a:latin typeface="+mn-lt"/>
                          <a:ea typeface="+mn-ea"/>
                          <a:cs typeface="+mn-cs"/>
                        </a:rPr>
                        <a:t>community engagement </a:t>
                      </a:r>
                      <a:r>
                        <a:rPr lang="en-GB" sz="2400" kern="1200" dirty="0">
                          <a:solidFill>
                            <a:schemeClr val="dk1"/>
                          </a:solidFill>
                          <a:effectLst/>
                          <a:latin typeface="+mn-lt"/>
                          <a:ea typeface="+mn-ea"/>
                          <a:cs typeface="+mn-cs"/>
                        </a:rPr>
                        <a:t>and communication strategies.</a:t>
                      </a:r>
                      <a:endParaRPr lang="en-GB" sz="240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4708382"/>
                  </a:ext>
                </a:extLst>
              </a:tr>
            </a:tbl>
          </a:graphicData>
        </a:graphic>
      </p:graphicFrame>
      <p:sp>
        <p:nvSpPr>
          <p:cNvPr id="4" name="Freeform 6">
            <a:extLst>
              <a:ext uri="{FF2B5EF4-FFF2-40B4-BE49-F238E27FC236}">
                <a16:creationId xmlns:a16="http://schemas.microsoft.com/office/drawing/2014/main" id="{AAFF9FF7-AF4A-F531-4C72-007DDCEFFBF4}"/>
              </a:ext>
            </a:extLst>
          </p:cNvPr>
          <p:cNvSpPr/>
          <p:nvPr/>
        </p:nvSpPr>
        <p:spPr>
          <a:xfrm>
            <a:off x="1066800" y="749821"/>
            <a:ext cx="1371600" cy="1269479"/>
          </a:xfrm>
          <a:custGeom>
            <a:avLst/>
            <a:gdLst/>
            <a:ahLst/>
            <a:cxnLst/>
            <a:rect l="l" t="t" r="r" b="b"/>
            <a:pathLst>
              <a:path w="1733305" h="1733305">
                <a:moveTo>
                  <a:pt x="0" y="0"/>
                </a:moveTo>
                <a:lnTo>
                  <a:pt x="1733304" y="0"/>
                </a:lnTo>
                <a:lnTo>
                  <a:pt x="1733304" y="1733305"/>
                </a:lnTo>
                <a:lnTo>
                  <a:pt x="0" y="1733305"/>
                </a:lnTo>
                <a:lnTo>
                  <a:pt x="0" y="0"/>
                </a:lnTo>
                <a:close/>
              </a:path>
            </a:pathLst>
          </a:custGeom>
          <a:blipFill>
            <a:blip r:embed="rId5"/>
            <a:stretch>
              <a:fillRect/>
            </a:stretch>
          </a:blipFill>
        </p:spPr>
        <p:txBody>
          <a:bodyPr/>
          <a:lstStyle/>
          <a:p>
            <a:endParaRPr lang="en-US"/>
          </a:p>
        </p:txBody>
      </p:sp>
      <p:sp>
        <p:nvSpPr>
          <p:cNvPr id="13" name="TextBox 15">
            <a:extLst>
              <a:ext uri="{FF2B5EF4-FFF2-40B4-BE49-F238E27FC236}">
                <a16:creationId xmlns:a16="http://schemas.microsoft.com/office/drawing/2014/main" id="{F389A1F4-7DB3-00C3-96C0-0212197D5F7B}"/>
              </a:ext>
            </a:extLst>
          </p:cNvPr>
          <p:cNvSpPr txBox="1"/>
          <p:nvPr/>
        </p:nvSpPr>
        <p:spPr>
          <a:xfrm>
            <a:off x="2784528" y="961553"/>
            <a:ext cx="12718943" cy="831574"/>
          </a:xfrm>
          <a:prstGeom prst="rect">
            <a:avLst/>
          </a:prstGeom>
        </p:spPr>
        <p:txBody>
          <a:bodyPr lIns="0" tIns="0" rIns="0" bIns="0" rtlCol="0" anchor="t">
            <a:spAutoFit/>
          </a:bodyPr>
          <a:lstStyle/>
          <a:p>
            <a:pPr algn="ctr">
              <a:lnSpc>
                <a:spcPts val="6793"/>
              </a:lnSpc>
            </a:pPr>
            <a:r>
              <a:rPr lang="en-US" sz="4800" b="1" dirty="0">
                <a:solidFill>
                  <a:srgbClr val="000000"/>
                </a:solidFill>
                <a:latin typeface="+mj-lt"/>
                <a:ea typeface="Pragmatica Bold"/>
                <a:cs typeface="Pragmatica Bold"/>
                <a:sym typeface="Pragmatica Bold"/>
              </a:rPr>
              <a:t>CONCLUSIONS AND RECOMMENDATIONS</a:t>
            </a:r>
          </a:p>
        </p:txBody>
      </p:sp>
      <p:sp>
        <p:nvSpPr>
          <p:cNvPr id="14" name="Freeform 10">
            <a:extLst>
              <a:ext uri="{FF2B5EF4-FFF2-40B4-BE49-F238E27FC236}">
                <a16:creationId xmlns:a16="http://schemas.microsoft.com/office/drawing/2014/main" id="{3A4F63B0-8FF9-5DCC-F40F-5E49F5066639}"/>
              </a:ext>
            </a:extLst>
          </p:cNvPr>
          <p:cNvSpPr>
            <a:spLocks noChangeAspect="1"/>
          </p:cNvSpPr>
          <p:nvPr/>
        </p:nvSpPr>
        <p:spPr>
          <a:xfrm>
            <a:off x="868680" y="2548695"/>
            <a:ext cx="548640" cy="609576"/>
          </a:xfrm>
          <a:custGeom>
            <a:avLst/>
            <a:gdLst/>
            <a:ahLst/>
            <a:cxnLst/>
            <a:rect l="l" t="t" r="r" b="b"/>
            <a:pathLst>
              <a:path w="1156526" h="1178798">
                <a:moveTo>
                  <a:pt x="0" y="0"/>
                </a:moveTo>
                <a:lnTo>
                  <a:pt x="1156527" y="0"/>
                </a:lnTo>
                <a:lnTo>
                  <a:pt x="1156527" y="1178798"/>
                </a:lnTo>
                <a:lnTo>
                  <a:pt x="0" y="117879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Freeform 10">
            <a:extLst>
              <a:ext uri="{FF2B5EF4-FFF2-40B4-BE49-F238E27FC236}">
                <a16:creationId xmlns:a16="http://schemas.microsoft.com/office/drawing/2014/main" id="{FBA28E88-8777-E548-D16D-6EB171A8ACC1}"/>
              </a:ext>
            </a:extLst>
          </p:cNvPr>
          <p:cNvSpPr>
            <a:spLocks noChangeAspect="1"/>
          </p:cNvSpPr>
          <p:nvPr/>
        </p:nvSpPr>
        <p:spPr>
          <a:xfrm>
            <a:off x="6537960" y="2552724"/>
            <a:ext cx="548640" cy="609576"/>
          </a:xfrm>
          <a:custGeom>
            <a:avLst/>
            <a:gdLst/>
            <a:ahLst/>
            <a:cxnLst/>
            <a:rect l="l" t="t" r="r" b="b"/>
            <a:pathLst>
              <a:path w="1156526" h="1178798">
                <a:moveTo>
                  <a:pt x="0" y="0"/>
                </a:moveTo>
                <a:lnTo>
                  <a:pt x="1156527" y="0"/>
                </a:lnTo>
                <a:lnTo>
                  <a:pt x="1156527" y="1178798"/>
                </a:lnTo>
                <a:lnTo>
                  <a:pt x="0" y="117879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0">
            <a:extLst>
              <a:ext uri="{FF2B5EF4-FFF2-40B4-BE49-F238E27FC236}">
                <a16:creationId xmlns:a16="http://schemas.microsoft.com/office/drawing/2014/main" id="{815CC64C-EA5A-86D7-F119-6813A10AD79D}"/>
              </a:ext>
            </a:extLst>
          </p:cNvPr>
          <p:cNvSpPr>
            <a:spLocks noChangeAspect="1"/>
          </p:cNvSpPr>
          <p:nvPr/>
        </p:nvSpPr>
        <p:spPr>
          <a:xfrm>
            <a:off x="12481560" y="2552724"/>
            <a:ext cx="548640" cy="609576"/>
          </a:xfrm>
          <a:custGeom>
            <a:avLst/>
            <a:gdLst/>
            <a:ahLst/>
            <a:cxnLst/>
            <a:rect l="l" t="t" r="r" b="b"/>
            <a:pathLst>
              <a:path w="1156526" h="1178798">
                <a:moveTo>
                  <a:pt x="0" y="0"/>
                </a:moveTo>
                <a:lnTo>
                  <a:pt x="1156527" y="0"/>
                </a:lnTo>
                <a:lnTo>
                  <a:pt x="1156527" y="1178798"/>
                </a:lnTo>
                <a:lnTo>
                  <a:pt x="0" y="117879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extLst>
      <p:ext uri="{BB962C8B-B14F-4D97-AF65-F5344CB8AC3E}">
        <p14:creationId xmlns:p14="http://schemas.microsoft.com/office/powerpoint/2010/main" val="4031219172"/>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071C5-6C4F-18FC-FC43-665D0B215A13}"/>
            </a:ext>
          </a:extLst>
        </p:cNvPr>
        <p:cNvGrpSpPr/>
        <p:nvPr/>
      </p:nvGrpSpPr>
      <p:grpSpPr>
        <a:xfrm>
          <a:off x="0" y="0"/>
          <a:ext cx="0" cy="0"/>
          <a:chOff x="0" y="0"/>
          <a:chExt cx="0" cy="0"/>
        </a:xfrm>
      </p:grpSpPr>
      <p:grpSp>
        <p:nvGrpSpPr>
          <p:cNvPr id="5" name="Group 2">
            <a:extLst>
              <a:ext uri="{FF2B5EF4-FFF2-40B4-BE49-F238E27FC236}">
                <a16:creationId xmlns:a16="http://schemas.microsoft.com/office/drawing/2014/main" id="{2604F995-47B8-4459-7A46-2250753E721E}"/>
              </a:ext>
            </a:extLst>
          </p:cNvPr>
          <p:cNvGrpSpPr/>
          <p:nvPr/>
        </p:nvGrpSpPr>
        <p:grpSpPr>
          <a:xfrm>
            <a:off x="-44946" y="2247900"/>
            <a:ext cx="18332946" cy="2347306"/>
            <a:chOff x="0" y="-279086"/>
            <a:chExt cx="4922460" cy="617447"/>
          </a:xfrm>
        </p:grpSpPr>
        <p:sp>
          <p:nvSpPr>
            <p:cNvPr id="8" name="Freeform 3">
              <a:extLst>
                <a:ext uri="{FF2B5EF4-FFF2-40B4-BE49-F238E27FC236}">
                  <a16:creationId xmlns:a16="http://schemas.microsoft.com/office/drawing/2014/main" id="{1135076B-9054-EF8E-29A6-F7B4F663EE3D}"/>
                </a:ext>
              </a:extLst>
            </p:cNvPr>
            <p:cNvSpPr/>
            <p:nvPr/>
          </p:nvSpPr>
          <p:spPr>
            <a:xfrm>
              <a:off x="0" y="-279086"/>
              <a:ext cx="4922460" cy="338361"/>
            </a:xfrm>
            <a:custGeom>
              <a:avLst/>
              <a:gdLst/>
              <a:ahLst/>
              <a:cxnLst/>
              <a:rect l="l" t="t" r="r" b="b"/>
              <a:pathLst>
                <a:path w="4922460" h="338361">
                  <a:moveTo>
                    <a:pt x="21126" y="0"/>
                  </a:moveTo>
                  <a:lnTo>
                    <a:pt x="4901334" y="0"/>
                  </a:lnTo>
                  <a:cubicBezTo>
                    <a:pt x="4906937" y="0"/>
                    <a:pt x="4912311" y="2226"/>
                    <a:pt x="4916272" y="6188"/>
                  </a:cubicBezTo>
                  <a:cubicBezTo>
                    <a:pt x="4920234" y="10149"/>
                    <a:pt x="4922460" y="15523"/>
                    <a:pt x="4922460" y="21126"/>
                  </a:cubicBezTo>
                  <a:lnTo>
                    <a:pt x="4922460" y="317235"/>
                  </a:lnTo>
                  <a:cubicBezTo>
                    <a:pt x="4922460" y="328903"/>
                    <a:pt x="4913002" y="338361"/>
                    <a:pt x="4901334" y="338361"/>
                  </a:cubicBezTo>
                  <a:lnTo>
                    <a:pt x="21126" y="338361"/>
                  </a:lnTo>
                  <a:cubicBezTo>
                    <a:pt x="15523" y="338361"/>
                    <a:pt x="10149" y="336135"/>
                    <a:pt x="6188" y="332173"/>
                  </a:cubicBezTo>
                  <a:cubicBezTo>
                    <a:pt x="2226" y="328211"/>
                    <a:pt x="0" y="322838"/>
                    <a:pt x="0" y="317235"/>
                  </a:cubicBezTo>
                  <a:lnTo>
                    <a:pt x="0" y="21126"/>
                  </a:lnTo>
                  <a:cubicBezTo>
                    <a:pt x="0" y="15523"/>
                    <a:pt x="2226" y="10149"/>
                    <a:pt x="6188" y="6188"/>
                  </a:cubicBezTo>
                  <a:cubicBezTo>
                    <a:pt x="10149" y="2226"/>
                    <a:pt x="15523" y="0"/>
                    <a:pt x="21126" y="0"/>
                  </a:cubicBezTo>
                  <a:close/>
                </a:path>
              </a:pathLst>
            </a:custGeom>
            <a:solidFill>
              <a:srgbClr val="54BBAF">
                <a:alpha val="18824"/>
              </a:srgbClr>
            </a:solidFill>
          </p:spPr>
          <p:txBody>
            <a:bodyPr/>
            <a:lstStyle/>
            <a:p>
              <a:endParaRPr lang="en-US" dirty="0"/>
            </a:p>
          </p:txBody>
        </p:sp>
        <p:sp>
          <p:nvSpPr>
            <p:cNvPr id="10" name="TextBox 4">
              <a:extLst>
                <a:ext uri="{FF2B5EF4-FFF2-40B4-BE49-F238E27FC236}">
                  <a16:creationId xmlns:a16="http://schemas.microsoft.com/office/drawing/2014/main" id="{A30AFE42-BC49-01BB-95D3-196984A0301F}"/>
                </a:ext>
              </a:extLst>
            </p:cNvPr>
            <p:cNvSpPr txBox="1"/>
            <p:nvPr/>
          </p:nvSpPr>
          <p:spPr>
            <a:xfrm>
              <a:off x="0" y="-38100"/>
              <a:ext cx="4922460" cy="376461"/>
            </a:xfrm>
            <a:prstGeom prst="rect">
              <a:avLst/>
            </a:prstGeom>
          </p:spPr>
          <p:txBody>
            <a:bodyPr lIns="50800" tIns="50800" rIns="50800" bIns="50800" rtlCol="0" anchor="ctr"/>
            <a:lstStyle/>
            <a:p>
              <a:pPr algn="ctr">
                <a:lnSpc>
                  <a:spcPts val="2659"/>
                </a:lnSpc>
              </a:pPr>
              <a:endParaRPr/>
            </a:p>
          </p:txBody>
        </p:sp>
      </p:grpSp>
      <p:sp>
        <p:nvSpPr>
          <p:cNvPr id="2" name="Freeform 12">
            <a:extLst>
              <a:ext uri="{FF2B5EF4-FFF2-40B4-BE49-F238E27FC236}">
                <a16:creationId xmlns:a16="http://schemas.microsoft.com/office/drawing/2014/main" id="{C896D5C7-8B59-7050-4977-99098727872C}"/>
              </a:ext>
            </a:extLst>
          </p:cNvPr>
          <p:cNvSpPr/>
          <p:nvPr/>
        </p:nvSpPr>
        <p:spPr>
          <a:xfrm>
            <a:off x="437574" y="9660200"/>
            <a:ext cx="12461665" cy="358273"/>
          </a:xfrm>
          <a:custGeom>
            <a:avLst/>
            <a:gdLst/>
            <a:ahLst/>
            <a:cxnLst/>
            <a:rect l="l" t="t" r="r" b="b"/>
            <a:pathLst>
              <a:path w="12461665" h="358273">
                <a:moveTo>
                  <a:pt x="0" y="0"/>
                </a:moveTo>
                <a:lnTo>
                  <a:pt x="12461665" y="0"/>
                </a:lnTo>
                <a:lnTo>
                  <a:pt x="12461665" y="358273"/>
                </a:lnTo>
                <a:lnTo>
                  <a:pt x="0" y="358273"/>
                </a:lnTo>
                <a:lnTo>
                  <a:pt x="0" y="0"/>
                </a:lnTo>
                <a:close/>
              </a:path>
            </a:pathLst>
          </a:custGeom>
          <a:blipFill>
            <a:blip r:embed="rId3"/>
            <a:stretch>
              <a:fillRect/>
            </a:stretch>
          </a:blipFill>
        </p:spPr>
        <p:txBody>
          <a:bodyPr/>
          <a:lstStyle/>
          <a:p>
            <a:endParaRPr lang="en-US"/>
          </a:p>
        </p:txBody>
      </p:sp>
      <p:sp>
        <p:nvSpPr>
          <p:cNvPr id="3" name="Freeform 13">
            <a:extLst>
              <a:ext uri="{FF2B5EF4-FFF2-40B4-BE49-F238E27FC236}">
                <a16:creationId xmlns:a16="http://schemas.microsoft.com/office/drawing/2014/main" id="{D4CCFDCD-4957-4A31-C03F-9899FEC35F58}"/>
              </a:ext>
            </a:extLst>
          </p:cNvPr>
          <p:cNvSpPr/>
          <p:nvPr/>
        </p:nvSpPr>
        <p:spPr>
          <a:xfrm>
            <a:off x="12899239" y="9478405"/>
            <a:ext cx="5388761" cy="721861"/>
          </a:xfrm>
          <a:custGeom>
            <a:avLst/>
            <a:gdLst/>
            <a:ahLst/>
            <a:cxnLst/>
            <a:rect l="l" t="t" r="r" b="b"/>
            <a:pathLst>
              <a:path w="5388761" h="721861">
                <a:moveTo>
                  <a:pt x="0" y="0"/>
                </a:moveTo>
                <a:lnTo>
                  <a:pt x="5388761" y="0"/>
                </a:lnTo>
                <a:lnTo>
                  <a:pt x="5388761" y="721862"/>
                </a:lnTo>
                <a:lnTo>
                  <a:pt x="0" y="721862"/>
                </a:lnTo>
                <a:lnTo>
                  <a:pt x="0" y="0"/>
                </a:lnTo>
                <a:close/>
              </a:path>
            </a:pathLst>
          </a:custGeom>
          <a:blipFill>
            <a:blip r:embed="rId4"/>
            <a:stretch>
              <a:fillRect t="-39664" b="-137504"/>
            </a:stretch>
          </a:blipFill>
        </p:spPr>
        <p:txBody>
          <a:bodyPr/>
          <a:lstStyle/>
          <a:p>
            <a:endParaRPr lang="en-US"/>
          </a:p>
        </p:txBody>
      </p:sp>
      <p:graphicFrame>
        <p:nvGraphicFramePr>
          <p:cNvPr id="6" name="Table 5">
            <a:extLst>
              <a:ext uri="{FF2B5EF4-FFF2-40B4-BE49-F238E27FC236}">
                <a16:creationId xmlns:a16="http://schemas.microsoft.com/office/drawing/2014/main" id="{D1D558DB-21BE-E707-001A-6A359362B7D5}"/>
              </a:ext>
            </a:extLst>
          </p:cNvPr>
          <p:cNvGraphicFramePr>
            <a:graphicFrameLocks noGrp="1"/>
          </p:cNvGraphicFramePr>
          <p:nvPr>
            <p:extLst>
              <p:ext uri="{D42A27DB-BD31-4B8C-83A1-F6EECF244321}">
                <p14:modId xmlns:p14="http://schemas.microsoft.com/office/powerpoint/2010/main" val="1125510158"/>
              </p:ext>
            </p:extLst>
          </p:nvPr>
        </p:nvGraphicFramePr>
        <p:xfrm>
          <a:off x="228600" y="2257003"/>
          <a:ext cx="17526000" cy="6422177"/>
        </p:xfrm>
        <a:graphic>
          <a:graphicData uri="http://schemas.openxmlformats.org/drawingml/2006/table">
            <a:tbl>
              <a:tblPr firstRow="1" bandRow="1">
                <a:tableStyleId>{5C22544A-7EE6-4342-B048-85BDC9FD1C3A}</a:tableStyleId>
              </a:tblPr>
              <a:tblGrid>
                <a:gridCol w="6064278">
                  <a:extLst>
                    <a:ext uri="{9D8B030D-6E8A-4147-A177-3AD203B41FA5}">
                      <a16:colId xmlns:a16="http://schemas.microsoft.com/office/drawing/2014/main" val="3225715063"/>
                    </a:ext>
                  </a:extLst>
                </a:gridCol>
                <a:gridCol w="6204062">
                  <a:extLst>
                    <a:ext uri="{9D8B030D-6E8A-4147-A177-3AD203B41FA5}">
                      <a16:colId xmlns:a16="http://schemas.microsoft.com/office/drawing/2014/main" val="1122967147"/>
                    </a:ext>
                  </a:extLst>
                </a:gridCol>
                <a:gridCol w="5257660">
                  <a:extLst>
                    <a:ext uri="{9D8B030D-6E8A-4147-A177-3AD203B41FA5}">
                      <a16:colId xmlns:a16="http://schemas.microsoft.com/office/drawing/2014/main" val="76776314"/>
                    </a:ext>
                  </a:extLst>
                </a:gridCol>
              </a:tblGrid>
              <a:tr h="13929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kern="1200" dirty="0">
                          <a:solidFill>
                            <a:schemeClr val="tx1"/>
                          </a:solidFill>
                          <a:effectLst/>
                          <a:latin typeface="+mn-lt"/>
                          <a:ea typeface="+mn-ea"/>
                          <a:cs typeface="+mn-cs"/>
                        </a:rPr>
                        <a:t>Leaner Cash Coordination</a:t>
                      </a:r>
                    </a:p>
                  </a:txBody>
                  <a:tcPr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kern="1200" dirty="0">
                          <a:solidFill>
                            <a:schemeClr val="tx1"/>
                          </a:solidFill>
                          <a:effectLst/>
                          <a:latin typeface="+mn-lt"/>
                          <a:ea typeface="+mn-ea"/>
                          <a:cs typeface="+mn-cs"/>
                        </a:rPr>
                        <a:t>The Role of Civil Society</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kern="1200" dirty="0">
                          <a:solidFill>
                            <a:schemeClr val="tx1"/>
                          </a:solidFill>
                          <a:effectLst/>
                          <a:latin typeface="+mn-lt"/>
                          <a:ea typeface="+mn-ea"/>
                          <a:cs typeface="+mn-cs"/>
                        </a:rPr>
                        <a:t>Adaptive Capacities </a:t>
                      </a:r>
                    </a:p>
                  </a:txBody>
                  <a:tcPr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498095"/>
                  </a:ext>
                </a:extLst>
              </a:tr>
              <a:tr h="4728944">
                <a:tc>
                  <a:txBody>
                    <a:bodyPr/>
                    <a:lstStyle/>
                    <a:p>
                      <a:pPr marL="342900" indent="-342900">
                        <a:buFont typeface="Arial" panose="020B0604020202020204" pitchFamily="34" charset="0"/>
                        <a:buChar char="•"/>
                      </a:pPr>
                      <a:r>
                        <a:rPr lang="en-GB" sz="2800" dirty="0">
                          <a:solidFill>
                            <a:schemeClr val="tx1"/>
                          </a:solidFill>
                          <a:latin typeface="+mn-lt"/>
                        </a:rPr>
                        <a:t>CWG &amp; BA WG merger </a:t>
                      </a:r>
                    </a:p>
                    <a:p>
                      <a:pPr marL="342900" indent="-342900">
                        <a:buFont typeface="Arial" panose="020B0604020202020204" pitchFamily="34" charset="0"/>
                        <a:buChar char="•"/>
                      </a:pPr>
                      <a:r>
                        <a:rPr lang="en-GB" sz="2800" dirty="0">
                          <a:solidFill>
                            <a:schemeClr val="tx1"/>
                          </a:solidFill>
                          <a:latin typeface="+mn-lt"/>
                        </a:rPr>
                        <a:t>Evidence-informed process of consensus building and actionable recommendations for coordination with a renewed CWG.</a:t>
                      </a:r>
                    </a:p>
                    <a:p>
                      <a:pPr marL="342900" indent="-342900">
                        <a:buFont typeface="Arial" panose="020B0604020202020204" pitchFamily="34" charset="0"/>
                        <a:buChar char="•"/>
                      </a:pPr>
                      <a:r>
                        <a:rPr lang="en-GB" sz="2800" dirty="0">
                          <a:solidFill>
                            <a:schemeClr val="tx1"/>
                          </a:solidFill>
                          <a:latin typeface="+mn-lt"/>
                        </a:rPr>
                        <a:t>Draw lessons from global practices to inform better coordination options in Lebanon</a:t>
                      </a:r>
                    </a:p>
                    <a:p>
                      <a:pPr marL="342900" indent="-342900">
                        <a:buFont typeface="Arial" panose="020B0604020202020204" pitchFamily="34" charset="0"/>
                        <a:buChar char="•"/>
                      </a:pPr>
                      <a:r>
                        <a:rPr lang="en-GB" sz="2800" dirty="0">
                          <a:solidFill>
                            <a:schemeClr val="tx1"/>
                          </a:solidFill>
                          <a:latin typeface="+mn-lt"/>
                        </a:rPr>
                        <a:t>October 2025</a:t>
                      </a:r>
                    </a:p>
                    <a:p>
                      <a:pPr marL="342900" indent="-342900">
                        <a:buFont typeface="Arial" panose="020B0604020202020204" pitchFamily="34" charset="0"/>
                        <a:buChar char="•"/>
                      </a:pPr>
                      <a:r>
                        <a:rPr lang="en-GB" sz="2400" dirty="0">
                          <a:solidFill>
                            <a:schemeClr val="tx1"/>
                          </a:solidFill>
                          <a:latin typeface="+mn-lt"/>
                        </a:rPr>
                        <a:t>Identify anticipated coordination bottlenecks, gaps, and challenges after the CWG and BAWG merger</a:t>
                      </a: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indent="-457200">
                        <a:buFont typeface="Arial" panose="020B0604020202020204" pitchFamily="34" charset="0"/>
                        <a:buChar char="•"/>
                      </a:pPr>
                      <a:r>
                        <a:rPr lang="en-US" sz="2800" spc="-80" dirty="0">
                          <a:solidFill>
                            <a:schemeClr val="tx1"/>
                          </a:solidFill>
                          <a:latin typeface="+mn-lt"/>
                          <a:ea typeface="Canva Sans"/>
                          <a:cs typeface="Canva Sans"/>
                          <a:sym typeface="Canva Sans"/>
                        </a:rPr>
                        <a:t>Initial response to the September 2024 conflict </a:t>
                      </a:r>
                    </a:p>
                    <a:p>
                      <a:pPr marL="457200" indent="-457200">
                        <a:buFont typeface="Arial" panose="020B0604020202020204" pitchFamily="34" charset="0"/>
                        <a:buChar char="•"/>
                      </a:pPr>
                      <a:r>
                        <a:rPr lang="en-US" sz="2800" spc="-80" dirty="0">
                          <a:solidFill>
                            <a:schemeClr val="tx1"/>
                          </a:solidFill>
                          <a:latin typeface="+mn-lt"/>
                          <a:ea typeface="Canva Sans"/>
                          <a:cs typeface="Canva Sans"/>
                          <a:sym typeface="Canva Sans"/>
                        </a:rPr>
                        <a:t>Role of non-formal actor’s actions before gov/ formal humanitarian assistance </a:t>
                      </a:r>
                    </a:p>
                    <a:p>
                      <a:pPr marL="457200" indent="-457200">
                        <a:buFont typeface="Arial" panose="020B0604020202020204" pitchFamily="34" charset="0"/>
                        <a:buChar char="•"/>
                      </a:pPr>
                      <a:r>
                        <a:rPr lang="en-US" sz="2800" spc="-80" dirty="0">
                          <a:solidFill>
                            <a:schemeClr val="tx1"/>
                          </a:solidFill>
                          <a:latin typeface="+mn-lt"/>
                          <a:ea typeface="Canva Sans"/>
                          <a:cs typeface="Canva Sans"/>
                          <a:sym typeface="Canva Sans"/>
                        </a:rPr>
                        <a:t>How these early efforts interacted with the formal response. </a:t>
                      </a:r>
                      <a:endParaRPr lang="en-GB" sz="2800" spc="-80" dirty="0">
                        <a:solidFill>
                          <a:schemeClr val="tx1"/>
                        </a:solidFill>
                        <a:latin typeface="+mn-lt"/>
                      </a:endParaRPr>
                    </a:p>
                    <a:p>
                      <a:pPr marL="457200" indent="-457200">
                        <a:buFont typeface="Arial" panose="020B0604020202020204" pitchFamily="34" charset="0"/>
                        <a:buChar char="•"/>
                      </a:pPr>
                      <a:r>
                        <a:rPr lang="en-GB" sz="2800" spc="-80" dirty="0">
                          <a:solidFill>
                            <a:schemeClr val="tx1"/>
                          </a:solidFill>
                          <a:latin typeface="+mn-lt"/>
                        </a:rPr>
                        <a:t>Working with the </a:t>
                      </a:r>
                      <a:r>
                        <a:rPr lang="en-GB" sz="2800" spc="-80" dirty="0" err="1">
                          <a:solidFill>
                            <a:schemeClr val="tx1"/>
                          </a:solidFill>
                          <a:latin typeface="+mn-lt"/>
                        </a:rPr>
                        <a:t>Asfari</a:t>
                      </a:r>
                      <a:r>
                        <a:rPr lang="en-GB" sz="2800" spc="-80" dirty="0">
                          <a:solidFill>
                            <a:schemeClr val="tx1"/>
                          </a:solidFill>
                          <a:latin typeface="+mn-lt"/>
                        </a:rPr>
                        <a:t> </a:t>
                      </a:r>
                      <a:r>
                        <a:rPr lang="en-GB" sz="2800" spc="-80" dirty="0" err="1">
                          <a:solidFill>
                            <a:schemeClr val="tx1"/>
                          </a:solidFill>
                          <a:latin typeface="+mn-lt"/>
                        </a:rPr>
                        <a:t>Institue</a:t>
                      </a:r>
                      <a:r>
                        <a:rPr lang="en-GB" sz="2800" spc="-80" dirty="0">
                          <a:solidFill>
                            <a:schemeClr val="tx1"/>
                          </a:solidFill>
                          <a:latin typeface="+mn-lt"/>
                        </a:rPr>
                        <a:t> - AUB</a:t>
                      </a:r>
                    </a:p>
                    <a:p>
                      <a:pPr marL="457200" indent="-457200">
                        <a:buFont typeface="Arial" panose="020B0604020202020204" pitchFamily="34" charset="0"/>
                        <a:buChar char="•"/>
                      </a:pPr>
                      <a:r>
                        <a:rPr lang="en-GB" sz="2800" spc="-80" dirty="0">
                          <a:solidFill>
                            <a:schemeClr val="tx1"/>
                          </a:solidFill>
                          <a:latin typeface="+mn-lt"/>
                        </a:rPr>
                        <a:t>Jan 2026</a:t>
                      </a:r>
                    </a:p>
                    <a:p>
                      <a:pPr marL="457200" indent="-457200">
                        <a:buFont typeface="Wingdings" panose="05000000000000000000" pitchFamily="2" charset="2"/>
                        <a:buChar char="§"/>
                      </a:pPr>
                      <a:endParaRPr lang="en-GB" sz="2800" kern="1200" dirty="0">
                        <a:solidFill>
                          <a:schemeClr val="tx1"/>
                        </a:solidFill>
                        <a:effectLst/>
                        <a:latin typeface="+mn-lt"/>
                        <a:ea typeface="+mn-ea"/>
                        <a:cs typeface="+mn-cs"/>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buFont typeface="Arial" panose="020B0604020202020204" pitchFamily="34" charset="0"/>
                        <a:buChar char="•"/>
                      </a:pPr>
                      <a:r>
                        <a:rPr lang="en-GB" sz="2800" spc="-80" dirty="0">
                          <a:solidFill>
                            <a:schemeClr val="tx1"/>
                          </a:solidFill>
                          <a:latin typeface="+mn-lt"/>
                        </a:rPr>
                        <a:t>Learning brief</a:t>
                      </a:r>
                    </a:p>
                    <a:p>
                      <a:pPr marL="342900" indent="-342900">
                        <a:buFont typeface="Arial" panose="020B0604020202020204" pitchFamily="34" charset="0"/>
                        <a:buChar char="•"/>
                      </a:pPr>
                      <a:r>
                        <a:rPr lang="en-GB" sz="2800" spc="-80" dirty="0">
                          <a:solidFill>
                            <a:schemeClr val="tx1"/>
                          </a:solidFill>
                          <a:latin typeface="+mn-lt"/>
                        </a:rPr>
                        <a:t>Embedded across qual research </a:t>
                      </a:r>
                    </a:p>
                    <a:p>
                      <a:pPr marL="342900" indent="-342900">
                        <a:buFont typeface="Arial" panose="020B0604020202020204" pitchFamily="34" charset="0"/>
                        <a:buChar char="•"/>
                      </a:pPr>
                      <a:r>
                        <a:rPr lang="en-GB" sz="2800" spc="-80" dirty="0">
                          <a:solidFill>
                            <a:schemeClr val="tx1"/>
                          </a:solidFill>
                          <a:latin typeface="+mn-lt"/>
                        </a:rPr>
                        <a:t>Household and community strategies and approaches that have emerged in response to multiple overlapping crises.</a:t>
                      </a:r>
                    </a:p>
                    <a:p>
                      <a:pPr marL="342900" indent="-342900">
                        <a:buFont typeface="Arial" panose="020B0604020202020204" pitchFamily="34" charset="0"/>
                        <a:buChar char="•"/>
                      </a:pPr>
                      <a:r>
                        <a:rPr lang="en-GB" sz="2800" spc="-80" dirty="0">
                          <a:solidFill>
                            <a:schemeClr val="tx1"/>
                          </a:solidFill>
                          <a:latin typeface="+mn-lt"/>
                        </a:rPr>
                        <a:t>Identify areas for further research &amp; linkages to local responses.</a:t>
                      </a:r>
                    </a:p>
                    <a:p>
                      <a:pPr marL="342900" indent="-342900">
                        <a:buFont typeface="Arial" panose="020B0604020202020204" pitchFamily="34" charset="0"/>
                        <a:buChar char="•"/>
                      </a:pPr>
                      <a:r>
                        <a:rPr lang="en-GB" sz="2800" spc="-80" dirty="0">
                          <a:solidFill>
                            <a:schemeClr val="tx1"/>
                          </a:solidFill>
                          <a:latin typeface="+mn-lt"/>
                        </a:rPr>
                        <a:t>Dec 2025</a:t>
                      </a:r>
                      <a:endParaRPr lang="en-GB" sz="2800" dirty="0">
                        <a:solidFill>
                          <a:schemeClr val="tx1"/>
                        </a:solidFill>
                        <a:latin typeface="+mn-lt"/>
                      </a:endParaRP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4708382"/>
                  </a:ext>
                </a:extLst>
              </a:tr>
            </a:tbl>
          </a:graphicData>
        </a:graphic>
      </p:graphicFrame>
      <p:sp>
        <p:nvSpPr>
          <p:cNvPr id="4" name="Freeform 6">
            <a:extLst>
              <a:ext uri="{FF2B5EF4-FFF2-40B4-BE49-F238E27FC236}">
                <a16:creationId xmlns:a16="http://schemas.microsoft.com/office/drawing/2014/main" id="{D2BD4CF6-821A-01AD-F782-19DF43AC98ED}"/>
              </a:ext>
            </a:extLst>
          </p:cNvPr>
          <p:cNvSpPr/>
          <p:nvPr/>
        </p:nvSpPr>
        <p:spPr>
          <a:xfrm>
            <a:off x="1066800" y="749821"/>
            <a:ext cx="1371600" cy="1269479"/>
          </a:xfrm>
          <a:custGeom>
            <a:avLst/>
            <a:gdLst/>
            <a:ahLst/>
            <a:cxnLst/>
            <a:rect l="l" t="t" r="r" b="b"/>
            <a:pathLst>
              <a:path w="1733305" h="1733305">
                <a:moveTo>
                  <a:pt x="0" y="0"/>
                </a:moveTo>
                <a:lnTo>
                  <a:pt x="1733304" y="0"/>
                </a:lnTo>
                <a:lnTo>
                  <a:pt x="1733304" y="1733305"/>
                </a:lnTo>
                <a:lnTo>
                  <a:pt x="0" y="1733305"/>
                </a:lnTo>
                <a:lnTo>
                  <a:pt x="0" y="0"/>
                </a:lnTo>
                <a:close/>
              </a:path>
            </a:pathLst>
          </a:custGeom>
          <a:blipFill>
            <a:blip r:embed="rId5"/>
            <a:stretch>
              <a:fillRect/>
            </a:stretch>
          </a:blipFill>
        </p:spPr>
        <p:txBody>
          <a:bodyPr/>
          <a:lstStyle/>
          <a:p>
            <a:endParaRPr lang="en-US"/>
          </a:p>
        </p:txBody>
      </p:sp>
      <p:sp>
        <p:nvSpPr>
          <p:cNvPr id="13" name="TextBox 15">
            <a:extLst>
              <a:ext uri="{FF2B5EF4-FFF2-40B4-BE49-F238E27FC236}">
                <a16:creationId xmlns:a16="http://schemas.microsoft.com/office/drawing/2014/main" id="{18EF2A86-525C-2B3F-B236-826E35900119}"/>
              </a:ext>
            </a:extLst>
          </p:cNvPr>
          <p:cNvSpPr txBox="1"/>
          <p:nvPr/>
        </p:nvSpPr>
        <p:spPr>
          <a:xfrm>
            <a:off x="2784528" y="961553"/>
            <a:ext cx="12718943" cy="831574"/>
          </a:xfrm>
          <a:prstGeom prst="rect">
            <a:avLst/>
          </a:prstGeom>
        </p:spPr>
        <p:txBody>
          <a:bodyPr lIns="0" tIns="0" rIns="0" bIns="0" rtlCol="0" anchor="t">
            <a:spAutoFit/>
          </a:bodyPr>
          <a:lstStyle/>
          <a:p>
            <a:pPr algn="ctr">
              <a:lnSpc>
                <a:spcPts val="6793"/>
              </a:lnSpc>
            </a:pPr>
            <a:r>
              <a:rPr lang="en-US" sz="4800" b="1" dirty="0">
                <a:solidFill>
                  <a:srgbClr val="000000"/>
                </a:solidFill>
                <a:latin typeface="+mj-lt"/>
                <a:ea typeface="Pragmatica Bold"/>
                <a:cs typeface="Pragmatica Bold"/>
                <a:sym typeface="Pragmatica Bold"/>
              </a:rPr>
              <a:t>Upcoming Research</a:t>
            </a:r>
          </a:p>
        </p:txBody>
      </p:sp>
      <p:sp>
        <p:nvSpPr>
          <p:cNvPr id="14" name="Freeform 10">
            <a:extLst>
              <a:ext uri="{FF2B5EF4-FFF2-40B4-BE49-F238E27FC236}">
                <a16:creationId xmlns:a16="http://schemas.microsoft.com/office/drawing/2014/main" id="{5E83E43F-C947-688F-C6A7-707CC3684E1B}"/>
              </a:ext>
            </a:extLst>
          </p:cNvPr>
          <p:cNvSpPr>
            <a:spLocks noChangeAspect="1"/>
          </p:cNvSpPr>
          <p:nvPr/>
        </p:nvSpPr>
        <p:spPr>
          <a:xfrm>
            <a:off x="163254" y="2677459"/>
            <a:ext cx="548640" cy="609576"/>
          </a:xfrm>
          <a:custGeom>
            <a:avLst/>
            <a:gdLst/>
            <a:ahLst/>
            <a:cxnLst/>
            <a:rect l="l" t="t" r="r" b="b"/>
            <a:pathLst>
              <a:path w="1156526" h="1178798">
                <a:moveTo>
                  <a:pt x="0" y="0"/>
                </a:moveTo>
                <a:lnTo>
                  <a:pt x="1156527" y="0"/>
                </a:lnTo>
                <a:lnTo>
                  <a:pt x="1156527" y="1178798"/>
                </a:lnTo>
                <a:lnTo>
                  <a:pt x="0" y="117879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Freeform 10">
            <a:extLst>
              <a:ext uri="{FF2B5EF4-FFF2-40B4-BE49-F238E27FC236}">
                <a16:creationId xmlns:a16="http://schemas.microsoft.com/office/drawing/2014/main" id="{E833571D-468D-BBC5-D215-3557C6E1CF19}"/>
              </a:ext>
            </a:extLst>
          </p:cNvPr>
          <p:cNvSpPr>
            <a:spLocks noChangeAspect="1"/>
          </p:cNvSpPr>
          <p:nvPr/>
        </p:nvSpPr>
        <p:spPr>
          <a:xfrm>
            <a:off x="6477000" y="2714232"/>
            <a:ext cx="548640" cy="609576"/>
          </a:xfrm>
          <a:custGeom>
            <a:avLst/>
            <a:gdLst/>
            <a:ahLst/>
            <a:cxnLst/>
            <a:rect l="l" t="t" r="r" b="b"/>
            <a:pathLst>
              <a:path w="1156526" h="1178798">
                <a:moveTo>
                  <a:pt x="0" y="0"/>
                </a:moveTo>
                <a:lnTo>
                  <a:pt x="1156527" y="0"/>
                </a:lnTo>
                <a:lnTo>
                  <a:pt x="1156527" y="1178798"/>
                </a:lnTo>
                <a:lnTo>
                  <a:pt x="0" y="117879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0">
            <a:extLst>
              <a:ext uri="{FF2B5EF4-FFF2-40B4-BE49-F238E27FC236}">
                <a16:creationId xmlns:a16="http://schemas.microsoft.com/office/drawing/2014/main" id="{F8179BA1-F548-728E-000B-28A8B44AC73E}"/>
              </a:ext>
            </a:extLst>
          </p:cNvPr>
          <p:cNvSpPr>
            <a:spLocks noChangeAspect="1"/>
          </p:cNvSpPr>
          <p:nvPr/>
        </p:nvSpPr>
        <p:spPr>
          <a:xfrm>
            <a:off x="12633960" y="2684492"/>
            <a:ext cx="548640" cy="609576"/>
          </a:xfrm>
          <a:custGeom>
            <a:avLst/>
            <a:gdLst/>
            <a:ahLst/>
            <a:cxnLst/>
            <a:rect l="l" t="t" r="r" b="b"/>
            <a:pathLst>
              <a:path w="1156526" h="1178798">
                <a:moveTo>
                  <a:pt x="0" y="0"/>
                </a:moveTo>
                <a:lnTo>
                  <a:pt x="1156527" y="0"/>
                </a:lnTo>
                <a:lnTo>
                  <a:pt x="1156527" y="1178798"/>
                </a:lnTo>
                <a:lnTo>
                  <a:pt x="0" y="117879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extLst>
      <p:ext uri="{BB962C8B-B14F-4D97-AF65-F5344CB8AC3E}">
        <p14:creationId xmlns:p14="http://schemas.microsoft.com/office/powerpoint/2010/main" val="1558540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15689</TotalTime>
  <Words>923</Words>
  <Application>Microsoft Office PowerPoint</Application>
  <PresentationFormat>Custom</PresentationFormat>
  <Paragraphs>99</Paragraphs>
  <Slides>12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Wingdings</vt:lpstr>
      <vt:lpstr>Helvetica World Bold</vt:lpstr>
      <vt:lpstr>Times New Roman</vt:lpstr>
      <vt:lpstr>Arial</vt:lpstr>
      <vt:lpstr>Canva Sans</vt:lpstr>
      <vt:lpstr>Pragmatica Bold</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Proposal Presentation</dc:title>
  <dc:creator>Cynthia Saghir</dc:creator>
  <cp:lastModifiedBy>Cynthia Saghir</cp:lastModifiedBy>
  <cp:revision>18</cp:revision>
  <dcterms:created xsi:type="dcterms:W3CDTF">2006-08-16T00:00:00Z</dcterms:created>
  <dcterms:modified xsi:type="dcterms:W3CDTF">2026-02-23T13:28:39Z</dcterms:modified>
  <dc:identifier>DAGfhifqxEQ</dc:identifier>
</cp:coreProperties>
</file>