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8" r:id="rId3"/>
    <p:sldId id="259" r:id="rId4"/>
    <p:sldId id="260" r:id="rId5"/>
    <p:sldId id="261" r:id="rId6"/>
    <p:sldId id="266" r:id="rId7"/>
    <p:sldId id="284" r:id="rId8"/>
    <p:sldId id="277" r:id="rId9"/>
    <p:sldId id="276" r:id="rId10"/>
    <p:sldId id="280" r:id="rId11"/>
    <p:sldId id="281" r:id="rId12"/>
    <p:sldId id="282" r:id="rId13"/>
    <p:sldId id="28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B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06F82-D083-4C7F-84CC-FB8F5ABD2CB9}" v="13" dt="2025-10-07T18:10:45.051"/>
    <p1510:client id="{77B479C6-C638-40DF-9ECB-AE8AD8468158}" v="35" dt="2025-10-08T15:14:49.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2046"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ente Palacios" userId="c531021fc500df6c" providerId="LiveId" clId="{877496F6-73D4-489C-BD52-4FE9525BB1C6}"/>
    <pc:docChg chg="undo custSel addSld delSld modSld">
      <pc:chgData name="Vicente Palacios" userId="c531021fc500df6c" providerId="LiveId" clId="{877496F6-73D4-489C-BD52-4FE9525BB1C6}" dt="2025-10-08T16:22:33.293" v="1066" actId="20577"/>
      <pc:docMkLst>
        <pc:docMk/>
      </pc:docMkLst>
      <pc:sldChg chg="addSp modSp mod">
        <pc:chgData name="Vicente Palacios" userId="c531021fc500df6c" providerId="LiveId" clId="{877496F6-73D4-489C-BD52-4FE9525BB1C6}" dt="2025-10-06T06:45:01.274" v="386" actId="1076"/>
        <pc:sldMkLst>
          <pc:docMk/>
          <pc:sldMk cId="0" sldId="256"/>
        </pc:sldMkLst>
        <pc:spChg chg="mod">
          <ac:chgData name="Vicente Palacios" userId="c531021fc500df6c" providerId="LiveId" clId="{877496F6-73D4-489C-BD52-4FE9525BB1C6}" dt="2025-10-06T06:45:01.274" v="386" actId="1076"/>
          <ac:spMkLst>
            <pc:docMk/>
            <pc:sldMk cId="0" sldId="256"/>
            <ac:spMk id="2" creationId="{00000000-0000-0000-0000-000000000000}"/>
          </ac:spMkLst>
        </pc:spChg>
        <pc:spChg chg="mod">
          <ac:chgData name="Vicente Palacios" userId="c531021fc500df6c" providerId="LiveId" clId="{877496F6-73D4-489C-BD52-4FE9525BB1C6}" dt="2025-10-06T06:33:33.634" v="14" actId="1076"/>
          <ac:spMkLst>
            <pc:docMk/>
            <pc:sldMk cId="0" sldId="256"/>
            <ac:spMk id="3" creationId="{00000000-0000-0000-0000-000000000000}"/>
          </ac:spMkLst>
        </pc:spChg>
        <pc:picChg chg="mod">
          <ac:chgData name="Vicente Palacios" userId="c531021fc500df6c" providerId="LiveId" clId="{877496F6-73D4-489C-BD52-4FE9525BB1C6}" dt="2025-10-06T06:32:36.183" v="2" actId="1076"/>
          <ac:picMkLst>
            <pc:docMk/>
            <pc:sldMk cId="0" sldId="256"/>
            <ac:picMk id="4" creationId="{0F1B1647-0422-D780-DD1D-A4CB03C5A194}"/>
          </ac:picMkLst>
        </pc:picChg>
        <pc:picChg chg="mod">
          <ac:chgData name="Vicente Palacios" userId="c531021fc500df6c" providerId="LiveId" clId="{877496F6-73D4-489C-BD52-4FE9525BB1C6}" dt="2025-10-06T06:32:31.089" v="0" actId="1076"/>
          <ac:picMkLst>
            <pc:docMk/>
            <pc:sldMk cId="0" sldId="256"/>
            <ac:picMk id="6" creationId="{00000000-0000-0000-0000-000000000000}"/>
          </ac:picMkLst>
        </pc:picChg>
        <pc:picChg chg="add mod modCrop">
          <ac:chgData name="Vicente Palacios" userId="c531021fc500df6c" providerId="LiveId" clId="{877496F6-73D4-489C-BD52-4FE9525BB1C6}" dt="2025-10-06T06:34:46.624" v="27" actId="732"/>
          <ac:picMkLst>
            <pc:docMk/>
            <pc:sldMk cId="0" sldId="256"/>
            <ac:picMk id="8" creationId="{26C2CEAB-0F72-C82F-0954-52394A6216EF}"/>
          </ac:picMkLst>
        </pc:picChg>
      </pc:sldChg>
      <pc:sldChg chg="addSp modSp mod">
        <pc:chgData name="Vicente Palacios" userId="c531021fc500df6c" providerId="LiveId" clId="{877496F6-73D4-489C-BD52-4FE9525BB1C6}" dt="2025-10-08T14:46:14.215" v="604" actId="113"/>
        <pc:sldMkLst>
          <pc:docMk/>
          <pc:sldMk cId="0" sldId="258"/>
        </pc:sldMkLst>
        <pc:spChg chg="add">
          <ac:chgData name="Vicente Palacios" userId="c531021fc500df6c" providerId="LiveId" clId="{877496F6-73D4-489C-BD52-4FE9525BB1C6}" dt="2025-10-08T14:44:27.684" v="532"/>
          <ac:spMkLst>
            <pc:docMk/>
            <pc:sldMk cId="0" sldId="258"/>
            <ac:spMk id="2" creationId="{6BFC48E7-0AA5-8D37-AFA5-EAC0BD4F84FA}"/>
          </ac:spMkLst>
        </pc:spChg>
        <pc:spChg chg="mod">
          <ac:chgData name="Vicente Palacios" userId="c531021fc500df6c" providerId="LiveId" clId="{877496F6-73D4-489C-BD52-4FE9525BB1C6}" dt="2025-10-08T14:46:14.215" v="604" actId="113"/>
          <ac:spMkLst>
            <pc:docMk/>
            <pc:sldMk cId="0" sldId="258"/>
            <ac:spMk id="3" creationId="{00000000-0000-0000-0000-000000000000}"/>
          </ac:spMkLst>
        </pc:spChg>
        <pc:spChg chg="add">
          <ac:chgData name="Vicente Palacios" userId="c531021fc500df6c" providerId="LiveId" clId="{877496F6-73D4-489C-BD52-4FE9525BB1C6}" dt="2025-10-08T14:44:40.239" v="535"/>
          <ac:spMkLst>
            <pc:docMk/>
            <pc:sldMk cId="0" sldId="258"/>
            <ac:spMk id="4" creationId="{A3523805-DEA8-06A0-C73C-9CAA7F2F7828}"/>
          </ac:spMkLst>
        </pc:spChg>
        <pc:spChg chg="add">
          <ac:chgData name="Vicente Palacios" userId="c531021fc500df6c" providerId="LiveId" clId="{877496F6-73D4-489C-BD52-4FE9525BB1C6}" dt="2025-10-08T14:44:56.257" v="539"/>
          <ac:spMkLst>
            <pc:docMk/>
            <pc:sldMk cId="0" sldId="258"/>
            <ac:spMk id="5" creationId="{27B09BE7-2B1D-A704-7F51-EA97E76214C9}"/>
          </ac:spMkLst>
        </pc:spChg>
      </pc:sldChg>
      <pc:sldChg chg="modSp mod">
        <pc:chgData name="Vicente Palacios" userId="c531021fc500df6c" providerId="LiveId" clId="{877496F6-73D4-489C-BD52-4FE9525BB1C6}" dt="2025-10-08T14:46:22.762" v="606" actId="120"/>
        <pc:sldMkLst>
          <pc:docMk/>
          <pc:sldMk cId="0" sldId="259"/>
        </pc:sldMkLst>
        <pc:spChg chg="mod">
          <ac:chgData name="Vicente Palacios" userId="c531021fc500df6c" providerId="LiveId" clId="{877496F6-73D4-489C-BD52-4FE9525BB1C6}" dt="2025-10-08T14:46:22.762" v="606" actId="120"/>
          <ac:spMkLst>
            <pc:docMk/>
            <pc:sldMk cId="0" sldId="259"/>
            <ac:spMk id="3" creationId="{00000000-0000-0000-0000-000000000000}"/>
          </ac:spMkLst>
        </pc:spChg>
        <pc:spChg chg="mod">
          <ac:chgData name="Vicente Palacios" userId="c531021fc500df6c" providerId="LiveId" clId="{877496F6-73D4-489C-BD52-4FE9525BB1C6}" dt="2025-10-08T14:42:04.180" v="518" actId="1076"/>
          <ac:spMkLst>
            <pc:docMk/>
            <pc:sldMk cId="0" sldId="259"/>
            <ac:spMk id="6" creationId="{70179BFB-0537-C748-4121-596646FE4CDA}"/>
          </ac:spMkLst>
        </pc:spChg>
      </pc:sldChg>
      <pc:sldChg chg="modSp mod">
        <pc:chgData name="Vicente Palacios" userId="c531021fc500df6c" providerId="LiveId" clId="{877496F6-73D4-489C-BD52-4FE9525BB1C6}" dt="2025-10-08T14:43:59.249" v="531" actId="6549"/>
        <pc:sldMkLst>
          <pc:docMk/>
          <pc:sldMk cId="0" sldId="260"/>
        </pc:sldMkLst>
        <pc:spChg chg="mod">
          <ac:chgData name="Vicente Palacios" userId="c531021fc500df6c" providerId="LiveId" clId="{877496F6-73D4-489C-BD52-4FE9525BB1C6}" dt="2025-10-08T14:43:59.249" v="531" actId="6549"/>
          <ac:spMkLst>
            <pc:docMk/>
            <pc:sldMk cId="0" sldId="260"/>
            <ac:spMk id="3" creationId="{00000000-0000-0000-0000-000000000000}"/>
          </ac:spMkLst>
        </pc:spChg>
      </pc:sldChg>
      <pc:sldChg chg="modSp mod">
        <pc:chgData name="Vicente Palacios" userId="c531021fc500df6c" providerId="LiveId" clId="{877496F6-73D4-489C-BD52-4FE9525BB1C6}" dt="2025-10-08T14:55:48.448" v="810" actId="6549"/>
        <pc:sldMkLst>
          <pc:docMk/>
          <pc:sldMk cId="0" sldId="261"/>
        </pc:sldMkLst>
        <pc:spChg chg="mod">
          <ac:chgData name="Vicente Palacios" userId="c531021fc500df6c" providerId="LiveId" clId="{877496F6-73D4-489C-BD52-4FE9525BB1C6}" dt="2025-10-08T14:55:48.448" v="810" actId="6549"/>
          <ac:spMkLst>
            <pc:docMk/>
            <pc:sldMk cId="0" sldId="261"/>
            <ac:spMk id="3" creationId="{00000000-0000-0000-0000-000000000000}"/>
          </ac:spMkLst>
        </pc:spChg>
        <pc:spChg chg="mod">
          <ac:chgData name="Vicente Palacios" userId="c531021fc500df6c" providerId="LiveId" clId="{877496F6-73D4-489C-BD52-4FE9525BB1C6}" dt="2025-10-08T14:46:35.509" v="620" actId="20577"/>
          <ac:spMkLst>
            <pc:docMk/>
            <pc:sldMk cId="0" sldId="261"/>
            <ac:spMk id="6" creationId="{5EE95DA7-7E35-C46A-14C2-5A02E7A2F259}"/>
          </ac:spMkLst>
        </pc:spChg>
      </pc:sldChg>
      <pc:sldChg chg="addSp modSp mod">
        <pc:chgData name="Vicente Palacios" userId="c531021fc500df6c" providerId="LiveId" clId="{877496F6-73D4-489C-BD52-4FE9525BB1C6}" dt="2025-10-08T16:19:13.937" v="999" actId="20577"/>
        <pc:sldMkLst>
          <pc:docMk/>
          <pc:sldMk cId="0" sldId="266"/>
        </pc:sldMkLst>
        <pc:spChg chg="add">
          <ac:chgData name="Vicente Palacios" userId="c531021fc500df6c" providerId="LiveId" clId="{877496F6-73D4-489C-BD52-4FE9525BB1C6}" dt="2025-10-08T14:49:33.025" v="621"/>
          <ac:spMkLst>
            <pc:docMk/>
            <pc:sldMk cId="0" sldId="266"/>
            <ac:spMk id="2" creationId="{C62FE0E3-2B38-BF79-49E2-3471090EC36C}"/>
          </ac:spMkLst>
        </pc:spChg>
        <pc:spChg chg="mod">
          <ac:chgData name="Vicente Palacios" userId="c531021fc500df6c" providerId="LiveId" clId="{877496F6-73D4-489C-BD52-4FE9525BB1C6}" dt="2025-10-08T16:19:13.937" v="999" actId="20577"/>
          <ac:spMkLst>
            <pc:docMk/>
            <pc:sldMk cId="0" sldId="266"/>
            <ac:spMk id="3" creationId="{00000000-0000-0000-0000-000000000000}"/>
          </ac:spMkLst>
        </pc:spChg>
        <pc:spChg chg="add">
          <ac:chgData name="Vicente Palacios" userId="c531021fc500df6c" providerId="LiveId" clId="{877496F6-73D4-489C-BD52-4FE9525BB1C6}" dt="2025-10-08T14:49:36.935" v="622"/>
          <ac:spMkLst>
            <pc:docMk/>
            <pc:sldMk cId="0" sldId="266"/>
            <ac:spMk id="4" creationId="{6541304B-3E41-28E6-3092-4C60D9EE1EEB}"/>
          </ac:spMkLst>
        </pc:spChg>
        <pc:spChg chg="add">
          <ac:chgData name="Vicente Palacios" userId="c531021fc500df6c" providerId="LiveId" clId="{877496F6-73D4-489C-BD52-4FE9525BB1C6}" dt="2025-10-08T14:51:46.001" v="632"/>
          <ac:spMkLst>
            <pc:docMk/>
            <pc:sldMk cId="0" sldId="266"/>
            <ac:spMk id="5" creationId="{4798E007-2790-425C-56A8-BF65953634B8}"/>
          </ac:spMkLst>
        </pc:spChg>
      </pc:sldChg>
      <pc:sldChg chg="del">
        <pc:chgData name="Vicente Palacios" userId="c531021fc500df6c" providerId="LiveId" clId="{877496F6-73D4-489C-BD52-4FE9525BB1C6}" dt="2025-10-08T14:42:09.610" v="519" actId="2696"/>
        <pc:sldMkLst>
          <pc:docMk/>
          <pc:sldMk cId="194359760" sldId="273"/>
        </pc:sldMkLst>
      </pc:sldChg>
      <pc:sldChg chg="modSp del mod">
        <pc:chgData name="Vicente Palacios" userId="c531021fc500df6c" providerId="LiveId" clId="{877496F6-73D4-489C-BD52-4FE9525BB1C6}" dt="2025-10-08T14:46:18.309" v="605" actId="2696"/>
        <pc:sldMkLst>
          <pc:docMk/>
          <pc:sldMk cId="1714847800" sldId="274"/>
        </pc:sldMkLst>
      </pc:sldChg>
      <pc:sldChg chg="modSp del mod">
        <pc:chgData name="Vicente Palacios" userId="c531021fc500df6c" providerId="LiveId" clId="{877496F6-73D4-489C-BD52-4FE9525BB1C6}" dt="2025-10-08T14:59:20.676" v="811" actId="2696"/>
        <pc:sldMkLst>
          <pc:docMk/>
          <pc:sldMk cId="914564677" sldId="275"/>
        </pc:sldMkLst>
        <pc:spChg chg="mod">
          <ac:chgData name="Vicente Palacios" userId="c531021fc500df6c" providerId="LiveId" clId="{877496F6-73D4-489C-BD52-4FE9525BB1C6}" dt="2025-10-07T18:12:33.717" v="505" actId="6549"/>
          <ac:spMkLst>
            <pc:docMk/>
            <pc:sldMk cId="914564677" sldId="275"/>
            <ac:spMk id="3" creationId="{61FA21DA-FD2D-8474-E982-EABC84BFE29D}"/>
          </ac:spMkLst>
        </pc:spChg>
      </pc:sldChg>
      <pc:sldChg chg="modSp mod">
        <pc:chgData name="Vicente Palacios" userId="c531021fc500df6c" providerId="LiveId" clId="{877496F6-73D4-489C-BD52-4FE9525BB1C6}" dt="2025-10-08T15:08:35.258" v="843" actId="20577"/>
        <pc:sldMkLst>
          <pc:docMk/>
          <pc:sldMk cId="480660727" sldId="276"/>
        </pc:sldMkLst>
        <pc:spChg chg="mod">
          <ac:chgData name="Vicente Palacios" userId="c531021fc500df6c" providerId="LiveId" clId="{877496F6-73D4-489C-BD52-4FE9525BB1C6}" dt="2025-10-08T15:08:35.258" v="843" actId="20577"/>
          <ac:spMkLst>
            <pc:docMk/>
            <pc:sldMk cId="480660727" sldId="276"/>
            <ac:spMk id="3" creationId="{EFC5DAEE-1781-C541-0F17-01CC87BBAE15}"/>
          </ac:spMkLst>
        </pc:spChg>
      </pc:sldChg>
      <pc:sldChg chg="addSp delSp modSp mod">
        <pc:chgData name="Vicente Palacios" userId="c531021fc500df6c" providerId="LiveId" clId="{877496F6-73D4-489C-BD52-4FE9525BB1C6}" dt="2025-10-08T15:03:27.948" v="836" actId="27636"/>
        <pc:sldMkLst>
          <pc:docMk/>
          <pc:sldMk cId="1989166321" sldId="277"/>
        </pc:sldMkLst>
        <pc:spChg chg="add">
          <ac:chgData name="Vicente Palacios" userId="c531021fc500df6c" providerId="LiveId" clId="{877496F6-73D4-489C-BD52-4FE9525BB1C6}" dt="2025-10-08T15:02:34.642" v="813"/>
          <ac:spMkLst>
            <pc:docMk/>
            <pc:sldMk cId="1989166321" sldId="277"/>
            <ac:spMk id="2" creationId="{8E7A9190-F25E-FD30-4AF7-6F06370AFE09}"/>
          </ac:spMkLst>
        </pc:spChg>
        <pc:spChg chg="add del mod">
          <ac:chgData name="Vicente Palacios" userId="c531021fc500df6c" providerId="LiveId" clId="{877496F6-73D4-489C-BD52-4FE9525BB1C6}" dt="2025-10-08T15:03:27.948" v="836" actId="27636"/>
          <ac:spMkLst>
            <pc:docMk/>
            <pc:sldMk cId="1989166321" sldId="277"/>
            <ac:spMk id="3" creationId="{3D563A4F-D1E2-F107-4BE4-71770C17F759}"/>
          </ac:spMkLst>
        </pc:spChg>
        <pc:spChg chg="add mod">
          <ac:chgData name="Vicente Palacios" userId="c531021fc500df6c" providerId="LiveId" clId="{877496F6-73D4-489C-BD52-4FE9525BB1C6}" dt="2025-10-08T15:02:40.005" v="817"/>
          <ac:spMkLst>
            <pc:docMk/>
            <pc:sldMk cId="1989166321" sldId="277"/>
            <ac:spMk id="4" creationId="{3627CBED-53EE-BD12-E986-A8DF85EA36FB}"/>
          </ac:spMkLst>
        </pc:spChg>
      </pc:sldChg>
      <pc:sldChg chg="modSp del mod">
        <pc:chgData name="Vicente Palacios" userId="c531021fc500df6c" providerId="LiveId" clId="{877496F6-73D4-489C-BD52-4FE9525BB1C6}" dt="2025-10-08T14:59:55.594" v="812" actId="2696"/>
        <pc:sldMkLst>
          <pc:docMk/>
          <pc:sldMk cId="1229189593" sldId="278"/>
        </pc:sldMkLst>
        <pc:spChg chg="mod">
          <ac:chgData name="Vicente Palacios" userId="c531021fc500df6c" providerId="LiveId" clId="{877496F6-73D4-489C-BD52-4FE9525BB1C6}" dt="2025-10-07T18:02:19.175" v="413" actId="33524"/>
          <ac:spMkLst>
            <pc:docMk/>
            <pc:sldMk cId="1229189593" sldId="278"/>
            <ac:spMk id="3" creationId="{B3F667B8-6F21-B1BE-15A3-EAED3E8561EB}"/>
          </ac:spMkLst>
        </pc:spChg>
      </pc:sldChg>
      <pc:sldChg chg="modSp mod">
        <pc:chgData name="Vicente Palacios" userId="c531021fc500df6c" providerId="LiveId" clId="{877496F6-73D4-489C-BD52-4FE9525BB1C6}" dt="2025-10-08T16:21:05.155" v="1010" actId="33524"/>
        <pc:sldMkLst>
          <pc:docMk/>
          <pc:sldMk cId="1741970374" sldId="280"/>
        </pc:sldMkLst>
        <pc:spChg chg="mod">
          <ac:chgData name="Vicente Palacios" userId="c531021fc500df6c" providerId="LiveId" clId="{877496F6-73D4-489C-BD52-4FE9525BB1C6}" dt="2025-10-08T16:21:05.155" v="1010" actId="33524"/>
          <ac:spMkLst>
            <pc:docMk/>
            <pc:sldMk cId="1741970374" sldId="280"/>
            <ac:spMk id="3" creationId="{8D9FD83E-2725-93A0-C9D8-6DD7E168B077}"/>
          </ac:spMkLst>
        </pc:spChg>
        <pc:spChg chg="mod">
          <ac:chgData name="Vicente Palacios" userId="c531021fc500df6c" providerId="LiveId" clId="{877496F6-73D4-489C-BD52-4FE9525BB1C6}" dt="2025-10-07T18:06:45.015" v="449" actId="27636"/>
          <ac:spMkLst>
            <pc:docMk/>
            <pc:sldMk cId="1741970374" sldId="280"/>
            <ac:spMk id="6" creationId="{C957A54B-9729-B0B6-647F-79DF680C9F2C}"/>
          </ac:spMkLst>
        </pc:spChg>
      </pc:sldChg>
      <pc:sldChg chg="modSp mod">
        <pc:chgData name="Vicente Palacios" userId="c531021fc500df6c" providerId="LiveId" clId="{877496F6-73D4-489C-BD52-4FE9525BB1C6}" dt="2025-10-08T16:21:55.302" v="1035" actId="6549"/>
        <pc:sldMkLst>
          <pc:docMk/>
          <pc:sldMk cId="3230919237" sldId="281"/>
        </pc:sldMkLst>
        <pc:spChg chg="mod">
          <ac:chgData name="Vicente Palacios" userId="c531021fc500df6c" providerId="LiveId" clId="{877496F6-73D4-489C-BD52-4FE9525BB1C6}" dt="2025-10-08T16:21:55.302" v="1035" actId="6549"/>
          <ac:spMkLst>
            <pc:docMk/>
            <pc:sldMk cId="3230919237" sldId="281"/>
            <ac:spMk id="3" creationId="{403E4833-88F9-151B-1386-7B2974AC65CE}"/>
          </ac:spMkLst>
        </pc:spChg>
        <pc:spChg chg="mod">
          <ac:chgData name="Vicente Palacios" userId="c531021fc500df6c" providerId="LiveId" clId="{877496F6-73D4-489C-BD52-4FE9525BB1C6}" dt="2025-10-07T18:07:43.751" v="457" actId="20577"/>
          <ac:spMkLst>
            <pc:docMk/>
            <pc:sldMk cId="3230919237" sldId="281"/>
            <ac:spMk id="6" creationId="{10018D4A-4D7F-74B9-FB1C-2103075A6ACF}"/>
          </ac:spMkLst>
        </pc:spChg>
      </pc:sldChg>
      <pc:sldChg chg="modSp mod">
        <pc:chgData name="Vicente Palacios" userId="c531021fc500df6c" providerId="LiveId" clId="{877496F6-73D4-489C-BD52-4FE9525BB1C6}" dt="2025-10-08T16:22:33.293" v="1066" actId="20577"/>
        <pc:sldMkLst>
          <pc:docMk/>
          <pc:sldMk cId="977854417" sldId="282"/>
        </pc:sldMkLst>
        <pc:spChg chg="mod">
          <ac:chgData name="Vicente Palacios" userId="c531021fc500df6c" providerId="LiveId" clId="{877496F6-73D4-489C-BD52-4FE9525BB1C6}" dt="2025-10-08T16:22:33.293" v="1066" actId="20577"/>
          <ac:spMkLst>
            <pc:docMk/>
            <pc:sldMk cId="977854417" sldId="282"/>
            <ac:spMk id="3" creationId="{CDCB4555-75B4-83BF-C7DC-4BEFDA737142}"/>
          </ac:spMkLst>
        </pc:spChg>
      </pc:sldChg>
      <pc:sldChg chg="modSp add mod">
        <pc:chgData name="Vicente Palacios" userId="c531021fc500df6c" providerId="LiveId" clId="{877496F6-73D4-489C-BD52-4FE9525BB1C6}" dt="2025-10-08T16:19:46.774" v="1001" actId="20577"/>
        <pc:sldMkLst>
          <pc:docMk/>
          <pc:sldMk cId="2840498237" sldId="284"/>
        </pc:sldMkLst>
        <pc:spChg chg="mod">
          <ac:chgData name="Vicente Palacios" userId="c531021fc500df6c" providerId="LiveId" clId="{877496F6-73D4-489C-BD52-4FE9525BB1C6}" dt="2025-10-08T16:19:46.774" v="1001" actId="20577"/>
          <ac:spMkLst>
            <pc:docMk/>
            <pc:sldMk cId="2840498237" sldId="284"/>
            <ac:spMk id="3" creationId="{9F95E8F5-8160-6EED-6F88-017AF3AC9C5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d.docs.live.net/c531021fc500df6c/CONSULTANCIES/CAMALEON_Lebanon/CAMEALEON_Lebanon/04_Styles/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87925466229636"/>
          <c:y val="0.11376430100726201"/>
          <c:w val="0.81555980199275924"/>
          <c:h val="0.81195908443128917"/>
        </c:manualLayout>
      </c:layout>
      <c:doughnutChart>
        <c:varyColors val="1"/>
        <c:ser>
          <c:idx val="0"/>
          <c:order val="0"/>
          <c:dPt>
            <c:idx val="0"/>
            <c:bubble3D val="0"/>
            <c:spPr>
              <a:solidFill>
                <a:srgbClr val="478DD1"/>
              </a:solidFill>
              <a:ln w="19050">
                <a:solidFill>
                  <a:schemeClr val="lt1"/>
                </a:solidFill>
              </a:ln>
              <a:effectLst/>
            </c:spPr>
            <c:extLst>
              <c:ext xmlns:c16="http://schemas.microsoft.com/office/drawing/2014/chart" uri="{C3380CC4-5D6E-409C-BE32-E72D297353CC}">
                <c16:uniqueId val="{00000001-3CA2-45A6-82F6-5DB4DF6E44CA}"/>
              </c:ext>
            </c:extLst>
          </c:dPt>
          <c:dPt>
            <c:idx val="1"/>
            <c:bubble3D val="0"/>
            <c:spPr>
              <a:solidFill>
                <a:srgbClr val="A6DFC4"/>
              </a:solidFill>
              <a:ln w="19050">
                <a:solidFill>
                  <a:schemeClr val="lt1"/>
                </a:solidFill>
              </a:ln>
              <a:effectLst/>
            </c:spPr>
            <c:extLst>
              <c:ext xmlns:c16="http://schemas.microsoft.com/office/drawing/2014/chart" uri="{C3380CC4-5D6E-409C-BE32-E72D297353CC}">
                <c16:uniqueId val="{00000003-3CA2-45A6-82F6-5DB4DF6E44CA}"/>
              </c:ext>
            </c:extLst>
          </c:dPt>
          <c:dPt>
            <c:idx val="2"/>
            <c:bubble3D val="0"/>
            <c:spPr>
              <a:solidFill>
                <a:srgbClr val="54BBAF"/>
              </a:solidFill>
              <a:ln w="19050">
                <a:solidFill>
                  <a:schemeClr val="lt1"/>
                </a:solidFill>
              </a:ln>
              <a:effectLst/>
            </c:spPr>
            <c:extLst>
              <c:ext xmlns:c16="http://schemas.microsoft.com/office/drawing/2014/chart" uri="{C3380CC4-5D6E-409C-BE32-E72D297353CC}">
                <c16:uniqueId val="{00000005-3CA2-45A6-82F6-5DB4DF6E44C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A2-45A6-82F6-5DB4DF6E44CA}"/>
              </c:ext>
            </c:extLst>
          </c:dPt>
          <c:dPt>
            <c:idx val="4"/>
            <c:bubble3D val="0"/>
            <c:spPr>
              <a:solidFill>
                <a:srgbClr val="75CEB6"/>
              </a:solidFill>
              <a:ln w="19050">
                <a:solidFill>
                  <a:schemeClr val="lt1"/>
                </a:solidFill>
              </a:ln>
              <a:effectLst/>
            </c:spPr>
            <c:extLst>
              <c:ext xmlns:c16="http://schemas.microsoft.com/office/drawing/2014/chart" uri="{C3380CC4-5D6E-409C-BE32-E72D297353CC}">
                <c16:uniqueId val="{00000009-3CA2-45A6-82F6-5DB4DF6E44CA}"/>
              </c:ext>
            </c:extLst>
          </c:dPt>
          <c:dPt>
            <c:idx val="5"/>
            <c:bubble3D val="0"/>
            <c:spPr>
              <a:solidFill>
                <a:srgbClr val="B7DECB"/>
              </a:solidFill>
              <a:ln w="19050">
                <a:solidFill>
                  <a:schemeClr val="lt1"/>
                </a:solidFill>
              </a:ln>
              <a:effectLst/>
            </c:spPr>
            <c:extLst>
              <c:ext xmlns:c16="http://schemas.microsoft.com/office/drawing/2014/chart" uri="{C3380CC4-5D6E-409C-BE32-E72D297353CC}">
                <c16:uniqueId val="{0000000B-3CA2-45A6-82F6-5DB4DF6E44CA}"/>
              </c:ext>
            </c:extLst>
          </c:dPt>
          <c:dPt>
            <c:idx val="6"/>
            <c:bubble3D val="0"/>
            <c:spPr>
              <a:solidFill>
                <a:srgbClr val="4EA4C0"/>
              </a:solidFill>
              <a:ln w="19050">
                <a:solidFill>
                  <a:schemeClr val="lt1"/>
                </a:solidFill>
              </a:ln>
              <a:effectLst/>
            </c:spPr>
            <c:extLst>
              <c:ext xmlns:c16="http://schemas.microsoft.com/office/drawing/2014/chart" uri="{C3380CC4-5D6E-409C-BE32-E72D297353CC}">
                <c16:uniqueId val="{0000000D-3CA2-45A6-82F6-5DB4DF6E44CA}"/>
              </c:ext>
            </c:extLst>
          </c:dPt>
          <c:dPt>
            <c:idx val="7"/>
            <c:bubble3D val="0"/>
            <c:spPr>
              <a:solidFill>
                <a:srgbClr val="95E0BD"/>
              </a:solidFill>
              <a:ln w="19050">
                <a:solidFill>
                  <a:schemeClr val="lt1"/>
                </a:solidFill>
              </a:ln>
              <a:effectLst/>
            </c:spPr>
            <c:extLst>
              <c:ext xmlns:c16="http://schemas.microsoft.com/office/drawing/2014/chart" uri="{C3380CC4-5D6E-409C-BE32-E72D297353CC}">
                <c16:uniqueId val="{0000000F-3CA2-45A6-82F6-5DB4DF6E44CA}"/>
              </c:ext>
            </c:extLst>
          </c:dPt>
          <c:dLbls>
            <c:dLbl>
              <c:idx val="0"/>
              <c:layout>
                <c:manualLayout>
                  <c:x val="-8.0711840299866732E-3"/>
                  <c:y val="-9.0984151205629974E-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fld id="{B93526A2-484E-4074-886A-50A5FEEFDD67}" type="CELLRANGE">
                      <a:rPr lang="en-US"/>
                      <a:pPr>
                        <a:defRPr sz="800">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CA2-45A6-82F6-5DB4DF6E44CA}"/>
                </c:ext>
              </c:extLst>
            </c:dLbl>
            <c:dLbl>
              <c:idx val="1"/>
              <c:tx>
                <c:rich>
                  <a:bodyPr/>
                  <a:lstStyle/>
                  <a:p>
                    <a:fld id="{645166C0-E882-464D-A569-6961C138375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CA2-45A6-82F6-5DB4DF6E44CA}"/>
                </c:ext>
              </c:extLst>
            </c:dLbl>
            <c:dLbl>
              <c:idx val="2"/>
              <c:layout>
                <c:manualLayout>
                  <c:x val="-1.6142368059973346E-2"/>
                  <c:y val="4.5492075602814779E-3"/>
                </c:manualLayout>
              </c:layout>
              <c:tx>
                <c:rich>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fld id="{13F13CD6-32AD-4B5E-9D12-0B31C25F5831}" type="CELLRANGE">
                      <a:rPr lang="en-US"/>
                      <a:pPr>
                        <a:defRPr sz="800">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CA2-45A6-82F6-5DB4DF6E44CA}"/>
                </c:ext>
              </c:extLst>
            </c:dLbl>
            <c:dLbl>
              <c:idx val="3"/>
              <c:tx>
                <c:rich>
                  <a:bodyPr/>
                  <a:lstStyle/>
                  <a:p>
                    <a:fld id="{67957321-DAD3-4023-A9E7-CB188C0B2F2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CA2-45A6-82F6-5DB4DF6E44CA}"/>
                </c:ext>
              </c:extLst>
            </c:dLbl>
            <c:dLbl>
              <c:idx val="4"/>
              <c:tx>
                <c:rich>
                  <a:bodyPr/>
                  <a:lstStyle/>
                  <a:p>
                    <a:fld id="{B43CEFF0-5D7A-4562-8CEF-ECFE53DF736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CA2-45A6-82F6-5DB4DF6E44CA}"/>
                </c:ext>
              </c:extLst>
            </c:dLbl>
            <c:dLbl>
              <c:idx val="5"/>
              <c:tx>
                <c:rich>
                  <a:bodyPr/>
                  <a:lstStyle/>
                  <a:p>
                    <a:fld id="{BF6FC6DB-1CA7-4D81-A06D-FC4444188E3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CA2-45A6-82F6-5DB4DF6E44CA}"/>
                </c:ext>
              </c:extLst>
            </c:dLbl>
            <c:dLbl>
              <c:idx val="6"/>
              <c:tx>
                <c:rich>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fld id="{3FA5B957-E1A5-4645-9287-3821B23AAB2C}" type="CELLRANGE">
                      <a:rPr lang="en-US"/>
                      <a:pPr>
                        <a:defRPr>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1750840006889105"/>
                      <c:h val="0.21360822009567659"/>
                    </c:manualLayout>
                  </c15:layout>
                  <c15:dlblFieldTable/>
                  <c15:showDataLabelsRange val="1"/>
                </c:ext>
                <c:ext xmlns:c16="http://schemas.microsoft.com/office/drawing/2014/chart" uri="{C3380CC4-5D6E-409C-BE32-E72D297353CC}">
                  <c16:uniqueId val="{0000000D-3CA2-45A6-82F6-5DB4DF6E44CA}"/>
                </c:ext>
              </c:extLst>
            </c:dLbl>
            <c:dLbl>
              <c:idx val="7"/>
              <c:tx>
                <c:rich>
                  <a:bodyPr/>
                  <a:lstStyle/>
                  <a:p>
                    <a:fld id="{719CE847-56B3-4240-A9C8-6716F6BA5B9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CA2-45A6-82F6-5DB4DF6E44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Sheet1!$F$22:$F$29</c:f>
              <c:strCache>
                <c:ptCount val="8"/>
                <c:pt idx="0">
                  <c:v>Lebanon coordination</c:v>
                </c:pt>
                <c:pt idx="1">
                  <c:v>Donor</c:v>
                </c:pt>
                <c:pt idx="2">
                  <c:v>Global coordination</c:v>
                </c:pt>
                <c:pt idx="3">
                  <c:v>iNGO</c:v>
                </c:pt>
                <c:pt idx="4">
                  <c:v>MoSA</c:v>
                </c:pt>
                <c:pt idx="5">
                  <c:v>NNGO</c:v>
                </c:pt>
                <c:pt idx="6">
                  <c:v>CWGs from other countries</c:v>
                </c:pt>
                <c:pt idx="7">
                  <c:v>UN staff in Lebanon</c:v>
                </c:pt>
              </c:strCache>
            </c:strRef>
          </c:cat>
          <c:val>
            <c:numRef>
              <c:f>Sheet1!$G$22:$G$29</c:f>
              <c:numCache>
                <c:formatCode>General</c:formatCode>
                <c:ptCount val="8"/>
                <c:pt idx="0">
                  <c:v>10</c:v>
                </c:pt>
                <c:pt idx="1">
                  <c:v>4</c:v>
                </c:pt>
                <c:pt idx="2">
                  <c:v>2</c:v>
                </c:pt>
                <c:pt idx="3">
                  <c:v>8</c:v>
                </c:pt>
                <c:pt idx="4">
                  <c:v>1</c:v>
                </c:pt>
                <c:pt idx="5">
                  <c:v>2</c:v>
                </c:pt>
                <c:pt idx="6">
                  <c:v>10</c:v>
                </c:pt>
                <c:pt idx="7">
                  <c:v>5</c:v>
                </c:pt>
              </c:numCache>
            </c:numRef>
          </c:val>
          <c:extLst>
            <c:ext xmlns:c15="http://schemas.microsoft.com/office/drawing/2012/chart" uri="{02D57815-91ED-43cb-92C2-25804820EDAC}">
              <c15:datalabelsRange>
                <c15:f>Sheet1!$F$22:$F$29</c15:f>
                <c15:dlblRangeCache>
                  <c:ptCount val="8"/>
                  <c:pt idx="0">
                    <c:v>Lebanon coordination</c:v>
                  </c:pt>
                  <c:pt idx="1">
                    <c:v>Donor</c:v>
                  </c:pt>
                  <c:pt idx="2">
                    <c:v>Global coordination</c:v>
                  </c:pt>
                  <c:pt idx="3">
                    <c:v>iNGO</c:v>
                  </c:pt>
                  <c:pt idx="4">
                    <c:v>MoSA</c:v>
                  </c:pt>
                  <c:pt idx="5">
                    <c:v>NNGO</c:v>
                  </c:pt>
                  <c:pt idx="6">
                    <c:v>CWGs from other countries</c:v>
                  </c:pt>
                  <c:pt idx="7">
                    <c:v>UN staff in Lebanon</c:v>
                  </c:pt>
                </c15:dlblRangeCache>
              </c15:datalabelsRange>
            </c:ext>
            <c:ext xmlns:c16="http://schemas.microsoft.com/office/drawing/2014/chart" uri="{C3380CC4-5D6E-409C-BE32-E72D297353CC}">
              <c16:uniqueId val="{00000010-3CA2-45A6-82F6-5DB4DF6E44CA}"/>
            </c:ext>
          </c:extLst>
        </c:ser>
        <c:dLbls>
          <c:showLegendKey val="0"/>
          <c:showVal val="1"/>
          <c:showCatName val="0"/>
          <c:showSerName val="0"/>
          <c:showPercent val="0"/>
          <c:showBubbleSize val="0"/>
          <c:showLeaderLines val="1"/>
        </c:dLbls>
        <c:firstSliceAng val="0"/>
        <c:holeSize val="57"/>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0.41341</cdr:x>
      <cdr:y>0.42065</cdr:y>
    </cdr:from>
    <cdr:to>
      <cdr:x>0.58877</cdr:x>
      <cdr:y>0.5897</cdr:y>
    </cdr:to>
    <cdr:sp macro="" textlink="">
      <cdr:nvSpPr>
        <cdr:cNvPr id="2" name="TextBox 1">
          <a:extLst xmlns:a="http://schemas.openxmlformats.org/drawingml/2006/main">
            <a:ext uri="{FF2B5EF4-FFF2-40B4-BE49-F238E27FC236}">
              <a16:creationId xmlns:a16="http://schemas.microsoft.com/office/drawing/2014/main" id="{01EBD326-907A-D175-9E11-E373C7261600}"/>
            </a:ext>
          </a:extLst>
        </cdr:cNvPr>
        <cdr:cNvSpPr txBox="1"/>
      </cdr:nvSpPr>
      <cdr:spPr>
        <a:xfrm xmlns:a="http://schemas.openxmlformats.org/drawingml/2006/main">
          <a:off x="1890092" y="1170664"/>
          <a:ext cx="801756" cy="4704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a:p>
      </cdr:txBody>
    </cdr:sp>
  </cdr:relSizeAnchor>
  <cdr:relSizeAnchor xmlns:cdr="http://schemas.openxmlformats.org/drawingml/2006/chartDrawing">
    <cdr:from>
      <cdr:x>0.38319</cdr:x>
      <cdr:y>0.47315</cdr:y>
    </cdr:from>
    <cdr:to>
      <cdr:x>0.67651</cdr:x>
      <cdr:y>0.6541</cdr:y>
    </cdr:to>
    <cdr:sp macro="" textlink="">
      <cdr:nvSpPr>
        <cdr:cNvPr id="3" name="TextBox 2">
          <a:extLst xmlns:a="http://schemas.openxmlformats.org/drawingml/2006/main">
            <a:ext uri="{FF2B5EF4-FFF2-40B4-BE49-F238E27FC236}">
              <a16:creationId xmlns:a16="http://schemas.microsoft.com/office/drawing/2014/main" id="{FF343BFE-2DEE-3BA2-9990-3E1C3AD963DB}"/>
            </a:ext>
          </a:extLst>
        </cdr:cNvPr>
        <cdr:cNvSpPr txBox="1"/>
      </cdr:nvSpPr>
      <cdr:spPr>
        <a:xfrm xmlns:a="http://schemas.openxmlformats.org/drawingml/2006/main">
          <a:off x="1655180" y="2052820"/>
          <a:ext cx="1266977" cy="785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kern="1200" dirty="0">
              <a:solidFill>
                <a:schemeClr val="bg2">
                  <a:lumMod val="50000"/>
                </a:schemeClr>
              </a:solidFill>
            </a:rPr>
            <a:t>42 </a:t>
          </a:r>
          <a:r>
            <a:rPr lang="en-US" sz="1000" kern="1200" dirty="0">
              <a:solidFill>
                <a:schemeClr val="bg2">
                  <a:lumMod val="50000"/>
                </a:schemeClr>
              </a:solidFill>
            </a:rPr>
            <a:t>key informants</a:t>
          </a:r>
        </a:p>
      </cdr:txBody>
    </cdr:sp>
  </cdr:relSizeAnchor>
  <cdr:relSizeAnchor xmlns:cdr="http://schemas.openxmlformats.org/drawingml/2006/chartDrawing">
    <cdr:from>
      <cdr:x>0.01111</cdr:x>
      <cdr:y>0.01825</cdr:y>
    </cdr:from>
    <cdr:to>
      <cdr:x>0.39167</cdr:x>
      <cdr:y>0.19921</cdr:y>
    </cdr:to>
    <cdr:sp macro="" textlink="">
      <cdr:nvSpPr>
        <cdr:cNvPr id="4" name="TextBox 1">
          <a:extLst xmlns:a="http://schemas.openxmlformats.org/drawingml/2006/main">
            <a:ext uri="{FF2B5EF4-FFF2-40B4-BE49-F238E27FC236}">
              <a16:creationId xmlns:a16="http://schemas.microsoft.com/office/drawing/2014/main" id="{3E5511E3-A6F9-3381-2615-CFCC982BBE18}"/>
            </a:ext>
          </a:extLst>
        </cdr:cNvPr>
        <cdr:cNvSpPr txBox="1"/>
      </cdr:nvSpPr>
      <cdr:spPr>
        <a:xfrm xmlns:a="http://schemas.openxmlformats.org/drawingml/2006/main">
          <a:off x="50800" y="50800"/>
          <a:ext cx="1739900" cy="503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kern="1200">
              <a:solidFill>
                <a:schemeClr val="bg2">
                  <a:lumMod val="50000"/>
                </a:schemeClr>
              </a:solidFill>
            </a:rPr>
            <a:t>Types</a:t>
          </a:r>
          <a:r>
            <a:rPr lang="en-US" sz="1400" kern="1200" baseline="0">
              <a:solidFill>
                <a:schemeClr val="bg2">
                  <a:lumMod val="50000"/>
                </a:schemeClr>
              </a:solidFill>
            </a:rPr>
            <a:t> of KI</a:t>
          </a:r>
          <a:endParaRPr lang="en-US" sz="1400" kern="1200">
            <a:solidFill>
              <a:schemeClr val="bg2">
                <a:lumMod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394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Open by thanking attendees. Frame session as pragmatic: what to do in next 90 days.</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C9A7D-BB94-F647-7CA0-A9A204E2E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1451AC-311C-FC67-C9C3-E37694916CC5}"/>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3857D89D-9FF8-3F6D-CCF7-35D8A1FF467A}"/>
              </a:ext>
            </a:extLst>
          </p:cNvPr>
          <p:cNvSpPr>
            <a:spLocks noGrp="1"/>
          </p:cNvSpPr>
          <p:nvPr>
            <p:ph type="body" sz="quarter" idx="3"/>
          </p:nvPr>
        </p:nvSpPr>
        <p:spPr/>
        <p:txBody>
          <a:bodyPr/>
          <a:lstStyle/>
          <a:p>
            <a:r>
              <a:t>Read selectively; emphasise MPCA centrality and SOPs.</a:t>
            </a:r>
          </a:p>
        </p:txBody>
      </p:sp>
      <p:sp>
        <p:nvSpPr>
          <p:cNvPr id="4" name="Slide Number Placeholder 3">
            <a:extLst>
              <a:ext uri="{FF2B5EF4-FFF2-40B4-BE49-F238E27FC236}">
                <a16:creationId xmlns:a16="http://schemas.microsoft.com/office/drawing/2014/main" id="{93B8DD1F-A33B-6780-4018-9F38E1FE79DD}"/>
              </a:ext>
            </a:extLst>
          </p:cNvPr>
          <p:cNvSpPr>
            <a:spLocks noGrp="1"/>
          </p:cNvSpPr>
          <p:nvPr>
            <p:ph type="sldNum" sz="quarter" idx="5"/>
          </p:nvPr>
        </p:nvSpPr>
        <p:spPr/>
      </p:sp>
    </p:spTree>
    <p:extLst>
      <p:ext uri="{BB962C8B-B14F-4D97-AF65-F5344CB8AC3E}">
        <p14:creationId xmlns:p14="http://schemas.microsoft.com/office/powerpoint/2010/main" val="11460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70F7F-120E-57F1-ECCC-B4099B9AA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688CC-ADD5-9E2D-E76C-47FD214281EF}"/>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A23414F6-3FE3-A726-A8BB-05FDEB6E3DE4}"/>
              </a:ext>
            </a:extLst>
          </p:cNvPr>
          <p:cNvSpPr>
            <a:spLocks noGrp="1"/>
          </p:cNvSpPr>
          <p:nvPr>
            <p:ph type="body" sz="quarter" idx="3"/>
          </p:nvPr>
        </p:nvSpPr>
        <p:spPr/>
        <p:txBody>
          <a:bodyPr/>
          <a:lstStyle/>
          <a:p>
            <a:r>
              <a:t>Read selectively; emphasise MPCA centrality and SOPs.</a:t>
            </a:r>
          </a:p>
        </p:txBody>
      </p:sp>
      <p:sp>
        <p:nvSpPr>
          <p:cNvPr id="4" name="Slide Number Placeholder 3">
            <a:extLst>
              <a:ext uri="{FF2B5EF4-FFF2-40B4-BE49-F238E27FC236}">
                <a16:creationId xmlns:a16="http://schemas.microsoft.com/office/drawing/2014/main" id="{17190CD2-E49A-64A8-CEFE-8207A2211A19}"/>
              </a:ext>
            </a:extLst>
          </p:cNvPr>
          <p:cNvSpPr>
            <a:spLocks noGrp="1"/>
          </p:cNvSpPr>
          <p:nvPr>
            <p:ph type="sldNum" sz="quarter" idx="5"/>
          </p:nvPr>
        </p:nvSpPr>
        <p:spPr/>
      </p:sp>
    </p:spTree>
    <p:extLst>
      <p:ext uri="{BB962C8B-B14F-4D97-AF65-F5344CB8AC3E}">
        <p14:creationId xmlns:p14="http://schemas.microsoft.com/office/powerpoint/2010/main" val="161138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79156-E8ED-29F0-F0F2-2F41322AD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9DAA69-2000-E3D0-218F-47D4DBBED97A}"/>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2481D1B1-CF95-B84D-A9F6-8A3502940132}"/>
              </a:ext>
            </a:extLst>
          </p:cNvPr>
          <p:cNvSpPr>
            <a:spLocks noGrp="1"/>
          </p:cNvSpPr>
          <p:nvPr>
            <p:ph type="body" sz="quarter" idx="3"/>
          </p:nvPr>
        </p:nvSpPr>
        <p:spPr/>
        <p:txBody>
          <a:bodyPr/>
          <a:lstStyle/>
          <a:p>
            <a:r>
              <a:t>Read selectively; emphasise MPCA centrality and SOPs.</a:t>
            </a:r>
          </a:p>
        </p:txBody>
      </p:sp>
      <p:sp>
        <p:nvSpPr>
          <p:cNvPr id="4" name="Slide Number Placeholder 3">
            <a:extLst>
              <a:ext uri="{FF2B5EF4-FFF2-40B4-BE49-F238E27FC236}">
                <a16:creationId xmlns:a16="http://schemas.microsoft.com/office/drawing/2014/main" id="{5ADB8452-80FA-9F68-A684-47F97FC632FE}"/>
              </a:ext>
            </a:extLst>
          </p:cNvPr>
          <p:cNvSpPr>
            <a:spLocks noGrp="1"/>
          </p:cNvSpPr>
          <p:nvPr>
            <p:ph type="sldNum" sz="quarter" idx="5"/>
          </p:nvPr>
        </p:nvSpPr>
        <p:spPr/>
      </p:sp>
    </p:spTree>
    <p:extLst>
      <p:ext uri="{BB962C8B-B14F-4D97-AF65-F5344CB8AC3E}">
        <p14:creationId xmlns:p14="http://schemas.microsoft.com/office/powerpoint/2010/main" val="272147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044E-7404-18AB-0945-7CA1B782DC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92FEA-F705-00CB-2FB7-65070FD14079}"/>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7BCC658D-3DB2-64A7-B849-DA20C54382BC}"/>
              </a:ext>
            </a:extLst>
          </p:cNvPr>
          <p:cNvSpPr>
            <a:spLocks noGrp="1"/>
          </p:cNvSpPr>
          <p:nvPr>
            <p:ph type="body" sz="quarter" idx="3"/>
          </p:nvPr>
        </p:nvSpPr>
        <p:spPr/>
        <p:txBody>
          <a:bodyPr/>
          <a:lstStyle/>
          <a:p>
            <a:r>
              <a:t>Open by thanking attendees. Frame session as pragmatic: what to do in next 90 days.</a:t>
            </a:r>
          </a:p>
        </p:txBody>
      </p:sp>
      <p:sp>
        <p:nvSpPr>
          <p:cNvPr id="4" name="Slide Number Placeholder 3">
            <a:extLst>
              <a:ext uri="{FF2B5EF4-FFF2-40B4-BE49-F238E27FC236}">
                <a16:creationId xmlns:a16="http://schemas.microsoft.com/office/drawing/2014/main" id="{4F520B6C-D6CB-C68E-8706-58503BEC7481}"/>
              </a:ext>
            </a:extLst>
          </p:cNvPr>
          <p:cNvSpPr>
            <a:spLocks noGrp="1"/>
          </p:cNvSpPr>
          <p:nvPr>
            <p:ph type="sldNum" sz="quarter" idx="5"/>
          </p:nvPr>
        </p:nvSpPr>
        <p:spPr/>
      </p:sp>
    </p:spTree>
    <p:extLst>
      <p:ext uri="{BB962C8B-B14F-4D97-AF65-F5344CB8AC3E}">
        <p14:creationId xmlns:p14="http://schemas.microsoft.com/office/powerpoint/2010/main" val="208898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Read key line: ‘turn recommendations into workable options’ and link to merger CWG/BAWG.</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Stress breadth: 35 interviews / 42 informants. Note limitation: NNGO/MoSA underrepresented; triangulated with docs.</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Use this to justify MPCA chapter &amp; CWG authority asks. Keep to 60–90s.</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Emphasize point 1 and 2 as root causes of messy response. Point 5 sets urgency.</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Read selectively; emphasise MPCA centrality and SOPs.</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31466-CC6D-F0C9-881B-D34F3EA52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6671E-1759-6402-BEB8-AF189148801D}"/>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8F60A020-C431-1D59-0708-9B7BF7C14B63}"/>
              </a:ext>
            </a:extLst>
          </p:cNvPr>
          <p:cNvSpPr>
            <a:spLocks noGrp="1"/>
          </p:cNvSpPr>
          <p:nvPr>
            <p:ph type="body" sz="quarter" idx="3"/>
          </p:nvPr>
        </p:nvSpPr>
        <p:spPr/>
        <p:txBody>
          <a:bodyPr/>
          <a:lstStyle/>
          <a:p>
            <a:r>
              <a:t>Read selectively; emphasise MPCA centrality and SOPs.</a:t>
            </a:r>
          </a:p>
        </p:txBody>
      </p:sp>
      <p:sp>
        <p:nvSpPr>
          <p:cNvPr id="4" name="Slide Number Placeholder 3">
            <a:extLst>
              <a:ext uri="{FF2B5EF4-FFF2-40B4-BE49-F238E27FC236}">
                <a16:creationId xmlns:a16="http://schemas.microsoft.com/office/drawing/2014/main" id="{89A2C2E3-39A5-7FBD-C170-7D46CB68FE7A}"/>
              </a:ext>
            </a:extLst>
          </p:cNvPr>
          <p:cNvSpPr>
            <a:spLocks noGrp="1"/>
          </p:cNvSpPr>
          <p:nvPr>
            <p:ph type="sldNum" sz="quarter" idx="5"/>
          </p:nvPr>
        </p:nvSpPr>
        <p:spPr/>
      </p:sp>
    </p:spTree>
    <p:extLst>
      <p:ext uri="{BB962C8B-B14F-4D97-AF65-F5344CB8AC3E}">
        <p14:creationId xmlns:p14="http://schemas.microsoft.com/office/powerpoint/2010/main" val="394833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9B8D2-B624-A4A6-A96F-30807E5AE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9BDE3-6D24-026E-C824-EE6866E524FB}"/>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6E498E4E-B268-F5A6-C9A1-24411E02792B}"/>
              </a:ext>
            </a:extLst>
          </p:cNvPr>
          <p:cNvSpPr>
            <a:spLocks noGrp="1"/>
          </p:cNvSpPr>
          <p:nvPr>
            <p:ph type="body" sz="quarter" idx="3"/>
          </p:nvPr>
        </p:nvSpPr>
        <p:spPr/>
        <p:txBody>
          <a:bodyPr/>
          <a:lstStyle/>
          <a:p>
            <a:r>
              <a:t>Read selectively; emphasise MPCA centrality and SOPs.</a:t>
            </a:r>
          </a:p>
        </p:txBody>
      </p:sp>
      <p:sp>
        <p:nvSpPr>
          <p:cNvPr id="4" name="Slide Number Placeholder 3">
            <a:extLst>
              <a:ext uri="{FF2B5EF4-FFF2-40B4-BE49-F238E27FC236}">
                <a16:creationId xmlns:a16="http://schemas.microsoft.com/office/drawing/2014/main" id="{61BE0A39-0E2D-4C2E-84FC-77B66632ACD0}"/>
              </a:ext>
            </a:extLst>
          </p:cNvPr>
          <p:cNvSpPr>
            <a:spLocks noGrp="1"/>
          </p:cNvSpPr>
          <p:nvPr>
            <p:ph type="sldNum" sz="quarter" idx="5"/>
          </p:nvPr>
        </p:nvSpPr>
        <p:spPr/>
      </p:sp>
    </p:spTree>
    <p:extLst>
      <p:ext uri="{BB962C8B-B14F-4D97-AF65-F5344CB8AC3E}">
        <p14:creationId xmlns:p14="http://schemas.microsoft.com/office/powerpoint/2010/main" val="197327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FDCAA-9AC4-9A98-4BC0-BADFD1DEE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7197E-FE88-70CF-81BF-69013EA780B5}"/>
              </a:ext>
            </a:extLst>
          </p:cNvPr>
          <p:cNvSpPr>
            <a:spLocks noGrp="1" noRot="1" noChangeAspect="1"/>
          </p:cNvSpPr>
          <p:nvPr>
            <p:ph type="sldImg" idx="2"/>
          </p:nvPr>
        </p:nvSpPr>
        <p:spPr/>
      </p:sp>
      <p:sp>
        <p:nvSpPr>
          <p:cNvPr id="3" name="Notes Placeholder 2">
            <a:extLst>
              <a:ext uri="{FF2B5EF4-FFF2-40B4-BE49-F238E27FC236}">
                <a16:creationId xmlns:a16="http://schemas.microsoft.com/office/drawing/2014/main" id="{E2E4FB47-B6D7-A466-73B8-ACFDD0B6381F}"/>
              </a:ext>
            </a:extLst>
          </p:cNvPr>
          <p:cNvSpPr>
            <a:spLocks noGrp="1"/>
          </p:cNvSpPr>
          <p:nvPr>
            <p:ph type="body" sz="quarter" idx="3"/>
          </p:nvPr>
        </p:nvSpPr>
        <p:spPr/>
        <p:txBody>
          <a:bodyPr/>
          <a:lstStyle/>
          <a:p>
            <a:r>
              <a:t>Read selectively; emphasise MPCA centrality and SOPs.</a:t>
            </a:r>
          </a:p>
        </p:txBody>
      </p:sp>
      <p:sp>
        <p:nvSpPr>
          <p:cNvPr id="4" name="Slide Number Placeholder 3">
            <a:extLst>
              <a:ext uri="{FF2B5EF4-FFF2-40B4-BE49-F238E27FC236}">
                <a16:creationId xmlns:a16="http://schemas.microsoft.com/office/drawing/2014/main" id="{D41499C9-08C0-532D-D935-61574059D74A}"/>
              </a:ext>
            </a:extLst>
          </p:cNvPr>
          <p:cNvSpPr>
            <a:spLocks noGrp="1"/>
          </p:cNvSpPr>
          <p:nvPr>
            <p:ph type="sldNum" sz="quarter" idx="5"/>
          </p:nvPr>
        </p:nvSpPr>
        <p:spPr/>
      </p:sp>
    </p:spTree>
    <p:extLst>
      <p:ext uri="{BB962C8B-B14F-4D97-AF65-F5344CB8AC3E}">
        <p14:creationId xmlns:p14="http://schemas.microsoft.com/office/powerpoint/2010/main" val="1218435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5BCAD085-E8A6-8845-BD4E-CB4CCA059FC4}" type="datetimeFigureOut">
              <a:rPr lang="en-US" smtClean="0"/>
              <a:t>10/8/2025</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11674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8755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64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5017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32773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6311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3725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7660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937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91003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5BCAD085-E8A6-8845-BD4E-CB4CCA059FC4}" type="datetimeFigureOut">
              <a:rPr lang="en-US" smtClean="0"/>
              <a:t>10/8/2025</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08143285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5BCAD085-E8A6-8845-BD4E-CB4CCA059FC4}" type="datetimeFigureOut">
              <a:rPr lang="en-US" smtClean="0"/>
              <a:t>10/8/2025</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3168696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0436E2-95B7-9AB0-89E2-68AF92AEEF57}"/>
              </a:ext>
            </a:extLst>
          </p:cNvPr>
          <p:cNvSpPr/>
          <p:nvPr/>
        </p:nvSpPr>
        <p:spPr>
          <a:xfrm>
            <a:off x="0" y="0"/>
            <a:ext cx="9144000" cy="6858000"/>
          </a:xfrm>
          <a:prstGeom prst="rect">
            <a:avLst/>
          </a:prstGeom>
          <a:solidFill>
            <a:srgbClr val="54BB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2628" y="1376078"/>
            <a:ext cx="5074869" cy="3352800"/>
          </a:xfrm>
        </p:spPr>
        <p:txBody>
          <a:bodyPr>
            <a:normAutofit fontScale="90000"/>
          </a:bodyPr>
          <a:lstStyle/>
          <a:p>
            <a:br>
              <a:rPr lang="en-GB" dirty="0"/>
            </a:br>
            <a:r>
              <a:rPr lang="en-GB" dirty="0"/>
              <a:t>Cash </a:t>
            </a:r>
            <a:br>
              <a:rPr lang="en-GB" dirty="0"/>
            </a:br>
            <a:r>
              <a:rPr lang="en-GB" dirty="0"/>
              <a:t>Coordination in Lebanon </a:t>
            </a:r>
            <a:br>
              <a:rPr lang="en-US" dirty="0"/>
            </a:br>
            <a:endParaRPr lang="en-US" dirty="0"/>
          </a:p>
        </p:txBody>
      </p:sp>
      <p:sp>
        <p:nvSpPr>
          <p:cNvPr id="3" name="Subtitle 2"/>
          <p:cNvSpPr>
            <a:spLocks noGrp="1"/>
          </p:cNvSpPr>
          <p:nvPr>
            <p:ph type="subTitle" idx="1"/>
          </p:nvPr>
        </p:nvSpPr>
        <p:spPr>
          <a:xfrm>
            <a:off x="500634" y="3751418"/>
            <a:ext cx="4071366" cy="1645920"/>
          </a:xfrm>
        </p:spPr>
        <p:txBody>
          <a:bodyPr>
            <a:normAutofit/>
          </a:bodyPr>
          <a:lstStyle/>
          <a:p>
            <a:r>
              <a:rPr dirty="0"/>
              <a:t>Priority Findings &amp;</a:t>
            </a:r>
            <a:r>
              <a:rPr lang="en-US" dirty="0"/>
              <a:t> </a:t>
            </a:r>
            <a:r>
              <a:rPr dirty="0"/>
              <a:t>Recommendations</a:t>
            </a:r>
          </a:p>
          <a:p>
            <a:r>
              <a:rPr dirty="0"/>
              <a:t>Oct 2025</a:t>
            </a:r>
          </a:p>
        </p:txBody>
      </p:sp>
      <p:pic>
        <p:nvPicPr>
          <p:cNvPr id="5" name="Picture 4" descr="image2.png"/>
          <p:cNvPicPr>
            <a:picLocks noChangeAspect="1"/>
          </p:cNvPicPr>
          <p:nvPr/>
        </p:nvPicPr>
        <p:blipFill>
          <a:blip r:embed="rId3"/>
          <a:stretch>
            <a:fillRect/>
          </a:stretch>
        </p:blipFill>
        <p:spPr>
          <a:xfrm>
            <a:off x="452628" y="5607917"/>
            <a:ext cx="2206233" cy="959232"/>
          </a:xfrm>
          <a:prstGeom prst="rect">
            <a:avLst/>
          </a:prstGeom>
        </p:spPr>
      </p:pic>
      <p:pic>
        <p:nvPicPr>
          <p:cNvPr id="6" name="Picture 5" descr="image3.png"/>
          <p:cNvPicPr>
            <a:picLocks noChangeAspect="1"/>
          </p:cNvPicPr>
          <p:nvPr/>
        </p:nvPicPr>
        <p:blipFill>
          <a:blip r:embed="rId4"/>
          <a:stretch>
            <a:fillRect/>
          </a:stretch>
        </p:blipFill>
        <p:spPr>
          <a:xfrm>
            <a:off x="2584182" y="5545394"/>
            <a:ext cx="1214958" cy="1232334"/>
          </a:xfrm>
          <a:prstGeom prst="rect">
            <a:avLst/>
          </a:prstGeom>
        </p:spPr>
      </p:pic>
      <p:pic>
        <p:nvPicPr>
          <p:cNvPr id="4" name="Picture 3" descr="A black background with white text&#10;&#10;AI-generated content may be incorrect.">
            <a:extLst>
              <a:ext uri="{FF2B5EF4-FFF2-40B4-BE49-F238E27FC236}">
                <a16:creationId xmlns:a16="http://schemas.microsoft.com/office/drawing/2014/main" id="{0F1B1647-0422-D780-DD1D-A4CB03C5A1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73" y="80272"/>
            <a:ext cx="2665730" cy="854710"/>
          </a:xfrm>
          <a:prstGeom prst="rect">
            <a:avLst/>
          </a:prstGeom>
        </p:spPr>
      </p:pic>
      <p:pic>
        <p:nvPicPr>
          <p:cNvPr id="8" name="Picture 7">
            <a:extLst>
              <a:ext uri="{FF2B5EF4-FFF2-40B4-BE49-F238E27FC236}">
                <a16:creationId xmlns:a16="http://schemas.microsoft.com/office/drawing/2014/main" id="{26C2CEAB-0F72-C82F-0954-52394A6216EF}"/>
              </a:ext>
            </a:extLst>
          </p:cNvPr>
          <p:cNvPicPr>
            <a:picLocks noChangeAspect="1"/>
          </p:cNvPicPr>
          <p:nvPr/>
        </p:nvPicPr>
        <p:blipFill rotWithShape="1">
          <a:blip r:embed="rId6" cstate="print">
            <a:alphaModFix amt="85000"/>
            <a:extLst>
              <a:ext uri="{28A0092B-C50C-407E-A947-70E740481C1C}">
                <a14:useLocalDpi xmlns:a14="http://schemas.microsoft.com/office/drawing/2010/main" val="0"/>
              </a:ext>
            </a:extLst>
          </a:blip>
          <a:srcRect l="33431" t="1170" r="28405" b="33549"/>
          <a:stretch>
            <a:fillRect/>
          </a:stretch>
        </p:blipFill>
        <p:spPr bwMode="auto">
          <a:xfrm>
            <a:off x="6185043" y="0"/>
            <a:ext cx="3006963" cy="6858000"/>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46828-65B8-2690-CD9E-383439BC2D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9FD83E-2725-93A0-C9D8-6DD7E168B077}"/>
              </a:ext>
            </a:extLst>
          </p:cNvPr>
          <p:cNvSpPr>
            <a:spLocks noGrp="1"/>
          </p:cNvSpPr>
          <p:nvPr>
            <p:ph idx="1"/>
          </p:nvPr>
        </p:nvSpPr>
        <p:spPr>
          <a:xfrm>
            <a:off x="507206" y="1388962"/>
            <a:ext cx="8065294" cy="5469038"/>
          </a:xfrm>
        </p:spPr>
        <p:txBody>
          <a:bodyPr>
            <a:normAutofit/>
          </a:bodyPr>
          <a:lstStyle/>
          <a:p>
            <a:r>
              <a:rPr lang="en-US" dirty="0"/>
              <a:t>4.1 If possible, appoint a </a:t>
            </a:r>
            <a:r>
              <a:rPr lang="en-US" dirty="0" err="1"/>
              <a:t>MoSA</a:t>
            </a:r>
            <a:r>
              <a:rPr lang="en-US" dirty="0"/>
              <a:t> civil servant as CWG co lead, with technical support as needed, to secure institutional authority and influence over ministry strategy.</a:t>
            </a:r>
          </a:p>
          <a:p>
            <a:r>
              <a:rPr lang="en-US" dirty="0"/>
              <a:t>4.2 Affirm </a:t>
            </a:r>
            <a:r>
              <a:rPr lang="en-US" dirty="0" err="1"/>
              <a:t>MoSA</a:t>
            </a:r>
            <a:r>
              <a:rPr lang="en-US" dirty="0"/>
              <a:t> leadership on Lebanese assistance while maintaining a CWG role also for cash in case of </a:t>
            </a:r>
            <a:r>
              <a:rPr lang="en-US" dirty="0" err="1"/>
              <a:t>emergency,shock</a:t>
            </a:r>
            <a:r>
              <a:rPr lang="en-US" dirty="0"/>
              <a:t> responsive social protection during large crises, leveraging member capacity and humanitarian funding channels.</a:t>
            </a:r>
          </a:p>
          <a:p>
            <a:r>
              <a:rPr lang="en-US" dirty="0"/>
              <a:t>4.3 Activate the Social Assistance Committee with dedicated CWG seats and formal two-way reporting to reduce duplication and delay.</a:t>
            </a:r>
            <a:br>
              <a:rPr lang="en-US" dirty="0"/>
            </a:br>
            <a:br>
              <a:rPr lang="en-US" dirty="0"/>
            </a:br>
            <a:endParaRPr dirty="0"/>
          </a:p>
        </p:txBody>
      </p:sp>
      <p:sp>
        <p:nvSpPr>
          <p:cNvPr id="6" name="Title 1">
            <a:extLst>
              <a:ext uri="{FF2B5EF4-FFF2-40B4-BE49-F238E27FC236}">
                <a16:creationId xmlns:a16="http://schemas.microsoft.com/office/drawing/2014/main" id="{C957A54B-9729-B0B6-647F-79DF680C9F2C}"/>
              </a:ext>
            </a:extLst>
          </p:cNvPr>
          <p:cNvSpPr>
            <a:spLocks noGrp="1"/>
          </p:cNvSpPr>
          <p:nvPr>
            <p:ph type="title"/>
          </p:nvPr>
        </p:nvSpPr>
        <p:spPr>
          <a:xfrm>
            <a:off x="81023" y="57351"/>
            <a:ext cx="7928658" cy="1204290"/>
          </a:xfrm>
        </p:spPr>
        <p:txBody>
          <a:bodyPr>
            <a:normAutofit/>
          </a:bodyPr>
          <a:lstStyle/>
          <a:p>
            <a:r>
              <a:rPr lang="en-US" dirty="0">
                <a:solidFill>
                  <a:srgbClr val="54BBAF"/>
                </a:solidFill>
              </a:rPr>
              <a:t>Recommendations – </a:t>
            </a:r>
            <a:r>
              <a:rPr lang="en-US" dirty="0" err="1">
                <a:solidFill>
                  <a:schemeClr val="accent1">
                    <a:lumMod val="75000"/>
                  </a:schemeClr>
                </a:solidFill>
              </a:rPr>
              <a:t>MoSA</a:t>
            </a:r>
            <a:endParaRPr dirty="0">
              <a:solidFill>
                <a:schemeClr val="accent1">
                  <a:lumMod val="75000"/>
                </a:schemeClr>
              </a:solidFill>
            </a:endParaRPr>
          </a:p>
        </p:txBody>
      </p:sp>
    </p:spTree>
    <p:extLst>
      <p:ext uri="{BB962C8B-B14F-4D97-AF65-F5344CB8AC3E}">
        <p14:creationId xmlns:p14="http://schemas.microsoft.com/office/powerpoint/2010/main" val="174197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FF413-7342-E77B-EEA6-F2E87AB9DE9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3E4833-88F9-151B-1386-7B2974AC65CE}"/>
              </a:ext>
            </a:extLst>
          </p:cNvPr>
          <p:cNvSpPr>
            <a:spLocks noGrp="1"/>
          </p:cNvSpPr>
          <p:nvPr>
            <p:ph idx="1"/>
          </p:nvPr>
        </p:nvSpPr>
        <p:spPr>
          <a:xfrm>
            <a:off x="507206" y="1512250"/>
            <a:ext cx="8065294" cy="5469038"/>
          </a:xfrm>
        </p:spPr>
        <p:txBody>
          <a:bodyPr>
            <a:normAutofit/>
          </a:bodyPr>
          <a:lstStyle/>
          <a:p>
            <a:r>
              <a:rPr lang="en-US" dirty="0"/>
              <a:t>4.4 Ask donors for dedicated coordination capacity and consider having the LHDF secure a staff member focused on cash to bring NNGO voices into the CWG.</a:t>
            </a:r>
          </a:p>
          <a:p>
            <a:r>
              <a:rPr lang="en-US" dirty="0"/>
              <a:t>4.5 Form a national NGO task team to consolidate NNGO positions on MPCA, sectoral cash, and SP linkages and channel them into CWG deliberations.</a:t>
            </a:r>
          </a:p>
          <a:p>
            <a:r>
              <a:rPr lang="en-US" dirty="0"/>
              <a:t>4.6 Engage proactively in task teams with </a:t>
            </a:r>
            <a:r>
              <a:rPr lang="en-US" dirty="0" err="1"/>
              <a:t>MoSA</a:t>
            </a:r>
            <a:r>
              <a:rPr lang="en-US" dirty="0"/>
              <a:t> and CWG on indicators, cash mapping, and area-based linkages, and advocate in </a:t>
            </a:r>
            <a:r>
              <a:rPr lang="en-US" dirty="0" err="1"/>
              <a:t>ToR</a:t>
            </a:r>
            <a:r>
              <a:rPr lang="en-US" dirty="0"/>
              <a:t> consultations for inclusive membership including a national NGO co lead.</a:t>
            </a:r>
          </a:p>
          <a:p>
            <a:r>
              <a:rPr lang="en-US" dirty="0"/>
              <a:t>4.7 Coordinate positions with INGO peers</a:t>
            </a:r>
            <a:br>
              <a:rPr lang="en-US" dirty="0"/>
            </a:br>
            <a:br>
              <a:rPr lang="en-US" dirty="0"/>
            </a:br>
            <a:endParaRPr dirty="0"/>
          </a:p>
        </p:txBody>
      </p:sp>
      <p:sp>
        <p:nvSpPr>
          <p:cNvPr id="6" name="Title 1">
            <a:extLst>
              <a:ext uri="{FF2B5EF4-FFF2-40B4-BE49-F238E27FC236}">
                <a16:creationId xmlns:a16="http://schemas.microsoft.com/office/drawing/2014/main" id="{10018D4A-4D7F-74B9-FB1C-2103075A6ACF}"/>
              </a:ext>
            </a:extLst>
          </p:cNvPr>
          <p:cNvSpPr>
            <a:spLocks noGrp="1"/>
          </p:cNvSpPr>
          <p:nvPr>
            <p:ph type="title"/>
          </p:nvPr>
        </p:nvSpPr>
        <p:spPr>
          <a:xfrm>
            <a:off x="81023" y="57351"/>
            <a:ext cx="7928658" cy="1204290"/>
          </a:xfrm>
        </p:spPr>
        <p:txBody>
          <a:bodyPr>
            <a:normAutofit fontScale="90000"/>
          </a:bodyPr>
          <a:lstStyle/>
          <a:p>
            <a:r>
              <a:rPr lang="en-US" dirty="0">
                <a:solidFill>
                  <a:srgbClr val="54BBAF"/>
                </a:solidFill>
              </a:rPr>
              <a:t>Recommendations – </a:t>
            </a:r>
            <a:r>
              <a:rPr lang="en-US" dirty="0">
                <a:solidFill>
                  <a:schemeClr val="accent1">
                    <a:lumMod val="75000"/>
                  </a:schemeClr>
                </a:solidFill>
              </a:rPr>
              <a:t>National </a:t>
            </a:r>
            <a:r>
              <a:rPr lang="en-US" dirty="0" err="1">
                <a:solidFill>
                  <a:schemeClr val="accent1">
                    <a:lumMod val="75000"/>
                  </a:schemeClr>
                </a:solidFill>
              </a:rPr>
              <a:t>Organisations</a:t>
            </a:r>
            <a:r>
              <a:rPr lang="en-US" dirty="0">
                <a:solidFill>
                  <a:schemeClr val="accent1">
                    <a:lumMod val="75000"/>
                  </a:schemeClr>
                </a:solidFill>
              </a:rPr>
              <a:t> </a:t>
            </a:r>
            <a:endParaRPr dirty="0">
              <a:solidFill>
                <a:schemeClr val="accent1">
                  <a:lumMod val="75000"/>
                </a:schemeClr>
              </a:solidFill>
            </a:endParaRPr>
          </a:p>
        </p:txBody>
      </p:sp>
    </p:spTree>
    <p:extLst>
      <p:ext uri="{BB962C8B-B14F-4D97-AF65-F5344CB8AC3E}">
        <p14:creationId xmlns:p14="http://schemas.microsoft.com/office/powerpoint/2010/main" val="3230919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2A218-9E8A-1BD7-9128-93CFBEF1D1B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CB4555-75B4-83BF-C7DC-4BEFDA737142}"/>
              </a:ext>
            </a:extLst>
          </p:cNvPr>
          <p:cNvSpPr>
            <a:spLocks noGrp="1"/>
          </p:cNvSpPr>
          <p:nvPr>
            <p:ph idx="1"/>
          </p:nvPr>
        </p:nvSpPr>
        <p:spPr>
          <a:xfrm>
            <a:off x="507206" y="1388962"/>
            <a:ext cx="8065294" cy="5469038"/>
          </a:xfrm>
        </p:spPr>
        <p:txBody>
          <a:bodyPr>
            <a:normAutofit fontScale="92500" lnSpcReduction="10000"/>
          </a:bodyPr>
          <a:lstStyle/>
          <a:p>
            <a:r>
              <a:rPr lang="en-US" dirty="0"/>
              <a:t>5.1 Stay engaged with the CWG, align funding and messaging around an MPCA first approach, and avoid year end quick spend projects that derail reforms.</a:t>
            </a:r>
          </a:p>
          <a:p>
            <a:r>
              <a:rPr lang="en-US" dirty="0"/>
              <a:t>5.2 Back CWG standards on MPCA and sectoral cash and require them in grants, sustaining modality agnostic, outcome focused partners where markets function.</a:t>
            </a:r>
          </a:p>
          <a:p>
            <a:r>
              <a:rPr lang="en-US" dirty="0"/>
              <a:t>5.3 Incentivize transparency and due process by funding coordination when SOPs, agendas, and decisions are public and moving system wide issues to the CWG avoiding </a:t>
            </a:r>
            <a:r>
              <a:rPr lang="en-US"/>
              <a:t>bilateral discussions.</a:t>
            </a:r>
            <a:endParaRPr lang="en-US" dirty="0"/>
          </a:p>
          <a:p>
            <a:r>
              <a:rPr lang="en-US" dirty="0"/>
              <a:t>5.4 Invest in donor coordination through the LDCF with dedicated staffing and regular cash focused meetings and missions to prevent mixed signals.</a:t>
            </a:r>
          </a:p>
          <a:p>
            <a:r>
              <a:rPr lang="en-US" dirty="0"/>
              <a:t>5.5 Fund shared analysis and minimal secretariat functions, including MSNA, market monitoring, IM, as the backbone for CWG decisions.</a:t>
            </a:r>
          </a:p>
          <a:p>
            <a:r>
              <a:rPr lang="en-US" dirty="0"/>
              <a:t>5.6 Support a staged transition by funding government readiness while avoiding overload in nationwide shocks through complementary humanitarian funding.</a:t>
            </a:r>
            <a:endParaRPr dirty="0"/>
          </a:p>
        </p:txBody>
      </p:sp>
      <p:sp>
        <p:nvSpPr>
          <p:cNvPr id="6" name="Title 1">
            <a:extLst>
              <a:ext uri="{FF2B5EF4-FFF2-40B4-BE49-F238E27FC236}">
                <a16:creationId xmlns:a16="http://schemas.microsoft.com/office/drawing/2014/main" id="{F0535CFD-45D8-222F-1034-1C0ADA3CE741}"/>
              </a:ext>
            </a:extLst>
          </p:cNvPr>
          <p:cNvSpPr>
            <a:spLocks noGrp="1"/>
          </p:cNvSpPr>
          <p:nvPr>
            <p:ph type="title"/>
          </p:nvPr>
        </p:nvSpPr>
        <p:spPr>
          <a:xfrm>
            <a:off x="81023" y="57351"/>
            <a:ext cx="7928658" cy="1204290"/>
          </a:xfrm>
        </p:spPr>
        <p:txBody>
          <a:bodyPr>
            <a:normAutofit/>
          </a:bodyPr>
          <a:lstStyle/>
          <a:p>
            <a:r>
              <a:rPr lang="en-US" dirty="0">
                <a:solidFill>
                  <a:srgbClr val="54BBAF"/>
                </a:solidFill>
              </a:rPr>
              <a:t>Recommendations – </a:t>
            </a:r>
            <a:r>
              <a:rPr lang="en-US" dirty="0">
                <a:solidFill>
                  <a:schemeClr val="accent1">
                    <a:lumMod val="75000"/>
                  </a:schemeClr>
                </a:solidFill>
              </a:rPr>
              <a:t>Donors</a:t>
            </a:r>
            <a:endParaRPr dirty="0">
              <a:solidFill>
                <a:schemeClr val="accent1">
                  <a:lumMod val="75000"/>
                </a:schemeClr>
              </a:solidFill>
            </a:endParaRPr>
          </a:p>
        </p:txBody>
      </p:sp>
    </p:spTree>
    <p:extLst>
      <p:ext uri="{BB962C8B-B14F-4D97-AF65-F5344CB8AC3E}">
        <p14:creationId xmlns:p14="http://schemas.microsoft.com/office/powerpoint/2010/main" val="977854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a:extLst>
            <a:ext uri="{FF2B5EF4-FFF2-40B4-BE49-F238E27FC236}">
              <a16:creationId xmlns:a16="http://schemas.microsoft.com/office/drawing/2014/main" id="{92B0E619-94F0-E654-0FD0-11828CF1F94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83ACB17-91D9-316D-9BDF-ADACC8961890}"/>
              </a:ext>
            </a:extLst>
          </p:cNvPr>
          <p:cNvSpPr/>
          <p:nvPr/>
        </p:nvSpPr>
        <p:spPr>
          <a:xfrm>
            <a:off x="0" y="0"/>
            <a:ext cx="9144000" cy="6858000"/>
          </a:xfrm>
          <a:prstGeom prst="rect">
            <a:avLst/>
          </a:prstGeom>
          <a:solidFill>
            <a:srgbClr val="54BBA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F143B-70D2-D181-706A-6AA08ABF8D1D}"/>
              </a:ext>
            </a:extLst>
          </p:cNvPr>
          <p:cNvSpPr>
            <a:spLocks noGrp="1"/>
          </p:cNvSpPr>
          <p:nvPr>
            <p:ph type="ctrTitle"/>
          </p:nvPr>
        </p:nvSpPr>
        <p:spPr/>
        <p:txBody>
          <a:bodyPr>
            <a:normAutofit fontScale="90000"/>
          </a:bodyPr>
          <a:lstStyle/>
          <a:p>
            <a:br>
              <a:rPr lang="en-GB" dirty="0"/>
            </a:br>
            <a:r>
              <a:rPr lang="en-GB" dirty="0"/>
              <a:t>Cash Coordination in Lebanon </a:t>
            </a:r>
            <a:br>
              <a:rPr lang="en-US" dirty="0"/>
            </a:br>
            <a:endParaRPr lang="en-US" dirty="0"/>
          </a:p>
        </p:txBody>
      </p:sp>
      <p:sp>
        <p:nvSpPr>
          <p:cNvPr id="3" name="Subtitle 2">
            <a:extLst>
              <a:ext uri="{FF2B5EF4-FFF2-40B4-BE49-F238E27FC236}">
                <a16:creationId xmlns:a16="http://schemas.microsoft.com/office/drawing/2014/main" id="{A1939675-3EE5-C90C-633C-4AA0D804E47E}"/>
              </a:ext>
            </a:extLst>
          </p:cNvPr>
          <p:cNvSpPr>
            <a:spLocks noGrp="1"/>
          </p:cNvSpPr>
          <p:nvPr>
            <p:ph type="subTitle" idx="1"/>
          </p:nvPr>
        </p:nvSpPr>
        <p:spPr>
          <a:xfrm>
            <a:off x="500634" y="3429000"/>
            <a:ext cx="6921151" cy="1645920"/>
          </a:xfrm>
        </p:spPr>
        <p:txBody>
          <a:bodyPr>
            <a:normAutofit/>
          </a:bodyPr>
          <a:lstStyle/>
          <a:p>
            <a:r>
              <a:rPr lang="en-US" dirty="0"/>
              <a:t>Questions?</a:t>
            </a:r>
          </a:p>
          <a:p>
            <a:r>
              <a:rPr lang="en-US" dirty="0"/>
              <a:t>Comments?</a:t>
            </a:r>
            <a:endParaRPr dirty="0"/>
          </a:p>
        </p:txBody>
      </p:sp>
      <p:pic>
        <p:nvPicPr>
          <p:cNvPr id="5" name="Picture 4" descr="image2.png">
            <a:extLst>
              <a:ext uri="{FF2B5EF4-FFF2-40B4-BE49-F238E27FC236}">
                <a16:creationId xmlns:a16="http://schemas.microsoft.com/office/drawing/2014/main" id="{12D6FD1B-0DB0-B10D-46E2-32B21C0A0273}"/>
              </a:ext>
            </a:extLst>
          </p:cNvPr>
          <p:cNvPicPr>
            <a:picLocks noChangeAspect="1"/>
          </p:cNvPicPr>
          <p:nvPr/>
        </p:nvPicPr>
        <p:blipFill>
          <a:blip r:embed="rId3"/>
          <a:stretch>
            <a:fillRect/>
          </a:stretch>
        </p:blipFill>
        <p:spPr>
          <a:xfrm>
            <a:off x="452628" y="5607917"/>
            <a:ext cx="2206233" cy="959232"/>
          </a:xfrm>
          <a:prstGeom prst="rect">
            <a:avLst/>
          </a:prstGeom>
        </p:spPr>
      </p:pic>
      <p:pic>
        <p:nvPicPr>
          <p:cNvPr id="6" name="Picture 5" descr="image3.png">
            <a:extLst>
              <a:ext uri="{FF2B5EF4-FFF2-40B4-BE49-F238E27FC236}">
                <a16:creationId xmlns:a16="http://schemas.microsoft.com/office/drawing/2014/main" id="{36A24672-3A6E-D0E8-9502-AA0666E32701}"/>
              </a:ext>
            </a:extLst>
          </p:cNvPr>
          <p:cNvPicPr>
            <a:picLocks noChangeAspect="1"/>
          </p:cNvPicPr>
          <p:nvPr/>
        </p:nvPicPr>
        <p:blipFill>
          <a:blip r:embed="rId4"/>
          <a:stretch>
            <a:fillRect/>
          </a:stretch>
        </p:blipFill>
        <p:spPr>
          <a:xfrm>
            <a:off x="7649342" y="5545394"/>
            <a:ext cx="1214958" cy="1232334"/>
          </a:xfrm>
          <a:prstGeom prst="rect">
            <a:avLst/>
          </a:prstGeom>
        </p:spPr>
      </p:pic>
      <p:pic>
        <p:nvPicPr>
          <p:cNvPr id="4" name="Picture 3" descr="A black background with white text&#10;&#10;AI-generated content may be incorrect.">
            <a:extLst>
              <a:ext uri="{FF2B5EF4-FFF2-40B4-BE49-F238E27FC236}">
                <a16:creationId xmlns:a16="http://schemas.microsoft.com/office/drawing/2014/main" id="{DFD9A70E-4A48-E1CC-627F-7CA8AC6211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0808" y="80272"/>
            <a:ext cx="2665730" cy="854710"/>
          </a:xfrm>
          <a:prstGeom prst="rect">
            <a:avLst/>
          </a:prstGeom>
        </p:spPr>
      </p:pic>
    </p:spTree>
    <p:extLst>
      <p:ext uri="{BB962C8B-B14F-4D97-AF65-F5344CB8AC3E}">
        <p14:creationId xmlns:p14="http://schemas.microsoft.com/office/powerpoint/2010/main" val="2897161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690" y="1336267"/>
            <a:ext cx="8613644" cy="5770588"/>
          </a:xfrm>
        </p:spPr>
        <p:txBody>
          <a:bodyPr>
            <a:normAutofit/>
          </a:bodyPr>
          <a:lstStyle/>
          <a:p>
            <a:pPr marL="0" indent="0" algn="just">
              <a:buNone/>
              <a:defRPr sz="1800"/>
            </a:pPr>
            <a:br>
              <a:rPr lang="en-US" dirty="0"/>
            </a:br>
            <a:r>
              <a:rPr lang="en-US" b="1" dirty="0"/>
              <a:t>Purpose: </a:t>
            </a:r>
            <a:r>
              <a:rPr lang="en-US" dirty="0"/>
              <a:t>Turn recent recommendations on cash coordination in Lebanon into concrete, workable options that fit today’s crisis and funding reality.</a:t>
            </a:r>
          </a:p>
          <a:p>
            <a:pPr marL="0" indent="0" algn="just">
              <a:buNone/>
              <a:defRPr sz="1800"/>
            </a:pPr>
            <a:r>
              <a:rPr lang="en-US" b="1" dirty="0"/>
              <a:t>Audience and inputs: </a:t>
            </a:r>
            <a:r>
              <a:rPr lang="en-US" dirty="0"/>
              <a:t>Bring together views from practitioners, coordination bodies and donors, plus learning from comparable contexts and global guidance.</a:t>
            </a:r>
          </a:p>
          <a:p>
            <a:pPr marL="0" indent="0" algn="just">
              <a:buNone/>
              <a:defRPr sz="1800"/>
            </a:pPr>
            <a:r>
              <a:rPr lang="en-US" b="1" dirty="0"/>
              <a:t>Scope: </a:t>
            </a:r>
            <a:r>
              <a:rPr lang="en-US" dirty="0"/>
              <a:t>Map who coordinates what across population groups and across basic needs and sectoral cash; anticipate bottlenecks from the merger; examine what constrained resources mean for coordination choices.</a:t>
            </a:r>
          </a:p>
          <a:p>
            <a:pPr marL="0" indent="0" algn="just">
              <a:buNone/>
              <a:defRPr sz="1800"/>
            </a:pPr>
            <a:r>
              <a:rPr lang="en-US" b="1" dirty="0"/>
              <a:t>Global scan: </a:t>
            </a:r>
            <a:r>
              <a:rPr lang="en-US" dirty="0"/>
              <a:t>Review relevant refugee and mixed settings where one empowered forum coordinates cash; extract options that are evidence based and adaptable rather than importing models wholesale.</a:t>
            </a:r>
          </a:p>
          <a:p>
            <a:pPr marL="0" indent="0" algn="just">
              <a:buNone/>
              <a:defRPr sz="1800"/>
            </a:pPr>
            <a:r>
              <a:rPr lang="en-US" b="1" dirty="0"/>
              <a:t>Method: </a:t>
            </a:r>
            <a:r>
              <a:rPr lang="en-US" dirty="0"/>
              <a:t>Qualitative review and KIIs; triangulate findings; stress test recommendations with stakeholders who will implement them.</a:t>
            </a:r>
          </a:p>
          <a:p>
            <a:pPr marL="0" indent="0" algn="just">
              <a:buNone/>
              <a:defRPr sz="1800"/>
            </a:pPr>
            <a:r>
              <a:rPr lang="en-US" b="1" dirty="0"/>
              <a:t>Framing of options: </a:t>
            </a:r>
            <a:r>
              <a:rPr lang="en-US" dirty="0"/>
              <a:t>No fixed timelines; propose adaptable pathways the renewed CWG can adopt as it launches and matures. </a:t>
            </a:r>
          </a:p>
          <a:p>
            <a:pPr marL="0" indent="0" algn="just">
              <a:buNone/>
              <a:defRPr sz="1800"/>
            </a:pPr>
            <a:r>
              <a:rPr lang="en-US" b="1" dirty="0"/>
              <a:t>Deliverable: </a:t>
            </a:r>
            <a:r>
              <a:rPr lang="en-US" dirty="0"/>
              <a:t>A short set of operational options and guardrails the CWG, ISCG and partners can use immediately and refine over time. Full report to be published in couple of weeks</a:t>
            </a:r>
          </a:p>
        </p:txBody>
      </p:sp>
      <p:sp>
        <p:nvSpPr>
          <p:cNvPr id="6" name="Title 1">
            <a:extLst>
              <a:ext uri="{FF2B5EF4-FFF2-40B4-BE49-F238E27FC236}">
                <a16:creationId xmlns:a16="http://schemas.microsoft.com/office/drawing/2014/main" id="{AD7E04CB-B210-7023-6F37-509902C8CE40}"/>
              </a:ext>
            </a:extLst>
          </p:cNvPr>
          <p:cNvSpPr>
            <a:spLocks noGrp="1"/>
          </p:cNvSpPr>
          <p:nvPr>
            <p:ph type="title"/>
          </p:nvPr>
        </p:nvSpPr>
        <p:spPr>
          <a:xfrm>
            <a:off x="81023" y="57351"/>
            <a:ext cx="5891514" cy="674486"/>
          </a:xfrm>
        </p:spPr>
        <p:txBody>
          <a:bodyPr>
            <a:normAutofit fontScale="90000"/>
          </a:bodyPr>
          <a:lstStyle/>
          <a:p>
            <a:r>
              <a:rPr lang="en-US" dirty="0">
                <a:solidFill>
                  <a:srgbClr val="54BBAF"/>
                </a:solidFill>
              </a:rPr>
              <a:t>Purpose &amp; Scope</a:t>
            </a:r>
            <a:endParaRPr dirty="0">
              <a:solidFill>
                <a:srgbClr val="54BBA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23" y="57351"/>
            <a:ext cx="5891514" cy="674486"/>
          </a:xfrm>
        </p:spPr>
        <p:txBody>
          <a:bodyPr>
            <a:normAutofit fontScale="90000"/>
          </a:bodyPr>
          <a:lstStyle/>
          <a:p>
            <a:r>
              <a:rPr dirty="0">
                <a:solidFill>
                  <a:srgbClr val="54BBAF"/>
                </a:solidFill>
              </a:rPr>
              <a:t>Methodology &amp; Limitations</a:t>
            </a:r>
          </a:p>
        </p:txBody>
      </p:sp>
      <p:sp>
        <p:nvSpPr>
          <p:cNvPr id="3" name="Content Placeholder 2"/>
          <p:cNvSpPr>
            <a:spLocks noGrp="1"/>
          </p:cNvSpPr>
          <p:nvPr>
            <p:ph idx="1"/>
          </p:nvPr>
        </p:nvSpPr>
        <p:spPr>
          <a:xfrm>
            <a:off x="194689" y="902825"/>
            <a:ext cx="8065294" cy="4856753"/>
          </a:xfrm>
        </p:spPr>
        <p:txBody>
          <a:bodyPr>
            <a:normAutofit/>
          </a:bodyPr>
          <a:lstStyle/>
          <a:p>
            <a:pPr>
              <a:defRPr sz="1800"/>
            </a:pPr>
            <a:r>
              <a:rPr lang="en-US" dirty="0"/>
              <a:t>Primary data collection: </a:t>
            </a:r>
            <a:r>
              <a:rPr dirty="0"/>
              <a:t>35 in-person and remote key informant interviews with 42 informants between the 28th of July and the 4th of September 2025</a:t>
            </a:r>
            <a:r>
              <a:rPr lang="en-US" dirty="0"/>
              <a:t> + 3 </a:t>
            </a:r>
            <a:r>
              <a:rPr dirty="0"/>
              <a:t>small workshops</a:t>
            </a:r>
            <a:r>
              <a:rPr lang="en-US" dirty="0"/>
              <a:t>/presentations</a:t>
            </a:r>
            <a:br>
              <a:rPr dirty="0"/>
            </a:br>
            <a:endParaRPr dirty="0"/>
          </a:p>
        </p:txBody>
      </p:sp>
      <p:graphicFrame>
        <p:nvGraphicFramePr>
          <p:cNvPr id="4" name="Chart 3">
            <a:extLst>
              <a:ext uri="{FF2B5EF4-FFF2-40B4-BE49-F238E27FC236}">
                <a16:creationId xmlns:a16="http://schemas.microsoft.com/office/drawing/2014/main" id="{1F454C7E-76A3-4686-8A1E-44CF64F8544D}"/>
              </a:ext>
            </a:extLst>
          </p:cNvPr>
          <p:cNvGraphicFramePr/>
          <p:nvPr>
            <p:extLst>
              <p:ext uri="{D42A27DB-BD31-4B8C-83A1-F6EECF244321}">
                <p14:modId xmlns:p14="http://schemas.microsoft.com/office/powerpoint/2010/main" val="3240658258"/>
              </p:ext>
            </p:extLst>
          </p:nvPr>
        </p:nvGraphicFramePr>
        <p:xfrm>
          <a:off x="4539853" y="2519407"/>
          <a:ext cx="4319438" cy="433859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70179BFB-0537-C748-4121-596646FE4CDA}"/>
              </a:ext>
            </a:extLst>
          </p:cNvPr>
          <p:cNvSpPr txBox="1">
            <a:spLocks/>
          </p:cNvSpPr>
          <p:nvPr/>
        </p:nvSpPr>
        <p:spPr>
          <a:xfrm>
            <a:off x="194689" y="1943896"/>
            <a:ext cx="3912394" cy="4856753"/>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just">
              <a:buFont typeface="Wingdings" panose="05000000000000000000" pitchFamily="2" charset="2"/>
              <a:buChar char="§"/>
              <a:defRPr sz="1800"/>
            </a:pPr>
            <a:r>
              <a:rPr lang="en-US" sz="1800" dirty="0"/>
              <a:t> 10 interviewees from Lebanon’s coordination architecture</a:t>
            </a:r>
          </a:p>
          <a:p>
            <a:pPr algn="just">
              <a:buFont typeface="Wingdings" panose="05000000000000000000" pitchFamily="2" charset="2"/>
              <a:buChar char="§"/>
              <a:defRPr sz="1800"/>
            </a:pPr>
            <a:r>
              <a:rPr lang="en-US" sz="1800" dirty="0"/>
              <a:t> 4 donors</a:t>
            </a:r>
          </a:p>
          <a:p>
            <a:pPr algn="just">
              <a:buFont typeface="Wingdings" panose="05000000000000000000" pitchFamily="2" charset="2"/>
              <a:buChar char="§"/>
              <a:defRPr sz="1800"/>
            </a:pPr>
            <a:r>
              <a:rPr lang="en-US" sz="1800" dirty="0"/>
              <a:t> 2 global experts on cash coordination</a:t>
            </a:r>
          </a:p>
          <a:p>
            <a:pPr algn="just">
              <a:buFont typeface="Wingdings" panose="05000000000000000000" pitchFamily="2" charset="2"/>
              <a:buChar char="§"/>
              <a:defRPr sz="1800"/>
            </a:pPr>
            <a:r>
              <a:rPr lang="en-US" sz="1800" dirty="0"/>
              <a:t> 8 representatives of international NGOs, </a:t>
            </a:r>
          </a:p>
          <a:p>
            <a:pPr algn="just">
              <a:buFont typeface="Wingdings" panose="05000000000000000000" pitchFamily="2" charset="2"/>
              <a:buChar char="§"/>
              <a:defRPr sz="1800"/>
            </a:pPr>
            <a:r>
              <a:rPr lang="en-US" sz="1800" dirty="0"/>
              <a:t> Ministry of Social Affairs</a:t>
            </a:r>
          </a:p>
          <a:p>
            <a:pPr algn="just">
              <a:buFont typeface="Wingdings" panose="05000000000000000000" pitchFamily="2" charset="2"/>
              <a:buChar char="§"/>
              <a:defRPr sz="1800"/>
            </a:pPr>
            <a:r>
              <a:rPr lang="en-US" sz="1800" dirty="0"/>
              <a:t> 5 United Nations staff based in Lebanon.</a:t>
            </a:r>
          </a:p>
          <a:p>
            <a:pPr algn="just">
              <a:buFont typeface="Wingdings" panose="05000000000000000000" pitchFamily="2" charset="2"/>
              <a:buChar char="§"/>
              <a:defRPr sz="1800"/>
            </a:pPr>
            <a:r>
              <a:rPr lang="en-US" sz="1800" dirty="0"/>
              <a:t> 2 national NGOs, </a:t>
            </a:r>
          </a:p>
          <a:p>
            <a:pPr algn="just">
              <a:buFont typeface="Wingdings" panose="05000000000000000000" pitchFamily="2" charset="2"/>
              <a:buChar char="§"/>
              <a:defRPr sz="1800"/>
            </a:pPr>
            <a:r>
              <a:rPr lang="en-US" sz="1800" dirty="0"/>
              <a:t> 10 Co-Leads or active members of cash working groups from other country responses</a:t>
            </a:r>
          </a:p>
          <a:p>
            <a:pPr>
              <a:defRPr sz="1800"/>
            </a:pPr>
            <a:br>
              <a:rPr lang="en-US" sz="1800" dirty="0"/>
            </a:b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206" y="1993393"/>
            <a:ext cx="8065294" cy="4304665"/>
          </a:xfrm>
        </p:spPr>
        <p:txBody>
          <a:bodyPr>
            <a:normAutofit/>
          </a:bodyPr>
          <a:lstStyle/>
          <a:p>
            <a:pPr>
              <a:defRPr sz="1800"/>
            </a:pPr>
            <a:r>
              <a:rPr lang="en-US" dirty="0"/>
              <a:t>More than 50 documents reviewed, coordination archeology going back to 2013.</a:t>
            </a:r>
          </a:p>
          <a:p>
            <a:pPr>
              <a:defRPr sz="1800"/>
            </a:pPr>
            <a:r>
              <a:rPr lang="en-US" dirty="0"/>
              <a:t>Main takeaways: </a:t>
            </a:r>
          </a:p>
          <a:p>
            <a:pPr>
              <a:defRPr sz="1800"/>
            </a:pPr>
            <a:r>
              <a:rPr lang="en-US" dirty="0"/>
              <a:t>New cash model u</a:t>
            </a:r>
            <a:r>
              <a:rPr dirty="0"/>
              <a:t>ptake is uneven</a:t>
            </a:r>
            <a:r>
              <a:rPr lang="en-US" dirty="0"/>
              <a:t> but with good results in refugee settings</a:t>
            </a:r>
            <a:r>
              <a:rPr dirty="0"/>
              <a:t>; local leadership helps resilience in funding cuts.</a:t>
            </a:r>
            <a:endParaRPr lang="en-US" dirty="0"/>
          </a:p>
          <a:p>
            <a:pPr>
              <a:defRPr sz="1800"/>
            </a:pPr>
            <a:r>
              <a:rPr dirty="0"/>
              <a:t>Most HNRPs include MPCA chapters; Lebanon lags.</a:t>
            </a:r>
            <a:endParaRPr lang="en-US" dirty="0"/>
          </a:p>
          <a:p>
            <a:pPr>
              <a:defRPr sz="1800"/>
            </a:pPr>
            <a:r>
              <a:rPr dirty="0"/>
              <a:t>Sectoral cash guidance remains weak globally</a:t>
            </a:r>
            <a:r>
              <a:rPr lang="en-US" dirty="0"/>
              <a:t>, </a:t>
            </a:r>
            <a:r>
              <a:rPr dirty="0"/>
              <a:t>mirrors Lebanon’s ambiguity.</a:t>
            </a:r>
            <a:endParaRPr lang="en-US" sz="1800" dirty="0"/>
          </a:p>
          <a:p>
            <a:pPr>
              <a:defRPr sz="1800"/>
            </a:pPr>
            <a:r>
              <a:rPr lang="en-US" sz="1800" dirty="0"/>
              <a:t>Funding picture deteriorated in </a:t>
            </a:r>
            <a:r>
              <a:rPr lang="en-US" sz="1800" dirty="0" err="1"/>
              <a:t>Lebnaon</a:t>
            </a:r>
            <a:r>
              <a:rPr lang="en-US" sz="1800" dirty="0"/>
              <a:t> in 2025; MPCA hit hardest.</a:t>
            </a:r>
          </a:p>
          <a:p>
            <a:pPr>
              <a:defRPr sz="1800"/>
            </a:pPr>
            <a:r>
              <a:rPr lang="en-US" sz="1800" dirty="0"/>
              <a:t>2024: 3RP 40%, Flash Appeal 92.6% - 11% reported as MPCA</a:t>
            </a:r>
          </a:p>
          <a:p>
            <a:pPr marL="0" lvl="1" indent="0">
              <a:buNone/>
              <a:defRPr sz="1800"/>
            </a:pPr>
            <a:r>
              <a:rPr lang="en-US" sz="1800" dirty="0"/>
              <a:t>  2025: 3RP 9%, Flash Appeal 43.8%. - 3% reported as MPCA</a:t>
            </a:r>
          </a:p>
        </p:txBody>
      </p:sp>
      <p:sp>
        <p:nvSpPr>
          <p:cNvPr id="6" name="Title 1">
            <a:extLst>
              <a:ext uri="{FF2B5EF4-FFF2-40B4-BE49-F238E27FC236}">
                <a16:creationId xmlns:a16="http://schemas.microsoft.com/office/drawing/2014/main" id="{D8FFE591-0755-535C-7CF7-3B587618E98E}"/>
              </a:ext>
            </a:extLst>
          </p:cNvPr>
          <p:cNvSpPr>
            <a:spLocks noGrp="1"/>
          </p:cNvSpPr>
          <p:nvPr>
            <p:ph type="title"/>
          </p:nvPr>
        </p:nvSpPr>
        <p:spPr>
          <a:xfrm>
            <a:off x="81023" y="57351"/>
            <a:ext cx="5891514" cy="674486"/>
          </a:xfrm>
        </p:spPr>
        <p:txBody>
          <a:bodyPr>
            <a:normAutofit fontScale="90000"/>
          </a:bodyPr>
          <a:lstStyle/>
          <a:p>
            <a:r>
              <a:rPr lang="en-US" dirty="0">
                <a:solidFill>
                  <a:srgbClr val="54BBAF"/>
                </a:solidFill>
              </a:rPr>
              <a:t>Secondary Data Review</a:t>
            </a:r>
            <a:endParaRPr dirty="0">
              <a:solidFill>
                <a:srgbClr val="54BBA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sz="1800"/>
            </a:pPr>
            <a:r>
              <a:rPr dirty="0"/>
              <a:t>1) Fragmented coordination and unclear mandate slowed crisis cash decisions.</a:t>
            </a:r>
            <a:br>
              <a:rPr dirty="0"/>
            </a:br>
            <a:r>
              <a:rPr dirty="0"/>
              <a:t>   “</a:t>
            </a:r>
            <a:r>
              <a:rPr lang="en-US" i="1" dirty="0"/>
              <a:t>cash </a:t>
            </a:r>
            <a:r>
              <a:rPr i="1" dirty="0"/>
              <a:t>coordination has been extremely confusing, I’ve never seen anything like it.”</a:t>
            </a:r>
            <a:br>
              <a:rPr dirty="0"/>
            </a:br>
            <a:br>
              <a:rPr dirty="0"/>
            </a:br>
            <a:r>
              <a:rPr dirty="0"/>
              <a:t>2) </a:t>
            </a:r>
            <a:r>
              <a:rPr lang="en-US" dirty="0"/>
              <a:t>U</a:t>
            </a:r>
            <a:r>
              <a:rPr dirty="0"/>
              <a:t>nclear</a:t>
            </a:r>
            <a:r>
              <a:rPr lang="en-US" dirty="0"/>
              <a:t> MPCA guidance</a:t>
            </a:r>
            <a:r>
              <a:rPr dirty="0"/>
              <a:t> </a:t>
            </a:r>
            <a:r>
              <a:rPr lang="en-US" dirty="0"/>
              <a:t>+</a:t>
            </a:r>
            <a:r>
              <a:rPr dirty="0"/>
              <a:t> low transfer value → sectoral top‑ups and relabeling.</a:t>
            </a:r>
            <a:br>
              <a:rPr dirty="0"/>
            </a:br>
            <a:r>
              <a:rPr dirty="0"/>
              <a:t>   Result: duplication, </a:t>
            </a:r>
            <a:r>
              <a:rPr lang="en-US" dirty="0"/>
              <a:t>slow response</a:t>
            </a:r>
            <a:r>
              <a:rPr dirty="0"/>
              <a:t>, and perceived ‘</a:t>
            </a:r>
            <a:r>
              <a:rPr i="1" dirty="0"/>
              <a:t>MPCA in disguise</a:t>
            </a:r>
            <a:r>
              <a:rPr dirty="0"/>
              <a:t>’.</a:t>
            </a:r>
            <a:br>
              <a:rPr dirty="0"/>
            </a:br>
            <a:br>
              <a:rPr dirty="0"/>
            </a:br>
            <a:r>
              <a:rPr dirty="0"/>
              <a:t>3) Population segmentation created unequal attention and pace by group.</a:t>
            </a:r>
            <a:br>
              <a:rPr dirty="0"/>
            </a:br>
            <a:r>
              <a:rPr dirty="0"/>
              <a:t>   Syrians largely ‘handled elsewhere’; Lebanese discussed in</a:t>
            </a:r>
            <a:r>
              <a:rPr lang="en-US" dirty="0"/>
              <a:t> cash and S</a:t>
            </a:r>
            <a:r>
              <a:rPr dirty="0"/>
              <a:t>P fora → gaps in cross‑population guidance.</a:t>
            </a:r>
            <a:endParaRPr lang="en-US" dirty="0"/>
          </a:p>
          <a:p>
            <a:pPr>
              <a:defRPr sz="1800"/>
            </a:pPr>
            <a:r>
              <a:rPr lang="en-US" dirty="0"/>
              <a:t>5</a:t>
            </a:r>
            <a:r>
              <a:rPr dirty="0"/>
              <a:t>) NNGOs present but peripheral; voice weak in technical decisions.</a:t>
            </a:r>
            <a:br>
              <a:rPr dirty="0"/>
            </a:br>
            <a:r>
              <a:rPr dirty="0"/>
              <a:t>   “Local </a:t>
            </a:r>
            <a:r>
              <a:rPr dirty="0" err="1"/>
              <a:t>organisations</a:t>
            </a:r>
            <a:r>
              <a:rPr lang="en-US" dirty="0"/>
              <a:t> </a:t>
            </a:r>
            <a:r>
              <a:rPr dirty="0"/>
              <a:t>presence now is minimal… not vocal; conversations are alien to their worries.”</a:t>
            </a:r>
            <a:br>
              <a:rPr dirty="0"/>
            </a:br>
            <a:br>
              <a:rPr dirty="0"/>
            </a:br>
            <a:endParaRPr dirty="0"/>
          </a:p>
        </p:txBody>
      </p:sp>
      <p:sp>
        <p:nvSpPr>
          <p:cNvPr id="6" name="Title 1">
            <a:extLst>
              <a:ext uri="{FF2B5EF4-FFF2-40B4-BE49-F238E27FC236}">
                <a16:creationId xmlns:a16="http://schemas.microsoft.com/office/drawing/2014/main" id="{5EE95DA7-7E35-C46A-14C2-5A02E7A2F259}"/>
              </a:ext>
            </a:extLst>
          </p:cNvPr>
          <p:cNvSpPr>
            <a:spLocks noGrp="1"/>
          </p:cNvSpPr>
          <p:nvPr>
            <p:ph type="title"/>
          </p:nvPr>
        </p:nvSpPr>
        <p:spPr>
          <a:xfrm>
            <a:off x="81023" y="57351"/>
            <a:ext cx="5891514" cy="674486"/>
          </a:xfrm>
        </p:spPr>
        <p:txBody>
          <a:bodyPr>
            <a:normAutofit fontScale="90000"/>
          </a:bodyPr>
          <a:lstStyle/>
          <a:p>
            <a:r>
              <a:rPr lang="en-US" dirty="0">
                <a:solidFill>
                  <a:srgbClr val="54BBAF"/>
                </a:solidFill>
              </a:rPr>
              <a:t>Main Findings from KIIs </a:t>
            </a:r>
            <a:endParaRPr dirty="0">
              <a:solidFill>
                <a:srgbClr val="54BBA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206" y="1006997"/>
            <a:ext cx="8065294" cy="5602147"/>
          </a:xfrm>
        </p:spPr>
        <p:txBody>
          <a:bodyPr>
            <a:normAutofit/>
          </a:bodyPr>
          <a:lstStyle/>
          <a:p>
            <a:pPr>
              <a:defRPr sz="1800"/>
            </a:pPr>
            <a:r>
              <a:rPr lang="en-US" dirty="0"/>
              <a:t>1.1 Design a lean, adaptable CWG with two to three co-chairs, time-bound and resourced task teams with named leads, and co-chair accountability for task-team deliverables.</a:t>
            </a:r>
          </a:p>
          <a:p>
            <a:pPr>
              <a:defRPr sz="1800"/>
            </a:pPr>
            <a:r>
              <a:rPr lang="en-US" dirty="0"/>
              <a:t>1.2 Reconfirm MPCA as the default modality, preferred, efficient, and effective, sectoral cash led to duplications and in kind is generally inefficient, and track progress against global indicators.</a:t>
            </a:r>
          </a:p>
          <a:p>
            <a:pPr>
              <a:defRPr sz="1800"/>
            </a:pPr>
            <a:r>
              <a:rPr lang="en-US" dirty="0"/>
              <a:t>1.3 Align the CWG </a:t>
            </a:r>
            <a:r>
              <a:rPr lang="en-US" dirty="0" err="1"/>
              <a:t>ToR</a:t>
            </a:r>
            <a:r>
              <a:rPr lang="en-US" dirty="0"/>
              <a:t> and ways of working with the global cash coordination model, include a dedicated MPCA section with targets and budgets.</a:t>
            </a:r>
          </a:p>
          <a:p>
            <a:pPr>
              <a:defRPr sz="1800"/>
            </a:pPr>
            <a:r>
              <a:rPr lang="en-US" dirty="0"/>
              <a:t>1.4 Focus vulnerability and targeting criteria through a dedicated task team, secure quick wins at launch to manage funding constraints.</a:t>
            </a:r>
          </a:p>
          <a:p>
            <a:pPr>
              <a:defRPr sz="1800"/>
            </a:pPr>
            <a:r>
              <a:rPr lang="en-US" dirty="0"/>
              <a:t>1.5 Maximize CWG visibility and influence by consistently engaging ISCG and HCT so cash is reflected in broader decisions and CWG legitimacy strengthens.</a:t>
            </a:r>
          </a:p>
          <a:p>
            <a:pPr>
              <a:defRPr sz="1800"/>
            </a:pPr>
            <a:r>
              <a:rPr lang="en-US" dirty="0"/>
              <a:t>1.6 Escalate only when necessary, same authority than other sectors, the CWG decide on MPCA, social protection linkages and sectoral cash technical inputs</a:t>
            </a:r>
          </a:p>
          <a:p>
            <a:pPr>
              <a:defRPr sz="1800"/>
            </a:pPr>
            <a:r>
              <a:rPr lang="en-US" dirty="0"/>
              <a:t>1.7 Co-develop sectoral cash guidance with the implicated sectors, respect their expertise and timelines, and use MEB recalibration as an early joint exercise.</a:t>
            </a:r>
          </a:p>
          <a:p>
            <a:pPr>
              <a:defRPr sz="1800"/>
            </a:pPr>
            <a:br>
              <a:rPr dirty="0"/>
            </a:br>
            <a:endParaRPr dirty="0"/>
          </a:p>
        </p:txBody>
      </p:sp>
      <p:sp>
        <p:nvSpPr>
          <p:cNvPr id="6" name="Title 1">
            <a:extLst>
              <a:ext uri="{FF2B5EF4-FFF2-40B4-BE49-F238E27FC236}">
                <a16:creationId xmlns:a16="http://schemas.microsoft.com/office/drawing/2014/main" id="{26BE6424-F38A-5659-2320-1F7549EFC063}"/>
              </a:ext>
            </a:extLst>
          </p:cNvPr>
          <p:cNvSpPr>
            <a:spLocks noGrp="1"/>
          </p:cNvSpPr>
          <p:nvPr>
            <p:ph type="title"/>
          </p:nvPr>
        </p:nvSpPr>
        <p:spPr>
          <a:xfrm>
            <a:off x="81023" y="57351"/>
            <a:ext cx="7928658" cy="674486"/>
          </a:xfrm>
        </p:spPr>
        <p:txBody>
          <a:bodyPr>
            <a:normAutofit fontScale="90000"/>
          </a:bodyPr>
          <a:lstStyle/>
          <a:p>
            <a:r>
              <a:rPr lang="en-US" dirty="0">
                <a:solidFill>
                  <a:srgbClr val="54BBAF"/>
                </a:solidFill>
              </a:rPr>
              <a:t>Recommendations – </a:t>
            </a:r>
            <a:r>
              <a:rPr lang="en-US" dirty="0">
                <a:solidFill>
                  <a:schemeClr val="accent1">
                    <a:lumMod val="75000"/>
                  </a:schemeClr>
                </a:solidFill>
              </a:rPr>
              <a:t>CWG</a:t>
            </a:r>
            <a:endParaRPr dirty="0">
              <a:solidFill>
                <a:schemeClr val="accent1">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21DD2-EAAB-F4ED-6716-89554607DC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95E8F5-8160-6EED-6F88-017AF3AC9C59}"/>
              </a:ext>
            </a:extLst>
          </p:cNvPr>
          <p:cNvSpPr>
            <a:spLocks noGrp="1"/>
          </p:cNvSpPr>
          <p:nvPr>
            <p:ph idx="1"/>
          </p:nvPr>
        </p:nvSpPr>
        <p:spPr>
          <a:xfrm>
            <a:off x="507206" y="1006997"/>
            <a:ext cx="8065294" cy="5602147"/>
          </a:xfrm>
        </p:spPr>
        <p:txBody>
          <a:bodyPr>
            <a:normAutofit/>
          </a:bodyPr>
          <a:lstStyle/>
          <a:p>
            <a:pPr>
              <a:defRPr sz="1800"/>
            </a:pPr>
            <a:r>
              <a:rPr lang="en-US" dirty="0"/>
              <a:t>1.8 Make preparedness a standing task with SOPs, etc.. plan for shock responsiveness across all populations, and advocate MPCA as the preferred modality in large crises.</a:t>
            </a:r>
          </a:p>
          <a:p>
            <a:pPr>
              <a:defRPr sz="1800"/>
            </a:pPr>
            <a:r>
              <a:rPr lang="en-US" dirty="0"/>
              <a:t>1.9 Institutionalize cash mapping under the LRP with harmonized indicators linked to </a:t>
            </a:r>
            <a:r>
              <a:rPr lang="en-US" dirty="0" err="1"/>
              <a:t>ActivityInfo</a:t>
            </a:r>
            <a:r>
              <a:rPr lang="en-US" dirty="0"/>
              <a:t>/3W to improve coordination and sustain engagement including national NGOs.</a:t>
            </a:r>
          </a:p>
          <a:p>
            <a:pPr>
              <a:defRPr sz="1800"/>
            </a:pPr>
            <a:r>
              <a:rPr lang="en-US" dirty="0"/>
              <a:t>1.10 Engage government pragmatically while protecting technical and operational independence, address transfer value debates with evidence, route wider advocacy via HCT and RC/HC, and focus before May 2026 election on achievable technical issues.</a:t>
            </a:r>
          </a:p>
          <a:p>
            <a:pPr>
              <a:defRPr sz="1800"/>
            </a:pPr>
            <a:r>
              <a:rPr lang="en-US" dirty="0"/>
              <a:t>1.11 Consider a task team on cash and social protection linkages to drive concrete initiatives while keeping the broader CWG inclusive of all cash stakeholders.</a:t>
            </a:r>
          </a:p>
          <a:p>
            <a:pPr>
              <a:defRPr sz="1800"/>
            </a:pPr>
            <a:r>
              <a:rPr lang="en-US" dirty="0"/>
              <a:t>1.12 Create practical entry points for local organizations maybe through a dedicated task team aligned to their strengths to bridge the current gap toward active participation and align CWG priorities with local operational needs.</a:t>
            </a:r>
          </a:p>
          <a:p>
            <a:pPr>
              <a:defRPr sz="1800"/>
            </a:pPr>
            <a:r>
              <a:rPr lang="en-US" dirty="0"/>
              <a:t>1.13 Open the group to donors. Build a routine donor dialogue by opening technical discussions or setting regular feedback loops so donors are informed, supportive and engaged.</a:t>
            </a:r>
            <a:br>
              <a:rPr dirty="0"/>
            </a:br>
            <a:endParaRPr dirty="0"/>
          </a:p>
        </p:txBody>
      </p:sp>
      <p:sp>
        <p:nvSpPr>
          <p:cNvPr id="6" name="Title 1">
            <a:extLst>
              <a:ext uri="{FF2B5EF4-FFF2-40B4-BE49-F238E27FC236}">
                <a16:creationId xmlns:a16="http://schemas.microsoft.com/office/drawing/2014/main" id="{97D8DE04-09B9-20ED-12A4-BFC3A5428540}"/>
              </a:ext>
            </a:extLst>
          </p:cNvPr>
          <p:cNvSpPr>
            <a:spLocks noGrp="1"/>
          </p:cNvSpPr>
          <p:nvPr>
            <p:ph type="title"/>
          </p:nvPr>
        </p:nvSpPr>
        <p:spPr>
          <a:xfrm>
            <a:off x="81023" y="57351"/>
            <a:ext cx="7928658" cy="674486"/>
          </a:xfrm>
        </p:spPr>
        <p:txBody>
          <a:bodyPr>
            <a:normAutofit fontScale="90000"/>
          </a:bodyPr>
          <a:lstStyle/>
          <a:p>
            <a:r>
              <a:rPr lang="en-US" dirty="0">
                <a:solidFill>
                  <a:srgbClr val="54BBAF"/>
                </a:solidFill>
              </a:rPr>
              <a:t>Recommendations – </a:t>
            </a:r>
            <a:r>
              <a:rPr lang="en-US" dirty="0">
                <a:solidFill>
                  <a:schemeClr val="accent1">
                    <a:lumMod val="75000"/>
                  </a:schemeClr>
                </a:solidFill>
              </a:rPr>
              <a:t>CWG</a:t>
            </a:r>
            <a:endParaRPr dirty="0">
              <a:solidFill>
                <a:schemeClr val="accent1">
                  <a:lumMod val="75000"/>
                </a:schemeClr>
              </a:solidFill>
            </a:endParaRPr>
          </a:p>
        </p:txBody>
      </p:sp>
    </p:spTree>
    <p:extLst>
      <p:ext uri="{BB962C8B-B14F-4D97-AF65-F5344CB8AC3E}">
        <p14:creationId xmlns:p14="http://schemas.microsoft.com/office/powerpoint/2010/main" val="2840498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DF66-30D2-1E3F-1A14-54936CFF3E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563A4F-D1E2-F107-4BE4-71770C17F759}"/>
              </a:ext>
            </a:extLst>
          </p:cNvPr>
          <p:cNvSpPr>
            <a:spLocks noGrp="1"/>
          </p:cNvSpPr>
          <p:nvPr>
            <p:ph idx="1"/>
          </p:nvPr>
        </p:nvSpPr>
        <p:spPr>
          <a:xfrm>
            <a:off x="504629" y="1654139"/>
            <a:ext cx="8065294" cy="5203861"/>
          </a:xfrm>
        </p:spPr>
        <p:txBody>
          <a:bodyPr>
            <a:normAutofit fontScale="92500" lnSpcReduction="10000"/>
          </a:bodyPr>
          <a:lstStyle/>
          <a:p>
            <a:r>
              <a:rPr lang="en-US" dirty="0"/>
              <a:t>2.1 Adopt an MPCA first approach, avoid </a:t>
            </a:r>
            <a:r>
              <a:rPr lang="en-US" dirty="0" err="1"/>
              <a:t>relabelling</a:t>
            </a:r>
            <a:r>
              <a:rPr lang="en-US" dirty="0"/>
              <a:t>, bring bottlenecks to the CWG, document unmet needs where transfer values are low, allow transparent and technically justified sector top ups, and feed evidence back to the CWG.</a:t>
            </a:r>
          </a:p>
          <a:p>
            <a:r>
              <a:rPr lang="en-US" dirty="0"/>
              <a:t>2.2 Contribute actively as members by bringing discussion points, shaping the workplan, and delivering actions, since the CWG will be as strong as member engagement, especially with co leads not fully dedicated.</a:t>
            </a:r>
          </a:p>
          <a:p>
            <a:r>
              <a:rPr lang="en-US" dirty="0"/>
              <a:t>2.3 Resource local participation by financing partner time for coordination, providing translation where required, and offering targeted mentoring on information management and compliance.</a:t>
            </a:r>
          </a:p>
          <a:p>
            <a:r>
              <a:rPr lang="en-US" dirty="0"/>
              <a:t>2.4 Be ambitious but realistic on pace with an achievable workplan, acknowledging that issues accumulated during years without a CWG will take time to resolve.</a:t>
            </a:r>
          </a:p>
          <a:p>
            <a:r>
              <a:rPr lang="en-US" dirty="0"/>
              <a:t>2.5 Send senior technical cash staff to time bound task teams and commit to implementing outputs within agreed timelines.</a:t>
            </a:r>
          </a:p>
        </p:txBody>
      </p:sp>
      <p:sp>
        <p:nvSpPr>
          <p:cNvPr id="6" name="Title 1">
            <a:extLst>
              <a:ext uri="{FF2B5EF4-FFF2-40B4-BE49-F238E27FC236}">
                <a16:creationId xmlns:a16="http://schemas.microsoft.com/office/drawing/2014/main" id="{453CB2BA-C4B6-DC61-15BC-146C2A8854B9}"/>
              </a:ext>
            </a:extLst>
          </p:cNvPr>
          <p:cNvSpPr>
            <a:spLocks noGrp="1"/>
          </p:cNvSpPr>
          <p:nvPr>
            <p:ph type="title"/>
          </p:nvPr>
        </p:nvSpPr>
        <p:spPr>
          <a:xfrm>
            <a:off x="81023" y="173098"/>
            <a:ext cx="8912506" cy="949646"/>
          </a:xfrm>
        </p:spPr>
        <p:txBody>
          <a:bodyPr>
            <a:normAutofit fontScale="90000"/>
          </a:bodyPr>
          <a:lstStyle/>
          <a:p>
            <a:r>
              <a:rPr lang="en-US" dirty="0">
                <a:solidFill>
                  <a:srgbClr val="54BBAF"/>
                </a:solidFill>
              </a:rPr>
              <a:t>Recommendations </a:t>
            </a:r>
            <a:r>
              <a:rPr lang="en-US" dirty="0"/>
              <a:t>– </a:t>
            </a:r>
            <a:r>
              <a:rPr lang="en-US" dirty="0">
                <a:solidFill>
                  <a:schemeClr val="accent1">
                    <a:lumMod val="75000"/>
                  </a:schemeClr>
                </a:solidFill>
              </a:rPr>
              <a:t>cash actors in Lebanon</a:t>
            </a:r>
            <a:endParaRPr dirty="0">
              <a:solidFill>
                <a:schemeClr val="accent1">
                  <a:lumMod val="75000"/>
                </a:schemeClr>
              </a:solidFill>
            </a:endParaRPr>
          </a:p>
        </p:txBody>
      </p:sp>
    </p:spTree>
    <p:extLst>
      <p:ext uri="{BB962C8B-B14F-4D97-AF65-F5344CB8AC3E}">
        <p14:creationId xmlns:p14="http://schemas.microsoft.com/office/powerpoint/2010/main" val="198916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36FEA-EAC2-5877-55BE-3D0D8A0F96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C5DAEE-1781-C541-0F17-01CC87BBAE15}"/>
              </a:ext>
            </a:extLst>
          </p:cNvPr>
          <p:cNvSpPr>
            <a:spLocks noGrp="1"/>
          </p:cNvSpPr>
          <p:nvPr>
            <p:ph idx="1"/>
          </p:nvPr>
        </p:nvSpPr>
        <p:spPr>
          <a:xfrm>
            <a:off x="507206" y="1388962"/>
            <a:ext cx="8065294" cy="5469038"/>
          </a:xfrm>
        </p:spPr>
        <p:txBody>
          <a:bodyPr>
            <a:normAutofit/>
          </a:bodyPr>
          <a:lstStyle/>
          <a:p>
            <a:pPr>
              <a:defRPr sz="1800"/>
            </a:pPr>
            <a:br>
              <a:rPr lang="en-US" dirty="0"/>
            </a:br>
            <a:r>
              <a:rPr lang="en-US" dirty="0"/>
              <a:t>3.3 Sustain the CWG with consistent senior engagement so coordination remains continuous, predictable, technically sound, and </a:t>
            </a:r>
            <a:r>
              <a:rPr lang="en-US" dirty="0" err="1"/>
              <a:t>centred</a:t>
            </a:r>
            <a:r>
              <a:rPr lang="en-US" dirty="0"/>
              <a:t> on people.</a:t>
            </a:r>
          </a:p>
          <a:p>
            <a:pPr>
              <a:defRPr sz="1800"/>
            </a:pPr>
            <a:r>
              <a:rPr lang="en-US" dirty="0"/>
              <a:t>3.4 Keep moving during the UN reset by implementing the 2022 cash coordination model while staying flexible to future adjustments.</a:t>
            </a:r>
          </a:p>
          <a:p>
            <a:pPr>
              <a:defRPr sz="1800"/>
            </a:pPr>
            <a:r>
              <a:rPr lang="en-US" dirty="0"/>
              <a:t>3.5 Give MPCA clear standing in the response plan with a dedicated LRP chapter that defines MPCA versus sector cash, includes budgets, and uses standard indicators.</a:t>
            </a:r>
          </a:p>
          <a:p>
            <a:pPr>
              <a:defRPr sz="1800"/>
            </a:pPr>
            <a:r>
              <a:rPr lang="en-US" dirty="0"/>
              <a:t>3.6 Give the CWG sector level decision rights with standard procedures to turn analysis into decisions, resolve mandate and power issues, and align HCT and CWG around needs based, people </a:t>
            </a:r>
            <a:r>
              <a:rPr lang="en-US" dirty="0" err="1"/>
              <a:t>centred</a:t>
            </a:r>
            <a:r>
              <a:rPr lang="en-US" dirty="0"/>
              <a:t> principles.</a:t>
            </a:r>
            <a:endParaRPr dirty="0"/>
          </a:p>
        </p:txBody>
      </p:sp>
      <p:sp>
        <p:nvSpPr>
          <p:cNvPr id="6" name="Title 1">
            <a:extLst>
              <a:ext uri="{FF2B5EF4-FFF2-40B4-BE49-F238E27FC236}">
                <a16:creationId xmlns:a16="http://schemas.microsoft.com/office/drawing/2014/main" id="{F2B8F322-219B-4A5A-406C-B044CE03B949}"/>
              </a:ext>
            </a:extLst>
          </p:cNvPr>
          <p:cNvSpPr>
            <a:spLocks noGrp="1"/>
          </p:cNvSpPr>
          <p:nvPr>
            <p:ph type="title"/>
          </p:nvPr>
        </p:nvSpPr>
        <p:spPr>
          <a:xfrm>
            <a:off x="81023" y="57351"/>
            <a:ext cx="7928658" cy="1204290"/>
          </a:xfrm>
        </p:spPr>
        <p:txBody>
          <a:bodyPr>
            <a:normAutofit/>
          </a:bodyPr>
          <a:lstStyle/>
          <a:p>
            <a:r>
              <a:rPr lang="en-US" dirty="0">
                <a:solidFill>
                  <a:srgbClr val="54BBAF"/>
                </a:solidFill>
              </a:rPr>
              <a:t>Recommendations </a:t>
            </a:r>
            <a:r>
              <a:rPr lang="en-US" dirty="0"/>
              <a:t>– </a:t>
            </a:r>
            <a:r>
              <a:rPr lang="en-US" dirty="0">
                <a:solidFill>
                  <a:schemeClr val="accent1">
                    <a:lumMod val="75000"/>
                  </a:schemeClr>
                </a:solidFill>
              </a:rPr>
              <a:t>HCT &amp; ISCG </a:t>
            </a:r>
            <a:endParaRPr dirty="0">
              <a:solidFill>
                <a:schemeClr val="accent1">
                  <a:lumMod val="75000"/>
                </a:schemeClr>
              </a:solidFill>
            </a:endParaRPr>
          </a:p>
        </p:txBody>
      </p:sp>
    </p:spTree>
    <p:extLst>
      <p:ext uri="{BB962C8B-B14F-4D97-AF65-F5344CB8AC3E}">
        <p14:creationId xmlns:p14="http://schemas.microsoft.com/office/powerpoint/2010/main" val="48066072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TM03457491[[fn=Metropolitan]]</Template>
  <TotalTime>896</TotalTime>
  <Words>1730</Words>
  <Application>Microsoft Office PowerPoint</Application>
  <PresentationFormat>On-screen Show (4:3)</PresentationFormat>
  <Paragraphs>98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 Light</vt:lpstr>
      <vt:lpstr>Wingdings</vt:lpstr>
      <vt:lpstr>Metropolitan</vt:lpstr>
      <vt:lpstr> Cash  Coordination in Lebanon  </vt:lpstr>
      <vt:lpstr>Purpose &amp; Scope</vt:lpstr>
      <vt:lpstr>Methodology &amp; Limitations</vt:lpstr>
      <vt:lpstr>Secondary Data Review</vt:lpstr>
      <vt:lpstr>Main Findings from KIIs </vt:lpstr>
      <vt:lpstr>Recommendations – CWG</vt:lpstr>
      <vt:lpstr>Recommendations – CWG</vt:lpstr>
      <vt:lpstr>Recommendations – cash actors in Lebanon</vt:lpstr>
      <vt:lpstr>Recommendations – HCT &amp; ISCG </vt:lpstr>
      <vt:lpstr>Recommendations – MoSA</vt:lpstr>
      <vt:lpstr>Recommendations – National Organisations </vt:lpstr>
      <vt:lpstr>Recommendations – Donors</vt:lpstr>
      <vt:lpstr> Cash Coordination in Lebanon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Vicente Palacios</dc:creator>
  <cp:keywords/>
  <dc:description>generated using python-pptx</dc:description>
  <cp:lastModifiedBy>Vicente</cp:lastModifiedBy>
  <cp:revision>2</cp:revision>
  <dcterms:created xsi:type="dcterms:W3CDTF">2013-01-27T09:14:16Z</dcterms:created>
  <dcterms:modified xsi:type="dcterms:W3CDTF">2025-10-08T16:22:37Z</dcterms:modified>
  <cp:category/>
</cp:coreProperties>
</file>