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65" r:id="rId6"/>
    <p:sldId id="257" r:id="rId7"/>
    <p:sldId id="258" r:id="rId8"/>
    <p:sldId id="266" r:id="rId9"/>
    <p:sldId id="267" r:id="rId10"/>
    <p:sldId id="268" r:id="rId11"/>
    <p:sldId id="270" r:id="rId12"/>
    <p:sldId id="260" r:id="rId13"/>
    <p:sldId id="272" r:id="rId14"/>
    <p:sldId id="271" r:id="rId15"/>
    <p:sldId id="273" r:id="rId16"/>
    <p:sldId id="274" r:id="rId17"/>
  </p:sldIdLst>
  <p:sldSz cx="18288000" cy="10287000"/>
  <p:notesSz cx="6858000" cy="9144000"/>
  <p:embeddedFontLst>
    <p:embeddedFont>
      <p:font typeface="Canva Sans" panose="020B0604020202020204" charset="0"/>
      <p:regular r:id="rId19"/>
    </p:embeddedFont>
    <p:embeddedFont>
      <p:font typeface="Canva Sans Bold"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4" autoAdjust="0"/>
    <p:restoredTop sz="79362" autoAdjust="0"/>
  </p:normalViewPr>
  <p:slideViewPr>
    <p:cSldViewPr>
      <p:cViewPr>
        <p:scale>
          <a:sx n="57" d="100"/>
          <a:sy n="57" d="100"/>
        </p:scale>
        <p:origin x="392" y="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64B07-D6C5-A348-828A-FEE95806AA4B}"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35C6B-2C3B-3845-82E4-4588639A14D8}" type="slidenum">
              <a:rPr lang="en-US" smtClean="0"/>
              <a:t>‹#›</a:t>
            </a:fld>
            <a:endParaRPr lang="en-US"/>
          </a:p>
        </p:txBody>
      </p:sp>
    </p:spTree>
    <p:extLst>
      <p:ext uri="{BB962C8B-B14F-4D97-AF65-F5344CB8AC3E}">
        <p14:creationId xmlns:p14="http://schemas.microsoft.com/office/powerpoint/2010/main" val="11863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findings were specific to </a:t>
            </a:r>
            <a:r>
              <a:rPr lang="en-US" dirty="0" err="1"/>
              <a:t>PwDs</a:t>
            </a:r>
            <a:r>
              <a:rPr lang="en-US" dirty="0"/>
              <a:t>, and I’ll start with these</a:t>
            </a:r>
          </a:p>
          <a:p>
            <a:pPr marL="171450" indent="-171450">
              <a:buFontTx/>
              <a:buChar char="-"/>
            </a:pPr>
            <a:r>
              <a:rPr lang="en-US" dirty="0"/>
              <a:t>Transportation (across all phases, especially for people mobility and physical disabilities), but also visual and hearing impairments, because they may want to be accompanied</a:t>
            </a:r>
          </a:p>
          <a:p>
            <a:pPr marL="171450" indent="-171450">
              <a:buFontTx/>
              <a:buChar char="-"/>
            </a:pPr>
            <a:r>
              <a:rPr lang="en-US" dirty="0"/>
              <a:t>Restrictive disability criteria for Lebanese (medical definition)</a:t>
            </a:r>
          </a:p>
          <a:p>
            <a:pPr marL="171450" indent="-171450">
              <a:buFontTx/>
              <a:buChar char="-"/>
            </a:pPr>
            <a:r>
              <a:rPr lang="en-US" dirty="0"/>
              <a:t>Queues and long waiting times (physically difficult for those with physical impairments), but also sometimes intimidating for people with other disability types due to tensions that emerge. Especially during the war due to overcrowding in areas where displaced people moved</a:t>
            </a:r>
          </a:p>
          <a:p>
            <a:pPr marL="171450" indent="-171450">
              <a:buFontTx/>
              <a:buChar char="-"/>
            </a:pPr>
            <a:endParaRPr lang="en-US" dirty="0"/>
          </a:p>
          <a:p>
            <a:pPr marL="171450" indent="-171450">
              <a:buFontTx/>
              <a:buChar char="-"/>
            </a:pPr>
            <a:endParaRPr lang="en-US" dirty="0"/>
          </a:p>
          <a:p>
            <a:r>
              <a:rPr lang="en-US" b="1" u="sng" dirty="0"/>
              <a:t>Facilitative Factors</a:t>
            </a:r>
          </a:p>
          <a:p>
            <a:r>
              <a:rPr lang="en-US" dirty="0"/>
              <a:t>use of proxies, although some – especially older persons – reported they are fairly alone. Children have their own lives/responsibilities, and they don’t want to be a burden</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8435C6B-2C3B-3845-82E4-4588639A14D8}" type="slidenum">
              <a:rPr lang="en-US" smtClean="0"/>
              <a:t>10</a:t>
            </a:fld>
            <a:endParaRPr lang="en-US"/>
          </a:p>
        </p:txBody>
      </p:sp>
    </p:spTree>
    <p:extLst>
      <p:ext uri="{BB962C8B-B14F-4D97-AF65-F5344CB8AC3E}">
        <p14:creationId xmlns:p14="http://schemas.microsoft.com/office/powerpoint/2010/main" val="3378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Misinformation – especially for Syrians and Palestinians who were under the impression they were not </a:t>
            </a:r>
            <a:r>
              <a:rPr lang="en-US" dirty="0" err="1"/>
              <a:t>eligble</a:t>
            </a:r>
            <a:r>
              <a:rPr lang="en-US" dirty="0"/>
              <a:t> for certain programs, including NDA.</a:t>
            </a:r>
          </a:p>
          <a:p>
            <a:endParaRPr lang="en-US" dirty="0"/>
          </a:p>
          <a:p>
            <a:r>
              <a:rPr lang="en-US" dirty="0"/>
              <a:t>Trust – an issue of opaqueness, also </a:t>
            </a:r>
            <a:r>
              <a:rPr lang="en-US" dirty="0" err="1"/>
              <a:t>pmt</a:t>
            </a:r>
            <a:r>
              <a:rPr lang="en-US" dirty="0"/>
              <a:t> is widely known for being faulty</a:t>
            </a:r>
          </a:p>
          <a:p>
            <a:endParaRPr lang="en-US" dirty="0"/>
          </a:p>
        </p:txBody>
      </p:sp>
      <p:sp>
        <p:nvSpPr>
          <p:cNvPr id="4" name="Slide Number Placeholder 3"/>
          <p:cNvSpPr>
            <a:spLocks noGrp="1"/>
          </p:cNvSpPr>
          <p:nvPr>
            <p:ph type="sldNum" sz="quarter" idx="5"/>
          </p:nvPr>
        </p:nvSpPr>
        <p:spPr/>
        <p:txBody>
          <a:bodyPr/>
          <a:lstStyle/>
          <a:p>
            <a:fld id="{48435C6B-2C3B-3845-82E4-4588639A14D8}" type="slidenum">
              <a:rPr lang="en-US" smtClean="0"/>
              <a:t>11</a:t>
            </a:fld>
            <a:endParaRPr lang="en-US"/>
          </a:p>
        </p:txBody>
      </p:sp>
    </p:spTree>
    <p:extLst>
      <p:ext uri="{BB962C8B-B14F-4D97-AF65-F5344CB8AC3E}">
        <p14:creationId xmlns:p14="http://schemas.microsoft.com/office/powerpoint/2010/main" val="32860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666C-E371-6414-F3B3-E9661529C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0E230-5C39-E54D-7B91-F18137228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33012-49C0-D546-F24F-533DA38FA6DC}"/>
              </a:ext>
            </a:extLst>
          </p:cNvPr>
          <p:cNvSpPr>
            <a:spLocks noGrp="1"/>
          </p:cNvSpPr>
          <p:nvPr>
            <p:ph type="body" idx="1"/>
          </p:nvPr>
        </p:nvSpPr>
        <p:spPr/>
        <p:txBody>
          <a:bodyPr/>
          <a:lstStyle/>
          <a:p>
            <a:r>
              <a:rPr lang="en-US" dirty="0"/>
              <a:t>Trust – an issue of opaqueness, also </a:t>
            </a:r>
            <a:r>
              <a:rPr lang="en-US" dirty="0" err="1"/>
              <a:t>pmt</a:t>
            </a:r>
            <a:r>
              <a:rPr lang="en-US" dirty="0"/>
              <a:t> is widely known for being faulty</a:t>
            </a:r>
          </a:p>
          <a:p>
            <a:endParaRPr lang="en-US" dirty="0"/>
          </a:p>
        </p:txBody>
      </p:sp>
      <p:sp>
        <p:nvSpPr>
          <p:cNvPr id="4" name="Slide Number Placeholder 3">
            <a:extLst>
              <a:ext uri="{FF2B5EF4-FFF2-40B4-BE49-F238E27FC236}">
                <a16:creationId xmlns:a16="http://schemas.microsoft.com/office/drawing/2014/main" id="{E5AFBB97-4FBE-9A15-1C52-94EEE2AD113B}"/>
              </a:ext>
            </a:extLst>
          </p:cNvPr>
          <p:cNvSpPr>
            <a:spLocks noGrp="1"/>
          </p:cNvSpPr>
          <p:nvPr>
            <p:ph type="sldNum" sz="quarter" idx="5"/>
          </p:nvPr>
        </p:nvSpPr>
        <p:spPr/>
        <p:txBody>
          <a:bodyPr/>
          <a:lstStyle/>
          <a:p>
            <a:fld id="{48435C6B-2C3B-3845-82E4-4588639A14D8}" type="slidenum">
              <a:rPr lang="en-US" smtClean="0"/>
              <a:t>12</a:t>
            </a:fld>
            <a:endParaRPr lang="en-US"/>
          </a:p>
        </p:txBody>
      </p:sp>
    </p:spTree>
    <p:extLst>
      <p:ext uri="{BB962C8B-B14F-4D97-AF65-F5344CB8AC3E}">
        <p14:creationId xmlns:p14="http://schemas.microsoft.com/office/powerpoint/2010/main" val="165219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3.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0" y="1689372"/>
            <a:ext cx="14860621" cy="0"/>
          </a:xfrm>
          <a:prstGeom prst="line">
            <a:avLst/>
          </a:prstGeom>
          <a:ln w="9525" cap="flat">
            <a:solidFill>
              <a:srgbClr val="FFFFFF"/>
            </a:solidFill>
            <a:prstDash val="solid"/>
            <a:headEnd type="none" w="sm" len="sm"/>
            <a:tailEnd type="none" w="sm" len="sm"/>
          </a:ln>
        </p:spPr>
        <p:txBody>
          <a:bodyPr/>
          <a:lstStyle/>
          <a:p>
            <a:endParaRPr lang="en-US"/>
          </a:p>
        </p:txBody>
      </p:sp>
      <p:sp>
        <p:nvSpPr>
          <p:cNvPr id="3" name="AutoShape 3"/>
          <p:cNvSpPr/>
          <p:nvPr/>
        </p:nvSpPr>
        <p:spPr>
          <a:xfrm flipV="1">
            <a:off x="8359959" y="345717"/>
            <a:ext cx="8554596" cy="10287000"/>
          </a:xfrm>
          <a:prstGeom prst="line">
            <a:avLst/>
          </a:prstGeom>
          <a:ln w="9525" cap="flat">
            <a:solidFill>
              <a:srgbClr val="FFFFFF"/>
            </a:solidFill>
            <a:prstDash val="solid"/>
            <a:headEnd type="none" w="sm" len="sm"/>
            <a:tailEnd type="none" w="sm" len="sm"/>
          </a:ln>
        </p:spPr>
        <p:txBody>
          <a:bodyPr/>
          <a:lstStyle/>
          <a:p>
            <a:endParaRPr lang="en-US"/>
          </a:p>
        </p:txBody>
      </p:sp>
      <p:sp>
        <p:nvSpPr>
          <p:cNvPr id="4" name="Freeform 4"/>
          <p:cNvSpPr/>
          <p:nvPr/>
        </p:nvSpPr>
        <p:spPr>
          <a:xfrm>
            <a:off x="4503750" y="2697944"/>
            <a:ext cx="8825643" cy="2493345"/>
          </a:xfrm>
          <a:custGeom>
            <a:avLst/>
            <a:gdLst/>
            <a:ahLst/>
            <a:cxnLst/>
            <a:rect l="l" t="t" r="r" b="b"/>
            <a:pathLst>
              <a:path w="9421685" h="3023510">
                <a:moveTo>
                  <a:pt x="0" y="0"/>
                </a:moveTo>
                <a:lnTo>
                  <a:pt x="9421684" y="0"/>
                </a:lnTo>
                <a:lnTo>
                  <a:pt x="9421684" y="3023509"/>
                </a:lnTo>
                <a:lnTo>
                  <a:pt x="0" y="3023509"/>
                </a:lnTo>
                <a:lnTo>
                  <a:pt x="0" y="0"/>
                </a:lnTo>
                <a:close/>
              </a:path>
            </a:pathLst>
          </a:custGeom>
          <a:blipFill>
            <a:blip r:embed="rId2"/>
            <a:stretch>
              <a:fillRect/>
            </a:stretch>
          </a:blipFill>
        </p:spPr>
        <p:txBody>
          <a:bodyPr/>
          <a:lstStyle/>
          <a:p>
            <a:endParaRPr lang="en-US"/>
          </a:p>
        </p:txBody>
      </p:sp>
      <p:sp>
        <p:nvSpPr>
          <p:cNvPr id="5" name="Freeform 5"/>
          <p:cNvSpPr/>
          <p:nvPr/>
        </p:nvSpPr>
        <p:spPr>
          <a:xfrm>
            <a:off x="409065" y="342672"/>
            <a:ext cx="2840787" cy="2876297"/>
          </a:xfrm>
          <a:custGeom>
            <a:avLst/>
            <a:gdLst/>
            <a:ahLst/>
            <a:cxnLst/>
            <a:rect l="l" t="t" r="r" b="b"/>
            <a:pathLst>
              <a:path w="2840787" h="2876297">
                <a:moveTo>
                  <a:pt x="0" y="0"/>
                </a:moveTo>
                <a:lnTo>
                  <a:pt x="2840787" y="0"/>
                </a:lnTo>
                <a:lnTo>
                  <a:pt x="2840787" y="2876297"/>
                </a:lnTo>
                <a:lnTo>
                  <a:pt x="0" y="2876297"/>
                </a:lnTo>
                <a:lnTo>
                  <a:pt x="0" y="0"/>
                </a:lnTo>
                <a:close/>
              </a:path>
            </a:pathLst>
          </a:custGeom>
          <a:blipFill>
            <a:blip r:embed="rId3"/>
            <a:stretch>
              <a:fillRect/>
            </a:stretch>
          </a:blipFill>
        </p:spPr>
        <p:txBody>
          <a:bodyPr/>
          <a:lstStyle/>
          <a:p>
            <a:endParaRPr lang="en-US"/>
          </a:p>
        </p:txBody>
      </p:sp>
      <p:sp>
        <p:nvSpPr>
          <p:cNvPr id="6" name="Freeform 6"/>
          <p:cNvSpPr/>
          <p:nvPr/>
        </p:nvSpPr>
        <p:spPr>
          <a:xfrm>
            <a:off x="13477273" y="568094"/>
            <a:ext cx="4483415" cy="2425454"/>
          </a:xfrm>
          <a:custGeom>
            <a:avLst/>
            <a:gdLst/>
            <a:ahLst/>
            <a:cxnLst/>
            <a:rect l="l" t="t" r="r" b="b"/>
            <a:pathLst>
              <a:path w="4483415" h="2425454">
                <a:moveTo>
                  <a:pt x="0" y="0"/>
                </a:moveTo>
                <a:lnTo>
                  <a:pt x="4483414" y="0"/>
                </a:lnTo>
                <a:lnTo>
                  <a:pt x="4483414" y="2425453"/>
                </a:lnTo>
                <a:lnTo>
                  <a:pt x="0" y="2425453"/>
                </a:lnTo>
                <a:lnTo>
                  <a:pt x="0" y="0"/>
                </a:lnTo>
                <a:close/>
              </a:path>
            </a:pathLst>
          </a:custGeom>
          <a:blipFill>
            <a:blip r:embed="rId4"/>
            <a:stretch>
              <a:fillRect/>
            </a:stretch>
          </a:blipFill>
        </p:spPr>
        <p:txBody>
          <a:bodyPr/>
          <a:lstStyle/>
          <a:p>
            <a:endParaRPr lang="en-US"/>
          </a:p>
        </p:txBody>
      </p:sp>
      <p:sp>
        <p:nvSpPr>
          <p:cNvPr id="7" name="Freeform 7"/>
          <p:cNvSpPr/>
          <p:nvPr/>
        </p:nvSpPr>
        <p:spPr>
          <a:xfrm>
            <a:off x="8787743" y="8437205"/>
            <a:ext cx="3152291" cy="1180175"/>
          </a:xfrm>
          <a:custGeom>
            <a:avLst/>
            <a:gdLst/>
            <a:ahLst/>
            <a:cxnLst/>
            <a:rect l="l" t="t" r="r" b="b"/>
            <a:pathLst>
              <a:path w="3152291" h="1180175">
                <a:moveTo>
                  <a:pt x="0" y="0"/>
                </a:moveTo>
                <a:lnTo>
                  <a:pt x="3152291" y="0"/>
                </a:lnTo>
                <a:lnTo>
                  <a:pt x="3152291" y="1180175"/>
                </a:lnTo>
                <a:lnTo>
                  <a:pt x="0" y="1180175"/>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1945782" y="8034093"/>
            <a:ext cx="1731854" cy="1556246"/>
          </a:xfrm>
          <a:custGeom>
            <a:avLst/>
            <a:gdLst/>
            <a:ahLst/>
            <a:cxnLst/>
            <a:rect l="l" t="t" r="r" b="b"/>
            <a:pathLst>
              <a:path w="1731854" h="1556246">
                <a:moveTo>
                  <a:pt x="0" y="0"/>
                </a:moveTo>
                <a:lnTo>
                  <a:pt x="1731853" y="0"/>
                </a:lnTo>
                <a:lnTo>
                  <a:pt x="1731853" y="1556246"/>
                </a:lnTo>
                <a:lnTo>
                  <a:pt x="0" y="1556246"/>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9" name="Freeform 9"/>
          <p:cNvSpPr/>
          <p:nvPr/>
        </p:nvSpPr>
        <p:spPr>
          <a:xfrm>
            <a:off x="4433158" y="8172050"/>
            <a:ext cx="3838854" cy="1535542"/>
          </a:xfrm>
          <a:custGeom>
            <a:avLst/>
            <a:gdLst/>
            <a:ahLst/>
            <a:cxnLst/>
            <a:rect l="l" t="t" r="r" b="b"/>
            <a:pathLst>
              <a:path w="3838854" h="1535542">
                <a:moveTo>
                  <a:pt x="0" y="0"/>
                </a:moveTo>
                <a:lnTo>
                  <a:pt x="3838854" y="0"/>
                </a:lnTo>
                <a:lnTo>
                  <a:pt x="3838854" y="1535541"/>
                </a:lnTo>
                <a:lnTo>
                  <a:pt x="0" y="1535541"/>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066800" y="5906049"/>
            <a:ext cx="16459200" cy="2032351"/>
          </a:xfrm>
          <a:prstGeom prst="rect">
            <a:avLst/>
          </a:prstGeom>
        </p:spPr>
        <p:txBody>
          <a:bodyPr wrap="square" lIns="0" tIns="0" rIns="0" bIns="0" rtlCol="0" anchor="t">
            <a:spAutoFit/>
          </a:bodyPr>
          <a:lstStyle/>
          <a:p>
            <a:pPr algn="ctr">
              <a:lnSpc>
                <a:spcPts val="5460"/>
              </a:lnSpc>
            </a:pPr>
            <a:r>
              <a:rPr lang="en-US" sz="3900" b="1" dirty="0">
                <a:solidFill>
                  <a:srgbClr val="000000"/>
                </a:solidFill>
                <a:latin typeface="Canva Sans Bold"/>
                <a:ea typeface="Canva Sans Bold"/>
                <a:cs typeface="Canva Sans Bold"/>
                <a:sym typeface="Canva Sans Bold"/>
              </a:rPr>
              <a:t>Making Cash More Inclusive:</a:t>
            </a:r>
          </a:p>
          <a:p>
            <a:pPr algn="ctr">
              <a:lnSpc>
                <a:spcPts val="5460"/>
              </a:lnSpc>
            </a:pPr>
            <a:r>
              <a:rPr lang="en-US" sz="2800" b="1" dirty="0">
                <a:solidFill>
                  <a:srgbClr val="000000"/>
                </a:solidFill>
                <a:latin typeface="Canva Sans Bold"/>
                <a:ea typeface="Canva Sans Bold"/>
                <a:cs typeface="Canva Sans Bold"/>
                <a:sym typeface="Canva Sans Bold"/>
              </a:rPr>
              <a:t>Improving Access to Cash Assistance for People Living with Disabilities in Lebanon</a:t>
            </a:r>
          </a:p>
          <a:p>
            <a:pPr algn="ctr">
              <a:lnSpc>
                <a:spcPts val="5460"/>
              </a:lnSpc>
            </a:pPr>
            <a:r>
              <a:rPr lang="en-US" sz="2800" dirty="0">
                <a:solidFill>
                  <a:srgbClr val="000000"/>
                </a:solidFill>
                <a:latin typeface="Canva Sans Bold"/>
                <a:ea typeface="Canva Sans Bold"/>
                <a:cs typeface="Canva Sans Bold"/>
                <a:sym typeface="Canva Sans Bold"/>
              </a:rPr>
              <a:t>Presented by: Dr Cory Rodgers, LAU</a:t>
            </a:r>
          </a:p>
        </p:txBody>
      </p:sp>
      <p:pic>
        <p:nvPicPr>
          <p:cNvPr id="21" name="Picture 20">
            <a:extLst>
              <a:ext uri="{FF2B5EF4-FFF2-40B4-BE49-F238E27FC236}">
                <a16:creationId xmlns:a16="http://schemas.microsoft.com/office/drawing/2014/main" id="{2EB050B7-BC32-66DB-6951-96D00E828F4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689167" y="8246978"/>
            <a:ext cx="5380972" cy="14719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2AF84-F6E9-BD09-8017-C5DA3C027A5F}"/>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14B81227-4850-30D3-3321-61EA5E42E58A}"/>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3AFA5D9C-B194-AE47-F0FC-2A62F2DF3054}"/>
              </a:ext>
            </a:extLst>
          </p:cNvPr>
          <p:cNvGrpSpPr/>
          <p:nvPr/>
        </p:nvGrpSpPr>
        <p:grpSpPr>
          <a:xfrm>
            <a:off x="0" y="149744"/>
            <a:ext cx="18288000" cy="1044736"/>
            <a:chOff x="0" y="149744"/>
            <a:chExt cx="18288000" cy="1044736"/>
          </a:xfrm>
        </p:grpSpPr>
        <p:sp>
          <p:nvSpPr>
            <p:cNvPr id="17" name="Freeform 17">
              <a:extLst>
                <a:ext uri="{FF2B5EF4-FFF2-40B4-BE49-F238E27FC236}">
                  <a16:creationId xmlns:a16="http://schemas.microsoft.com/office/drawing/2014/main" id="{72A513D2-7C5C-2283-26EE-809C0007CAD0}"/>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4"/>
              <a:stretch>
                <a:fillRect/>
              </a:stretch>
            </a:blipFill>
          </p:spPr>
          <p:txBody>
            <a:bodyPr/>
            <a:lstStyle/>
            <a:p>
              <a:endParaRPr lang="en-US"/>
            </a:p>
          </p:txBody>
        </p:sp>
        <p:sp>
          <p:nvSpPr>
            <p:cNvPr id="26" name="Freeform 26">
              <a:extLst>
                <a:ext uri="{FF2B5EF4-FFF2-40B4-BE49-F238E27FC236}">
                  <a16:creationId xmlns:a16="http://schemas.microsoft.com/office/drawing/2014/main" id="{9E1F6591-7518-B3E7-58DA-E5173EE66D52}"/>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5"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67620CBC-2CCE-D9D1-868B-2F04969F803E}"/>
                </a:ext>
              </a:extLst>
            </p:cNvPr>
            <p:cNvSpPr txBox="1"/>
            <p:nvPr/>
          </p:nvSpPr>
          <p:spPr>
            <a:xfrm>
              <a:off x="474848" y="570270"/>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Findings (Disability-Associated)</a:t>
              </a:r>
            </a:p>
          </p:txBody>
        </p:sp>
      </p:grpSp>
      <p:sp>
        <p:nvSpPr>
          <p:cNvPr id="35" name="Subtitle 2">
            <a:extLst>
              <a:ext uri="{FF2B5EF4-FFF2-40B4-BE49-F238E27FC236}">
                <a16:creationId xmlns:a16="http://schemas.microsoft.com/office/drawing/2014/main" id="{3224D34F-BBFB-63A9-DE54-4234620D25F7}"/>
              </a:ext>
            </a:extLst>
          </p:cNvPr>
          <p:cNvSpPr txBox="1">
            <a:spLocks/>
          </p:cNvSpPr>
          <p:nvPr/>
        </p:nvSpPr>
        <p:spPr>
          <a:xfrm>
            <a:off x="7848600" y="1658679"/>
            <a:ext cx="9906000" cy="738290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u="sng" dirty="0"/>
              <a:t>Barriers / Pain Points</a:t>
            </a:r>
          </a:p>
          <a:p>
            <a:r>
              <a:rPr lang="en-US" dirty="0"/>
              <a:t>Pervasive Transportation Barriers</a:t>
            </a:r>
          </a:p>
          <a:p>
            <a:r>
              <a:rPr lang="en-US" dirty="0"/>
              <a:t>Restrictive disability criteria [Lebanese]</a:t>
            </a:r>
          </a:p>
          <a:p>
            <a:r>
              <a:rPr lang="en-US" dirty="0"/>
              <a:t>Queues and long-waiting times</a:t>
            </a:r>
          </a:p>
          <a:p>
            <a:r>
              <a:rPr lang="en-US" dirty="0"/>
              <a:t>Lack of support for “invisible” disabilities</a:t>
            </a:r>
          </a:p>
          <a:p>
            <a:r>
              <a:rPr lang="en-US" dirty="0"/>
              <a:t>Discrimination: Parents of children with disabilities felt judged</a:t>
            </a:r>
          </a:p>
          <a:p>
            <a:r>
              <a:rPr lang="en-US" dirty="0"/>
              <a:t>Technology: a double-edged sword</a:t>
            </a:r>
          </a:p>
          <a:p>
            <a:endParaRPr lang="en-US" dirty="0"/>
          </a:p>
          <a:p>
            <a:pPr marL="0" indent="0">
              <a:buNone/>
            </a:pPr>
            <a:r>
              <a:rPr lang="en-US" b="1" u="sng" dirty="0"/>
              <a:t>Facilitative Factors</a:t>
            </a:r>
          </a:p>
          <a:p>
            <a:r>
              <a:rPr lang="en-US" dirty="0"/>
              <a:t>Intra-familial support and proxies</a:t>
            </a:r>
          </a:p>
          <a:p>
            <a:r>
              <a:rPr lang="en-US" dirty="0"/>
              <a:t>Remote enrolment and home visits</a:t>
            </a:r>
          </a:p>
          <a:p>
            <a:r>
              <a:rPr lang="en-US" dirty="0"/>
              <a:t>Helpful staff at redemption points</a:t>
            </a:r>
          </a:p>
          <a:p>
            <a:endParaRPr lang="en-US" dirty="0"/>
          </a:p>
        </p:txBody>
      </p:sp>
      <p:grpSp>
        <p:nvGrpSpPr>
          <p:cNvPr id="7" name="Group 6">
            <a:extLst>
              <a:ext uri="{FF2B5EF4-FFF2-40B4-BE49-F238E27FC236}">
                <a16:creationId xmlns:a16="http://schemas.microsoft.com/office/drawing/2014/main" id="{A5EE21E3-ADD7-FCF5-FA99-C55898DF13ED}"/>
              </a:ext>
            </a:extLst>
          </p:cNvPr>
          <p:cNvGrpSpPr/>
          <p:nvPr/>
        </p:nvGrpSpPr>
        <p:grpSpPr>
          <a:xfrm>
            <a:off x="3505200" y="1427700"/>
            <a:ext cx="2133600" cy="8087684"/>
            <a:chOff x="1743904" y="1629046"/>
            <a:chExt cx="2133600" cy="8087684"/>
          </a:xfrm>
        </p:grpSpPr>
        <p:pic>
          <p:nvPicPr>
            <p:cNvPr id="4" name="Picture 3">
              <a:extLst>
                <a:ext uri="{FF2B5EF4-FFF2-40B4-BE49-F238E27FC236}">
                  <a16:creationId xmlns:a16="http://schemas.microsoft.com/office/drawing/2014/main" id="{867D2E57-5572-441D-CE39-BBC04FFEC114}"/>
                </a:ext>
              </a:extLst>
            </p:cNvPr>
            <p:cNvPicPr>
              <a:picLocks noChangeAspect="1"/>
            </p:cNvPicPr>
            <p:nvPr/>
          </p:nvPicPr>
          <p:blipFill>
            <a:blip r:embed="rId6"/>
            <a:stretch>
              <a:fillRect/>
            </a:stretch>
          </p:blipFill>
          <p:spPr>
            <a:xfrm>
              <a:off x="1743904" y="1629046"/>
              <a:ext cx="2133600" cy="3302000"/>
            </a:xfrm>
            <a:prstGeom prst="rect">
              <a:avLst/>
            </a:prstGeom>
          </p:spPr>
        </p:pic>
        <p:pic>
          <p:nvPicPr>
            <p:cNvPr id="5" name="Picture 4">
              <a:extLst>
                <a:ext uri="{FF2B5EF4-FFF2-40B4-BE49-F238E27FC236}">
                  <a16:creationId xmlns:a16="http://schemas.microsoft.com/office/drawing/2014/main" id="{A6299FDE-099A-0F89-01F1-1773586A4D48}"/>
                </a:ext>
              </a:extLst>
            </p:cNvPr>
            <p:cNvPicPr>
              <a:picLocks noChangeAspect="1"/>
            </p:cNvPicPr>
            <p:nvPr/>
          </p:nvPicPr>
          <p:blipFill>
            <a:blip r:embed="rId7"/>
            <a:stretch>
              <a:fillRect/>
            </a:stretch>
          </p:blipFill>
          <p:spPr>
            <a:xfrm>
              <a:off x="1752371" y="4931046"/>
              <a:ext cx="1711586" cy="4785684"/>
            </a:xfrm>
            <a:prstGeom prst="rect">
              <a:avLst/>
            </a:prstGeom>
          </p:spPr>
        </p:pic>
      </p:grpSp>
      <p:sp>
        <p:nvSpPr>
          <p:cNvPr id="6" name="Subtitle 2">
            <a:extLst>
              <a:ext uri="{FF2B5EF4-FFF2-40B4-BE49-F238E27FC236}">
                <a16:creationId xmlns:a16="http://schemas.microsoft.com/office/drawing/2014/main" id="{8B3A3F5A-C43A-AE4E-B4BC-2A32E7F481D7}"/>
              </a:ext>
            </a:extLst>
          </p:cNvPr>
          <p:cNvSpPr txBox="1">
            <a:spLocks/>
          </p:cNvSpPr>
          <p:nvPr/>
        </p:nvSpPr>
        <p:spPr>
          <a:xfrm>
            <a:off x="890320" y="1579457"/>
            <a:ext cx="2370667" cy="803329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Outreach</a:t>
            </a:r>
          </a:p>
          <a:p>
            <a:pPr marL="0" indent="0" algn="ctr">
              <a:buNone/>
            </a:pPr>
            <a:endParaRPr lang="en-US" dirty="0"/>
          </a:p>
          <a:p>
            <a:pPr marL="0" indent="0" algn="ctr">
              <a:buNone/>
            </a:pPr>
            <a:endParaRPr lang="en-US" dirty="0"/>
          </a:p>
          <a:p>
            <a:pPr marL="0" indent="0" algn="ctr">
              <a:buNone/>
            </a:pPr>
            <a:r>
              <a:rPr lang="en-US" dirty="0"/>
              <a:t>Enrolment</a:t>
            </a:r>
          </a:p>
          <a:p>
            <a:pPr marL="0" indent="0" algn="ctr">
              <a:buNone/>
            </a:pPr>
            <a:endParaRPr lang="en-US" dirty="0"/>
          </a:p>
          <a:p>
            <a:pPr marL="0" indent="0" algn="ctr">
              <a:buNone/>
            </a:pPr>
            <a:endParaRPr lang="en-US" dirty="0"/>
          </a:p>
          <a:p>
            <a:pPr marL="0" indent="0" algn="ctr">
              <a:buNone/>
            </a:pPr>
            <a:r>
              <a:rPr lang="en-US" dirty="0"/>
              <a:t>Redemption</a:t>
            </a:r>
          </a:p>
          <a:p>
            <a:pPr marL="0" indent="0" algn="ctr">
              <a:buNone/>
            </a:pPr>
            <a:endParaRPr lang="en-US" dirty="0"/>
          </a:p>
          <a:p>
            <a:pPr marL="0" indent="0" algn="ctr">
              <a:buNone/>
            </a:pPr>
            <a:endParaRPr lang="en-US" dirty="0"/>
          </a:p>
          <a:p>
            <a:pPr marL="0" indent="0" algn="ctr">
              <a:buNone/>
            </a:pPr>
            <a:r>
              <a:rPr lang="en-US" dirty="0"/>
              <a:t>Use</a:t>
            </a:r>
          </a:p>
          <a:p>
            <a:pPr marL="0" indent="0" algn="ctr">
              <a:buNone/>
            </a:pPr>
            <a:endParaRPr lang="en-US" dirty="0"/>
          </a:p>
          <a:p>
            <a:pPr marL="0" indent="0" algn="ctr">
              <a:buNone/>
            </a:pPr>
            <a:endParaRPr lang="en-US" dirty="0"/>
          </a:p>
          <a:p>
            <a:pPr marL="0" indent="0" algn="ctr">
              <a:buNone/>
            </a:pPr>
            <a:r>
              <a:rPr lang="en-US" dirty="0"/>
              <a:t>Upkeep</a:t>
            </a:r>
          </a:p>
          <a:p>
            <a:pPr algn="ctr"/>
            <a:endParaRPr lang="en-US" dirty="0"/>
          </a:p>
        </p:txBody>
      </p:sp>
    </p:spTree>
    <p:extLst>
      <p:ext uri="{BB962C8B-B14F-4D97-AF65-F5344CB8AC3E}">
        <p14:creationId xmlns:p14="http://schemas.microsoft.com/office/powerpoint/2010/main" val="2549356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7CF55-4183-AF84-38B6-DC724A2A5CA7}"/>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3B9291CD-E843-0DD5-55BB-C0D1510E2555}"/>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EC79A716-09C6-7C2B-0D23-0E6A22B1E4C5}"/>
              </a:ext>
            </a:extLst>
          </p:cNvPr>
          <p:cNvGrpSpPr/>
          <p:nvPr/>
        </p:nvGrpSpPr>
        <p:grpSpPr>
          <a:xfrm>
            <a:off x="0" y="149744"/>
            <a:ext cx="18288000" cy="1019979"/>
            <a:chOff x="0" y="149744"/>
            <a:chExt cx="18288000" cy="1019979"/>
          </a:xfrm>
        </p:grpSpPr>
        <p:sp>
          <p:nvSpPr>
            <p:cNvPr id="17" name="Freeform 17">
              <a:extLst>
                <a:ext uri="{FF2B5EF4-FFF2-40B4-BE49-F238E27FC236}">
                  <a16:creationId xmlns:a16="http://schemas.microsoft.com/office/drawing/2014/main" id="{F89637E8-7E56-4D42-3E60-0CB21E00EF84}"/>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4"/>
              <a:stretch>
                <a:fillRect/>
              </a:stretch>
            </a:blipFill>
          </p:spPr>
          <p:txBody>
            <a:bodyPr/>
            <a:lstStyle/>
            <a:p>
              <a:endParaRPr lang="en-US"/>
            </a:p>
          </p:txBody>
        </p:sp>
        <p:sp>
          <p:nvSpPr>
            <p:cNvPr id="26" name="Freeform 26">
              <a:extLst>
                <a:ext uri="{FF2B5EF4-FFF2-40B4-BE49-F238E27FC236}">
                  <a16:creationId xmlns:a16="http://schemas.microsoft.com/office/drawing/2014/main" id="{D1F915F3-5C4D-752F-D2AE-2ECFDA2EBE6A}"/>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5"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39DADE80-E20D-AF23-AE5B-655AD5BE5335}"/>
                </a:ext>
              </a:extLst>
            </p:cNvPr>
            <p:cNvSpPr txBox="1"/>
            <p:nvPr/>
          </p:nvSpPr>
          <p:spPr>
            <a:xfrm>
              <a:off x="846115"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Findings (Not Specific to Disability)</a:t>
              </a:r>
            </a:p>
          </p:txBody>
        </p:sp>
      </p:grpSp>
      <p:sp>
        <p:nvSpPr>
          <p:cNvPr id="35" name="Subtitle 2">
            <a:extLst>
              <a:ext uri="{FF2B5EF4-FFF2-40B4-BE49-F238E27FC236}">
                <a16:creationId xmlns:a16="http://schemas.microsoft.com/office/drawing/2014/main" id="{591D67CA-9F63-CFC4-EC42-6CF821DCF007}"/>
              </a:ext>
            </a:extLst>
          </p:cNvPr>
          <p:cNvSpPr txBox="1">
            <a:spLocks/>
          </p:cNvSpPr>
          <p:nvPr/>
        </p:nvSpPr>
        <p:spPr>
          <a:xfrm>
            <a:off x="1447800" y="1943100"/>
            <a:ext cx="16010696" cy="709848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pPr marL="0" indent="0">
              <a:buNone/>
            </a:pPr>
            <a:r>
              <a:rPr lang="en-US" b="1" u="sng" dirty="0"/>
              <a:t>Appropriateness of Program Design</a:t>
            </a:r>
          </a:p>
          <a:p>
            <a:r>
              <a:rPr lang="en-US" dirty="0"/>
              <a:t>Most regular transfers are small but impactful</a:t>
            </a:r>
          </a:p>
          <a:p>
            <a:r>
              <a:rPr lang="en-US" dirty="0"/>
              <a:t>Challenges to autonomy and decision-making about use [Women]</a:t>
            </a:r>
          </a:p>
          <a:p>
            <a:r>
              <a:rPr lang="en-US" dirty="0"/>
              <a:t>Difficulty acquiring necessary documentation [Migrant Workers]</a:t>
            </a:r>
          </a:p>
          <a:p>
            <a:endParaRPr lang="en-US" dirty="0"/>
          </a:p>
          <a:p>
            <a:pPr marL="0" indent="0">
              <a:buNone/>
            </a:pPr>
            <a:r>
              <a:rPr lang="en-US" b="1" u="sng" dirty="0"/>
              <a:t>Trust and Accountability</a:t>
            </a:r>
          </a:p>
          <a:p>
            <a:r>
              <a:rPr lang="en-US" dirty="0"/>
              <a:t>Lack of information and misinformation about eligibility</a:t>
            </a:r>
          </a:p>
          <a:p>
            <a:r>
              <a:rPr lang="en-US" dirty="0"/>
              <a:t>Distrust about targeting methods for safety nets</a:t>
            </a:r>
          </a:p>
          <a:p>
            <a:r>
              <a:rPr lang="en-US" dirty="0"/>
              <a:t>Program interruptions and discontinuation created uncertainty</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97208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FECB3-8EE4-BDF3-FA37-A8CE4ABC05C3}"/>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585A0F23-2E1C-7893-51F4-23EF1C35A389}"/>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5DB893F1-11D1-E0F7-94FC-968791CE9ACA}"/>
              </a:ext>
            </a:extLst>
          </p:cNvPr>
          <p:cNvGrpSpPr/>
          <p:nvPr/>
        </p:nvGrpSpPr>
        <p:grpSpPr>
          <a:xfrm>
            <a:off x="0" y="149744"/>
            <a:ext cx="18288000" cy="1019979"/>
            <a:chOff x="0" y="149744"/>
            <a:chExt cx="18288000" cy="1019979"/>
          </a:xfrm>
        </p:grpSpPr>
        <p:sp>
          <p:nvSpPr>
            <p:cNvPr id="17" name="Freeform 17">
              <a:extLst>
                <a:ext uri="{FF2B5EF4-FFF2-40B4-BE49-F238E27FC236}">
                  <a16:creationId xmlns:a16="http://schemas.microsoft.com/office/drawing/2014/main" id="{615C3170-2372-FC27-1F52-0204AC10375C}"/>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4"/>
              <a:stretch>
                <a:fillRect/>
              </a:stretch>
            </a:blipFill>
          </p:spPr>
          <p:txBody>
            <a:bodyPr/>
            <a:lstStyle/>
            <a:p>
              <a:endParaRPr lang="en-US"/>
            </a:p>
          </p:txBody>
        </p:sp>
        <p:sp>
          <p:nvSpPr>
            <p:cNvPr id="26" name="Freeform 26">
              <a:extLst>
                <a:ext uri="{FF2B5EF4-FFF2-40B4-BE49-F238E27FC236}">
                  <a16:creationId xmlns:a16="http://schemas.microsoft.com/office/drawing/2014/main" id="{4219C49C-F7F8-10EF-D8C9-E5CA221A0AF1}"/>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5"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31E7B958-A927-9F8A-67F4-35F4C1E00F87}"/>
                </a:ext>
              </a:extLst>
            </p:cNvPr>
            <p:cNvSpPr txBox="1"/>
            <p:nvPr/>
          </p:nvSpPr>
          <p:spPr>
            <a:xfrm>
              <a:off x="846115"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Recommendations</a:t>
              </a:r>
            </a:p>
          </p:txBody>
        </p:sp>
      </p:grpSp>
      <p:sp>
        <p:nvSpPr>
          <p:cNvPr id="35" name="Subtitle 2">
            <a:extLst>
              <a:ext uri="{FF2B5EF4-FFF2-40B4-BE49-F238E27FC236}">
                <a16:creationId xmlns:a16="http://schemas.microsoft.com/office/drawing/2014/main" id="{D1B287DC-94AF-C5C4-2F7A-0DE20D118EF5}"/>
              </a:ext>
            </a:extLst>
          </p:cNvPr>
          <p:cNvSpPr txBox="1">
            <a:spLocks/>
          </p:cNvSpPr>
          <p:nvPr/>
        </p:nvSpPr>
        <p:spPr>
          <a:xfrm>
            <a:off x="1219200" y="1388618"/>
            <a:ext cx="16163096" cy="80718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Training for staff at provider organizations and partners (e.g. MTOs, banks)</a:t>
            </a:r>
          </a:p>
          <a:p>
            <a:pPr lvl="1"/>
            <a:r>
              <a:rPr lang="en-US" dirty="0"/>
              <a:t>Appropriate support and prioritization to anyone with disabilities</a:t>
            </a:r>
          </a:p>
          <a:p>
            <a:pPr lvl="1"/>
            <a:r>
              <a:rPr lang="en-US" dirty="0"/>
              <a:t>Discretion for women receiving transfers</a:t>
            </a:r>
          </a:p>
          <a:p>
            <a:endParaRPr lang="en-US" dirty="0"/>
          </a:p>
          <a:p>
            <a:r>
              <a:rPr lang="en-US" dirty="0"/>
              <a:t>Optionality in redemption methods</a:t>
            </a:r>
          </a:p>
          <a:p>
            <a:pPr lvl="1"/>
            <a:r>
              <a:rPr lang="en-US" dirty="0"/>
              <a:t>Mobile wallet as an options to remove redemption stage</a:t>
            </a:r>
          </a:p>
          <a:p>
            <a:pPr lvl="1"/>
            <a:r>
              <a:rPr lang="en-US" dirty="0"/>
              <a:t>Lump sums rather than monthly disbursements</a:t>
            </a:r>
          </a:p>
          <a:p>
            <a:pPr lvl="1"/>
            <a:r>
              <a:rPr lang="en-US" dirty="0"/>
              <a:t>Unrestricted cash is usually preferred, but some exceptions</a:t>
            </a:r>
          </a:p>
          <a:p>
            <a:pPr marL="457200" lvl="1" indent="0">
              <a:buNone/>
            </a:pPr>
            <a:endParaRPr lang="en-US" dirty="0"/>
          </a:p>
          <a:p>
            <a:r>
              <a:rPr lang="en-US" dirty="0"/>
              <a:t>Transparency and Trust</a:t>
            </a:r>
          </a:p>
          <a:p>
            <a:pPr lvl="1"/>
            <a:r>
              <a:rPr lang="en-US" dirty="0"/>
              <a:t>Updated eligibility and application information on websites and social media</a:t>
            </a:r>
          </a:p>
          <a:p>
            <a:pPr lvl="1"/>
            <a:r>
              <a:rPr lang="en-US" dirty="0"/>
              <a:t>Support OPDs to monitor informal dissemination of information through informal community channels</a:t>
            </a:r>
          </a:p>
          <a:p>
            <a:pPr lvl="1"/>
            <a:r>
              <a:rPr lang="en-US" dirty="0"/>
              <a:t>Well staffed help-lines and call centers</a:t>
            </a:r>
          </a:p>
          <a:p>
            <a:pPr lvl="1"/>
            <a:r>
              <a:rPr lang="en-US" dirty="0"/>
              <a:t>Gradual shift from pure social safety nets to rights-based social protection</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145275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9A0DF-18CD-8A04-131E-8C828B9CE6F8}"/>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53137DB4-CD6C-93E4-A40D-637C5E9985D2}"/>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2"/>
            <a:stretch>
              <a:fillRect/>
            </a:stretch>
          </a:blipFill>
        </p:spPr>
        <p:txBody>
          <a:bodyPr/>
          <a:lstStyle/>
          <a:p>
            <a:endParaRPr lang="en-US"/>
          </a:p>
        </p:txBody>
      </p:sp>
      <p:sp>
        <p:nvSpPr>
          <p:cNvPr id="26" name="Freeform 26">
            <a:extLst>
              <a:ext uri="{FF2B5EF4-FFF2-40B4-BE49-F238E27FC236}">
                <a16:creationId xmlns:a16="http://schemas.microsoft.com/office/drawing/2014/main" id="{5693A7AD-3AC4-6B2C-C504-22D77F7C290D}"/>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3"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33" name="Freeform 17">
            <a:extLst>
              <a:ext uri="{FF2B5EF4-FFF2-40B4-BE49-F238E27FC236}">
                <a16:creationId xmlns:a16="http://schemas.microsoft.com/office/drawing/2014/main" id="{BE2D734C-7295-984F-18EA-255D85BCA8F3}"/>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4"/>
            <a:stretch>
              <a:fillRect/>
            </a:stretch>
          </a:blipFill>
        </p:spPr>
        <p:txBody>
          <a:bodyPr/>
          <a:lstStyle/>
          <a:p>
            <a:endParaRPr lang="en-US"/>
          </a:p>
        </p:txBody>
      </p:sp>
      <p:sp>
        <p:nvSpPr>
          <p:cNvPr id="34" name="Freeform 23">
            <a:extLst>
              <a:ext uri="{FF2B5EF4-FFF2-40B4-BE49-F238E27FC236}">
                <a16:creationId xmlns:a16="http://schemas.microsoft.com/office/drawing/2014/main" id="{AB15DDEE-8E0D-7BE0-FA16-69738006E732}"/>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TextBox 16">
            <a:extLst>
              <a:ext uri="{FF2B5EF4-FFF2-40B4-BE49-F238E27FC236}">
                <a16:creationId xmlns:a16="http://schemas.microsoft.com/office/drawing/2014/main" id="{1B7CB22A-DDF9-874A-1A4A-2A09E901D000}"/>
              </a:ext>
            </a:extLst>
          </p:cNvPr>
          <p:cNvSpPr txBox="1"/>
          <p:nvPr/>
        </p:nvSpPr>
        <p:spPr>
          <a:xfrm>
            <a:off x="-533400" y="575887"/>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Questions &amp; Feedback</a:t>
            </a:r>
          </a:p>
        </p:txBody>
      </p:sp>
      <p:sp>
        <p:nvSpPr>
          <p:cNvPr id="35" name="Subtitle 2">
            <a:extLst>
              <a:ext uri="{FF2B5EF4-FFF2-40B4-BE49-F238E27FC236}">
                <a16:creationId xmlns:a16="http://schemas.microsoft.com/office/drawing/2014/main" id="{9851DF23-275E-14E0-5FD0-FDBCEED21E0D}"/>
              </a:ext>
            </a:extLst>
          </p:cNvPr>
          <p:cNvSpPr txBox="1">
            <a:spLocks/>
          </p:cNvSpPr>
          <p:nvPr/>
        </p:nvSpPr>
        <p:spPr>
          <a:xfrm>
            <a:off x="1219200" y="2171700"/>
            <a:ext cx="16764000" cy="60197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Tree>
    <p:extLst>
      <p:ext uri="{BB962C8B-B14F-4D97-AF65-F5344CB8AC3E}">
        <p14:creationId xmlns:p14="http://schemas.microsoft.com/office/powerpoint/2010/main" val="189670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BB42-01F3-EC4E-AA05-699E45DC01C8}"/>
              </a:ext>
            </a:extLst>
          </p:cNvPr>
          <p:cNvSpPr>
            <a:spLocks noGrp="1"/>
          </p:cNvSpPr>
          <p:nvPr>
            <p:ph type="ctrTitle"/>
          </p:nvPr>
        </p:nvSpPr>
        <p:spPr>
          <a:xfrm>
            <a:off x="5257800" y="1387477"/>
            <a:ext cx="7772400" cy="1470025"/>
          </a:xfrm>
        </p:spPr>
        <p:txBody>
          <a:bodyPr>
            <a:normAutofit/>
          </a:bodyPr>
          <a:lstStyle/>
          <a:p>
            <a:r>
              <a:rPr lang="en-US" sz="5400" b="1" dirty="0">
                <a:latin typeface="Canva Sans" panose="020B0604020202020204" charset="0"/>
              </a:rPr>
              <a:t>Disclaimer </a:t>
            </a:r>
          </a:p>
        </p:txBody>
      </p:sp>
      <p:sp>
        <p:nvSpPr>
          <p:cNvPr id="3" name="Subtitle 2">
            <a:extLst>
              <a:ext uri="{FF2B5EF4-FFF2-40B4-BE49-F238E27FC236}">
                <a16:creationId xmlns:a16="http://schemas.microsoft.com/office/drawing/2014/main" id="{9DD9956C-795A-C2AF-3081-6B1D0E055F93}"/>
              </a:ext>
            </a:extLst>
          </p:cNvPr>
          <p:cNvSpPr>
            <a:spLocks noGrp="1"/>
          </p:cNvSpPr>
          <p:nvPr>
            <p:ph type="subTitle" idx="1"/>
          </p:nvPr>
        </p:nvSpPr>
        <p:spPr>
          <a:xfrm>
            <a:off x="1828800" y="3978279"/>
            <a:ext cx="14478000" cy="1774821"/>
          </a:xfrm>
        </p:spPr>
        <p:txBody>
          <a:bodyPr>
            <a:noAutofit/>
          </a:bodyPr>
          <a:lstStyle/>
          <a:p>
            <a:r>
              <a:rPr lang="en-US" dirty="0">
                <a:solidFill>
                  <a:schemeClr val="tx1"/>
                </a:solidFill>
              </a:rPr>
              <a:t>This publication was co-funded by the European Union and the Norwegian Ministry of Foreign Affairs (NMFA). Its contents are the sole responsibility of the author Dr Cory Rodgers, and do not necessarily reflect the views of the European Union or the NMFA.</a:t>
            </a:r>
          </a:p>
        </p:txBody>
      </p:sp>
      <p:sp>
        <p:nvSpPr>
          <p:cNvPr id="6" name="Freeform 17">
            <a:extLst>
              <a:ext uri="{FF2B5EF4-FFF2-40B4-BE49-F238E27FC236}">
                <a16:creationId xmlns:a16="http://schemas.microsoft.com/office/drawing/2014/main" id="{80AD349B-70FD-895E-61D7-9829BAA7B3E9}"/>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7" name="Freeform 23">
            <a:extLst>
              <a:ext uri="{FF2B5EF4-FFF2-40B4-BE49-F238E27FC236}">
                <a16:creationId xmlns:a16="http://schemas.microsoft.com/office/drawing/2014/main" id="{0DD4AC55-27E9-FF70-CCAC-21119663AF71}"/>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142499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68423"/>
            <a:ext cx="16427355" cy="1065693"/>
            <a:chOff x="0" y="0"/>
            <a:chExt cx="41913685" cy="2719070"/>
          </a:xfrm>
        </p:grpSpPr>
        <p:sp>
          <p:nvSpPr>
            <p:cNvPr id="3" name="Freeform 3"/>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4" name="Freeform 4"/>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grpSp>
        <p:nvGrpSpPr>
          <p:cNvPr id="5" name="Group 5"/>
          <p:cNvGrpSpPr/>
          <p:nvPr/>
        </p:nvGrpSpPr>
        <p:grpSpPr>
          <a:xfrm>
            <a:off x="0" y="2991303"/>
            <a:ext cx="16427355" cy="1065693"/>
            <a:chOff x="0" y="0"/>
            <a:chExt cx="41913685" cy="2719070"/>
          </a:xfrm>
        </p:grpSpPr>
        <p:sp>
          <p:nvSpPr>
            <p:cNvPr id="6" name="Freeform 6"/>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7" name="Freeform 7"/>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grpSp>
        <p:nvGrpSpPr>
          <p:cNvPr id="8" name="Group 8"/>
          <p:cNvGrpSpPr/>
          <p:nvPr/>
        </p:nvGrpSpPr>
        <p:grpSpPr>
          <a:xfrm>
            <a:off x="0" y="4304647"/>
            <a:ext cx="16427355" cy="1065693"/>
            <a:chOff x="0" y="0"/>
            <a:chExt cx="41913685" cy="2719070"/>
          </a:xfrm>
        </p:grpSpPr>
        <p:sp>
          <p:nvSpPr>
            <p:cNvPr id="9" name="Freeform 9"/>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10" name="Freeform 10"/>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grpSp>
        <p:nvGrpSpPr>
          <p:cNvPr id="11" name="Group 11"/>
          <p:cNvGrpSpPr/>
          <p:nvPr/>
        </p:nvGrpSpPr>
        <p:grpSpPr>
          <a:xfrm>
            <a:off x="0" y="5618859"/>
            <a:ext cx="16427355" cy="1065693"/>
            <a:chOff x="0" y="0"/>
            <a:chExt cx="41913685" cy="2719070"/>
          </a:xfrm>
        </p:grpSpPr>
        <p:sp>
          <p:nvSpPr>
            <p:cNvPr id="12" name="Freeform 12"/>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13" name="Freeform 13"/>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dirty="0"/>
            </a:p>
          </p:txBody>
        </p:sp>
      </p:grpSp>
      <p:grpSp>
        <p:nvGrpSpPr>
          <p:cNvPr id="14" name="Group 14"/>
          <p:cNvGrpSpPr/>
          <p:nvPr/>
        </p:nvGrpSpPr>
        <p:grpSpPr>
          <a:xfrm>
            <a:off x="0" y="6943833"/>
            <a:ext cx="16427355" cy="1065693"/>
            <a:chOff x="0" y="0"/>
            <a:chExt cx="41913685" cy="2719070"/>
          </a:xfrm>
        </p:grpSpPr>
        <p:sp>
          <p:nvSpPr>
            <p:cNvPr id="15" name="Freeform 15"/>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16" name="Freeform 16"/>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sp>
        <p:nvSpPr>
          <p:cNvPr id="17" name="Freeform 17"/>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2"/>
            <a:stretch>
              <a:fillRect/>
            </a:stretch>
          </a:blipFill>
        </p:spPr>
        <p:txBody>
          <a:bodyPr/>
          <a:lstStyle/>
          <a:p>
            <a:endParaRPr lang="en-US"/>
          </a:p>
        </p:txBody>
      </p:sp>
      <p:sp>
        <p:nvSpPr>
          <p:cNvPr id="18" name="TextBox 18"/>
          <p:cNvSpPr txBox="1"/>
          <p:nvPr/>
        </p:nvSpPr>
        <p:spPr>
          <a:xfrm>
            <a:off x="1742061" y="328212"/>
            <a:ext cx="6928464" cy="833984"/>
          </a:xfrm>
          <a:prstGeom prst="rect">
            <a:avLst/>
          </a:prstGeom>
        </p:spPr>
        <p:txBody>
          <a:bodyPr lIns="0" tIns="0" rIns="0" bIns="0" rtlCol="0" anchor="t">
            <a:spAutoFit/>
          </a:bodyPr>
          <a:lstStyle/>
          <a:p>
            <a:pPr algn="l">
              <a:lnSpc>
                <a:spcPts val="6024"/>
              </a:lnSpc>
            </a:pPr>
            <a:r>
              <a:rPr lang="en-US" sz="6924">
                <a:solidFill>
                  <a:srgbClr val="1B3939"/>
                </a:solidFill>
                <a:latin typeface="Canva Sans"/>
                <a:ea typeface="Canva Sans"/>
                <a:cs typeface="Canva Sans"/>
                <a:sym typeface="Canva Sans"/>
              </a:rPr>
              <a:t>Table of</a:t>
            </a:r>
          </a:p>
        </p:txBody>
      </p:sp>
      <p:grpSp>
        <p:nvGrpSpPr>
          <p:cNvPr id="19" name="Group 19"/>
          <p:cNvGrpSpPr/>
          <p:nvPr/>
        </p:nvGrpSpPr>
        <p:grpSpPr>
          <a:xfrm>
            <a:off x="0" y="480808"/>
            <a:ext cx="18288000" cy="735190"/>
            <a:chOff x="0" y="0"/>
            <a:chExt cx="5034107" cy="193630"/>
          </a:xfrm>
        </p:grpSpPr>
        <p:sp>
          <p:nvSpPr>
            <p:cNvPr id="20" name="Freeform 20"/>
            <p:cNvSpPr/>
            <p:nvPr/>
          </p:nvSpPr>
          <p:spPr>
            <a:xfrm>
              <a:off x="0" y="0"/>
              <a:ext cx="5034107" cy="193630"/>
            </a:xfrm>
            <a:custGeom>
              <a:avLst/>
              <a:gdLst/>
              <a:ahLst/>
              <a:cxnLst/>
              <a:rect l="l" t="t" r="r" b="b"/>
              <a:pathLst>
                <a:path w="5034107" h="193630">
                  <a:moveTo>
                    <a:pt x="20657" y="0"/>
                  </a:moveTo>
                  <a:lnTo>
                    <a:pt x="5013450" y="0"/>
                  </a:lnTo>
                  <a:cubicBezTo>
                    <a:pt x="5018929" y="0"/>
                    <a:pt x="5024183" y="2176"/>
                    <a:pt x="5028057" y="6050"/>
                  </a:cubicBezTo>
                  <a:cubicBezTo>
                    <a:pt x="5031931" y="9924"/>
                    <a:pt x="5034107" y="15179"/>
                    <a:pt x="5034107" y="20657"/>
                  </a:cubicBezTo>
                  <a:lnTo>
                    <a:pt x="5034107" y="172973"/>
                  </a:lnTo>
                  <a:cubicBezTo>
                    <a:pt x="5034107" y="178452"/>
                    <a:pt x="5031931" y="183706"/>
                    <a:pt x="5028057" y="187580"/>
                  </a:cubicBezTo>
                  <a:cubicBezTo>
                    <a:pt x="5024183" y="191454"/>
                    <a:pt x="5018929" y="193630"/>
                    <a:pt x="5013450" y="193630"/>
                  </a:cubicBezTo>
                  <a:lnTo>
                    <a:pt x="20657" y="193630"/>
                  </a:lnTo>
                  <a:cubicBezTo>
                    <a:pt x="15179" y="193630"/>
                    <a:pt x="9924" y="191454"/>
                    <a:pt x="6050" y="187580"/>
                  </a:cubicBezTo>
                  <a:cubicBezTo>
                    <a:pt x="2176" y="183706"/>
                    <a:pt x="0" y="178452"/>
                    <a:pt x="0" y="172973"/>
                  </a:cubicBezTo>
                  <a:lnTo>
                    <a:pt x="0" y="20657"/>
                  </a:lnTo>
                  <a:cubicBezTo>
                    <a:pt x="0" y="15179"/>
                    <a:pt x="2176" y="9924"/>
                    <a:pt x="6050" y="6050"/>
                  </a:cubicBezTo>
                  <a:cubicBezTo>
                    <a:pt x="9924" y="2176"/>
                    <a:pt x="15179" y="0"/>
                    <a:pt x="20657" y="0"/>
                  </a:cubicBezTo>
                  <a:close/>
                </a:path>
              </a:pathLst>
            </a:custGeom>
            <a:solidFill>
              <a:srgbClr val="54BBAF">
                <a:alpha val="18824"/>
              </a:srgbClr>
            </a:solidFill>
          </p:spPr>
          <p:txBody>
            <a:bodyPr/>
            <a:lstStyle/>
            <a:p>
              <a:endParaRPr lang="en-US"/>
            </a:p>
          </p:txBody>
        </p:sp>
        <p:sp>
          <p:nvSpPr>
            <p:cNvPr id="21" name="TextBox 21"/>
            <p:cNvSpPr txBox="1"/>
            <p:nvPr/>
          </p:nvSpPr>
          <p:spPr>
            <a:xfrm>
              <a:off x="0" y="-38100"/>
              <a:ext cx="5034107" cy="23173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5541585" y="404540"/>
            <a:ext cx="4696218" cy="720803"/>
          </a:xfrm>
          <a:prstGeom prst="rect">
            <a:avLst/>
          </a:prstGeom>
        </p:spPr>
        <p:txBody>
          <a:bodyPr lIns="0" tIns="0" rIns="0" bIns="0" rtlCol="0" anchor="t">
            <a:spAutoFit/>
          </a:bodyPr>
          <a:lstStyle/>
          <a:p>
            <a:pPr algn="l">
              <a:lnSpc>
                <a:spcPts val="5226"/>
              </a:lnSpc>
            </a:pPr>
            <a:r>
              <a:rPr lang="en-US" sz="6006">
                <a:solidFill>
                  <a:srgbClr val="000000"/>
                </a:solidFill>
                <a:latin typeface="Canva Sans"/>
                <a:ea typeface="Canva Sans"/>
                <a:cs typeface="Canva Sans"/>
                <a:sym typeface="Canva Sans"/>
              </a:rPr>
              <a:t>CONTENTS</a:t>
            </a:r>
          </a:p>
        </p:txBody>
      </p:sp>
      <p:sp>
        <p:nvSpPr>
          <p:cNvPr id="23" name="Freeform 23"/>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4" name="Group 24"/>
          <p:cNvGrpSpPr/>
          <p:nvPr/>
        </p:nvGrpSpPr>
        <p:grpSpPr>
          <a:xfrm>
            <a:off x="0" y="8268807"/>
            <a:ext cx="16427355" cy="1065693"/>
            <a:chOff x="0" y="0"/>
            <a:chExt cx="41913685" cy="2719070"/>
          </a:xfrm>
        </p:grpSpPr>
        <p:sp>
          <p:nvSpPr>
            <p:cNvPr id="25" name="Freeform 25"/>
            <p:cNvSpPr/>
            <p:nvPr/>
          </p:nvSpPr>
          <p:spPr>
            <a:xfrm>
              <a:off x="0" y="0"/>
              <a:ext cx="450850" cy="450850"/>
            </a:xfrm>
            <a:custGeom>
              <a:avLst/>
              <a:gdLst/>
              <a:ahLst/>
              <a:cxnLst/>
              <a:rect l="l" t="t" r="r" b="b"/>
              <a:pathLst>
                <a:path w="450850" h="450850">
                  <a:moveTo>
                    <a:pt x="450850" y="450850"/>
                  </a:moveTo>
                  <a:lnTo>
                    <a:pt x="0" y="450850"/>
                  </a:lnTo>
                  <a:lnTo>
                    <a:pt x="450850" y="0"/>
                  </a:lnTo>
                  <a:close/>
                </a:path>
              </a:pathLst>
            </a:custGeom>
            <a:solidFill>
              <a:srgbClr val="FFFFFF">
                <a:alpha val="70980"/>
              </a:srgbClr>
            </a:solidFill>
          </p:spPr>
          <p:txBody>
            <a:bodyPr/>
            <a:lstStyle/>
            <a:p>
              <a:endParaRPr lang="en-US"/>
            </a:p>
          </p:txBody>
        </p:sp>
        <p:sp>
          <p:nvSpPr>
            <p:cNvPr id="26" name="Freeform 26"/>
            <p:cNvSpPr/>
            <p:nvPr/>
          </p:nvSpPr>
          <p:spPr>
            <a:xfrm>
              <a:off x="0" y="450850"/>
              <a:ext cx="41913683" cy="2269490"/>
            </a:xfrm>
            <a:custGeom>
              <a:avLst/>
              <a:gdLst/>
              <a:ahLst/>
              <a:cxnLst/>
              <a:rect l="l" t="t" r="r" b="b"/>
              <a:pathLst>
                <a:path w="41913683" h="2269490">
                  <a:moveTo>
                    <a:pt x="41324405" y="0"/>
                  </a:moveTo>
                  <a:lnTo>
                    <a:pt x="0" y="0"/>
                  </a:lnTo>
                  <a:lnTo>
                    <a:pt x="0" y="2269490"/>
                  </a:lnTo>
                  <a:lnTo>
                    <a:pt x="41324405" y="2269490"/>
                  </a:lnTo>
                  <a:lnTo>
                    <a:pt x="41324405" y="2268220"/>
                  </a:lnTo>
                  <a:lnTo>
                    <a:pt x="41913683" y="1134110"/>
                  </a:lnTo>
                  <a:close/>
                </a:path>
              </a:pathLst>
            </a:custGeom>
            <a:solidFill>
              <a:srgbClr val="54BBAF">
                <a:alpha val="70980"/>
              </a:srgbClr>
            </a:solidFill>
          </p:spPr>
          <p:txBody>
            <a:bodyPr/>
            <a:lstStyle/>
            <a:p>
              <a:endParaRPr lang="en-US"/>
            </a:p>
          </p:txBody>
        </p:sp>
      </p:grpSp>
      <p:sp>
        <p:nvSpPr>
          <p:cNvPr id="27" name="Freeform 27"/>
          <p:cNvSpPr/>
          <p:nvPr/>
        </p:nvSpPr>
        <p:spPr>
          <a:xfrm>
            <a:off x="437574" y="154281"/>
            <a:ext cx="875812" cy="962772"/>
          </a:xfrm>
          <a:custGeom>
            <a:avLst/>
            <a:gdLst/>
            <a:ahLst/>
            <a:cxnLst/>
            <a:rect l="l" t="t" r="r" b="b"/>
            <a:pathLst>
              <a:path w="875812" h="962772">
                <a:moveTo>
                  <a:pt x="0" y="0"/>
                </a:moveTo>
                <a:lnTo>
                  <a:pt x="875812" y="0"/>
                </a:lnTo>
                <a:lnTo>
                  <a:pt x="875812" y="962772"/>
                </a:lnTo>
                <a:lnTo>
                  <a:pt x="0" y="962772"/>
                </a:lnTo>
                <a:lnTo>
                  <a:pt x="0" y="0"/>
                </a:lnTo>
                <a:close/>
              </a:path>
            </a:pathLst>
          </a:custGeom>
          <a:blipFill>
            <a:blip r:embed="rId4"/>
            <a:stretch>
              <a:fillRect/>
            </a:stretch>
          </a:blipFill>
        </p:spPr>
        <p:txBody>
          <a:bodyPr/>
          <a:lstStyle/>
          <a:p>
            <a:endParaRPr lang="en-US"/>
          </a:p>
        </p:txBody>
      </p:sp>
      <p:sp>
        <p:nvSpPr>
          <p:cNvPr id="28" name="TextBox 28"/>
          <p:cNvSpPr txBox="1"/>
          <p:nvPr/>
        </p:nvSpPr>
        <p:spPr>
          <a:xfrm>
            <a:off x="12728777" y="5740774"/>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04</a:t>
            </a:r>
          </a:p>
        </p:txBody>
      </p:sp>
      <p:sp>
        <p:nvSpPr>
          <p:cNvPr id="29" name="TextBox 29"/>
          <p:cNvSpPr txBox="1"/>
          <p:nvPr/>
        </p:nvSpPr>
        <p:spPr>
          <a:xfrm>
            <a:off x="13175502" y="1648828"/>
            <a:ext cx="1812654" cy="920009"/>
          </a:xfrm>
          <a:prstGeom prst="rect">
            <a:avLst/>
          </a:prstGeom>
        </p:spPr>
        <p:txBody>
          <a:bodyPr lIns="0" tIns="0" rIns="0" bIns="0" rtlCol="0" anchor="t">
            <a:spAutoFit/>
          </a:bodyPr>
          <a:lstStyle/>
          <a:p>
            <a:pPr algn="r">
              <a:lnSpc>
                <a:spcPts val="7565"/>
              </a:lnSpc>
            </a:pPr>
            <a:r>
              <a:rPr lang="en-US" sz="5404">
                <a:solidFill>
                  <a:srgbClr val="FFFFFF"/>
                </a:solidFill>
                <a:latin typeface="Canva Sans"/>
                <a:ea typeface="Canva Sans"/>
                <a:cs typeface="Canva Sans"/>
                <a:sym typeface="Canva Sans"/>
              </a:rPr>
              <a:t>01</a:t>
            </a:r>
          </a:p>
        </p:txBody>
      </p:sp>
      <p:sp>
        <p:nvSpPr>
          <p:cNvPr id="30" name="TextBox 30"/>
          <p:cNvSpPr txBox="1"/>
          <p:nvPr/>
        </p:nvSpPr>
        <p:spPr>
          <a:xfrm>
            <a:off x="12728777" y="3086382"/>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02</a:t>
            </a:r>
          </a:p>
        </p:txBody>
      </p:sp>
      <p:sp>
        <p:nvSpPr>
          <p:cNvPr id="31" name="TextBox 31"/>
          <p:cNvSpPr txBox="1"/>
          <p:nvPr/>
        </p:nvSpPr>
        <p:spPr>
          <a:xfrm>
            <a:off x="12952140" y="4345881"/>
            <a:ext cx="2013064"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03</a:t>
            </a:r>
          </a:p>
        </p:txBody>
      </p:sp>
      <p:sp>
        <p:nvSpPr>
          <p:cNvPr id="32" name="TextBox 32"/>
          <p:cNvSpPr txBox="1"/>
          <p:nvPr/>
        </p:nvSpPr>
        <p:spPr>
          <a:xfrm>
            <a:off x="3730986" y="1918920"/>
            <a:ext cx="7566104"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Objectives and Rationale</a:t>
            </a:r>
          </a:p>
        </p:txBody>
      </p:sp>
      <p:sp>
        <p:nvSpPr>
          <p:cNvPr id="33" name="TextBox 33"/>
          <p:cNvSpPr txBox="1"/>
          <p:nvPr/>
        </p:nvSpPr>
        <p:spPr>
          <a:xfrm>
            <a:off x="3730986" y="3320062"/>
            <a:ext cx="9221153"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Methodology</a:t>
            </a:r>
          </a:p>
        </p:txBody>
      </p:sp>
      <p:sp>
        <p:nvSpPr>
          <p:cNvPr id="34" name="TextBox 34"/>
          <p:cNvSpPr txBox="1"/>
          <p:nvPr/>
        </p:nvSpPr>
        <p:spPr>
          <a:xfrm>
            <a:off x="3730986" y="4636711"/>
            <a:ext cx="8667886"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Findings (Disability-Associated)</a:t>
            </a:r>
          </a:p>
        </p:txBody>
      </p:sp>
      <p:sp>
        <p:nvSpPr>
          <p:cNvPr id="35" name="TextBox 35"/>
          <p:cNvSpPr txBox="1"/>
          <p:nvPr/>
        </p:nvSpPr>
        <p:spPr>
          <a:xfrm>
            <a:off x="3730986" y="5942278"/>
            <a:ext cx="8667886"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Findings (Not Specific to Disability)</a:t>
            </a:r>
          </a:p>
        </p:txBody>
      </p:sp>
      <p:sp>
        <p:nvSpPr>
          <p:cNvPr id="36" name="TextBox 36"/>
          <p:cNvSpPr txBox="1"/>
          <p:nvPr/>
        </p:nvSpPr>
        <p:spPr>
          <a:xfrm>
            <a:off x="3797661" y="7283595"/>
            <a:ext cx="6575708"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Recommendations</a:t>
            </a:r>
          </a:p>
        </p:txBody>
      </p:sp>
      <p:sp>
        <p:nvSpPr>
          <p:cNvPr id="37" name="TextBox 37"/>
          <p:cNvSpPr txBox="1"/>
          <p:nvPr/>
        </p:nvSpPr>
        <p:spPr>
          <a:xfrm>
            <a:off x="12728777" y="7088015"/>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05</a:t>
            </a:r>
          </a:p>
        </p:txBody>
      </p:sp>
      <p:sp>
        <p:nvSpPr>
          <p:cNvPr id="38" name="TextBox 38"/>
          <p:cNvSpPr txBox="1"/>
          <p:nvPr/>
        </p:nvSpPr>
        <p:spPr>
          <a:xfrm>
            <a:off x="12952140" y="8387982"/>
            <a:ext cx="2259380" cy="920115"/>
          </a:xfrm>
          <a:prstGeom prst="rect">
            <a:avLst/>
          </a:prstGeom>
        </p:spPr>
        <p:txBody>
          <a:bodyPr lIns="0" tIns="0" rIns="0" bIns="0" rtlCol="0" anchor="t">
            <a:spAutoFit/>
          </a:bodyPr>
          <a:lstStyle/>
          <a:p>
            <a:pPr algn="r">
              <a:lnSpc>
                <a:spcPts val="7559"/>
              </a:lnSpc>
            </a:pPr>
            <a:r>
              <a:rPr lang="en-US" sz="5400">
                <a:solidFill>
                  <a:srgbClr val="FFFFFF"/>
                </a:solidFill>
                <a:latin typeface="Canva Sans"/>
                <a:ea typeface="Canva Sans"/>
                <a:cs typeface="Canva Sans"/>
                <a:sym typeface="Canva Sans"/>
              </a:rPr>
              <a:t>06</a:t>
            </a:r>
          </a:p>
        </p:txBody>
      </p:sp>
      <p:sp>
        <p:nvSpPr>
          <p:cNvPr id="39" name="TextBox 39"/>
          <p:cNvSpPr txBox="1"/>
          <p:nvPr/>
        </p:nvSpPr>
        <p:spPr>
          <a:xfrm>
            <a:off x="3662095" y="8673732"/>
            <a:ext cx="6575708" cy="481330"/>
          </a:xfrm>
          <a:prstGeom prst="rect">
            <a:avLst/>
          </a:prstGeom>
        </p:spPr>
        <p:txBody>
          <a:bodyPr lIns="0" tIns="0" rIns="0" bIns="0" rtlCol="0" anchor="t">
            <a:spAutoFit/>
          </a:bodyPr>
          <a:lstStyle/>
          <a:p>
            <a:pPr algn="l">
              <a:lnSpc>
                <a:spcPts val="3919"/>
              </a:lnSpc>
            </a:pPr>
            <a:r>
              <a:rPr lang="en-US" sz="2799" dirty="0">
                <a:solidFill>
                  <a:srgbClr val="FFFFFF"/>
                </a:solidFill>
                <a:latin typeface="Canva Sans"/>
                <a:ea typeface="Canva Sans"/>
                <a:cs typeface="Canva Sans"/>
                <a:sym typeface="Canva Sans"/>
              </a:rPr>
              <a:t>Questions and Insights from WG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2025" y="2491402"/>
            <a:ext cx="17325975" cy="2652097"/>
            <a:chOff x="0" y="0"/>
            <a:chExt cx="4922460" cy="304676"/>
          </a:xfrm>
        </p:grpSpPr>
        <p:sp>
          <p:nvSpPr>
            <p:cNvPr id="3" name="Freeform 3"/>
            <p:cNvSpPr/>
            <p:nvPr/>
          </p:nvSpPr>
          <p:spPr>
            <a:xfrm>
              <a:off x="0" y="0"/>
              <a:ext cx="4922460" cy="304676"/>
            </a:xfrm>
            <a:custGeom>
              <a:avLst/>
              <a:gdLst/>
              <a:ahLst/>
              <a:cxnLst/>
              <a:rect l="l" t="t" r="r" b="b"/>
              <a:pathLst>
                <a:path w="4922460" h="304676">
                  <a:moveTo>
                    <a:pt x="21126" y="0"/>
                  </a:moveTo>
                  <a:lnTo>
                    <a:pt x="4901334" y="0"/>
                  </a:lnTo>
                  <a:cubicBezTo>
                    <a:pt x="4906937" y="0"/>
                    <a:pt x="4912311" y="2226"/>
                    <a:pt x="4916272" y="6188"/>
                  </a:cubicBezTo>
                  <a:cubicBezTo>
                    <a:pt x="4920234" y="10149"/>
                    <a:pt x="4922460" y="15523"/>
                    <a:pt x="4922460" y="21126"/>
                  </a:cubicBezTo>
                  <a:lnTo>
                    <a:pt x="4922460" y="283550"/>
                  </a:lnTo>
                  <a:cubicBezTo>
                    <a:pt x="4922460" y="295218"/>
                    <a:pt x="4913002" y="304676"/>
                    <a:pt x="4901334" y="304676"/>
                  </a:cubicBezTo>
                  <a:lnTo>
                    <a:pt x="21126" y="304676"/>
                  </a:lnTo>
                  <a:cubicBezTo>
                    <a:pt x="15523" y="304676"/>
                    <a:pt x="10149" y="302450"/>
                    <a:pt x="6188" y="298488"/>
                  </a:cubicBezTo>
                  <a:cubicBezTo>
                    <a:pt x="2226" y="294527"/>
                    <a:pt x="0" y="289153"/>
                    <a:pt x="0" y="283550"/>
                  </a:cubicBezTo>
                  <a:lnTo>
                    <a:pt x="0" y="21126"/>
                  </a:lnTo>
                  <a:cubicBezTo>
                    <a:pt x="0" y="15523"/>
                    <a:pt x="2226" y="10149"/>
                    <a:pt x="6188" y="6188"/>
                  </a:cubicBezTo>
                  <a:cubicBezTo>
                    <a:pt x="10149" y="2226"/>
                    <a:pt x="15523" y="0"/>
                    <a:pt x="21126" y="0"/>
                  </a:cubicBezTo>
                  <a:close/>
                </a:path>
              </a:pathLst>
            </a:custGeom>
            <a:solidFill>
              <a:srgbClr val="54BBAF">
                <a:alpha val="18824"/>
              </a:srgbClr>
            </a:solidFill>
          </p:spPr>
          <p:txBody>
            <a:bodyPr/>
            <a:lstStyle/>
            <a:p>
              <a:endParaRPr lang="en-US"/>
            </a:p>
          </p:txBody>
        </p:sp>
        <p:sp>
          <p:nvSpPr>
            <p:cNvPr id="4" name="TextBox 4"/>
            <p:cNvSpPr txBox="1"/>
            <p:nvPr/>
          </p:nvSpPr>
          <p:spPr>
            <a:xfrm>
              <a:off x="0" y="-38100"/>
              <a:ext cx="4922460" cy="34277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775511" y="2663720"/>
            <a:ext cx="15272362" cy="7099554"/>
          </a:xfrm>
          <a:prstGeom prst="rect">
            <a:avLst/>
          </a:prstGeom>
        </p:spPr>
        <p:txBody>
          <a:bodyPr lIns="0" tIns="0" rIns="0" bIns="0" rtlCol="0" anchor="t">
            <a:spAutoFit/>
          </a:bodyPr>
          <a:lstStyle/>
          <a:p>
            <a:pPr algn="l">
              <a:lnSpc>
                <a:spcPts val="4836"/>
              </a:lnSpc>
            </a:pPr>
            <a:r>
              <a:rPr lang="en-US" sz="2600" spc="234" dirty="0">
                <a:solidFill>
                  <a:srgbClr val="000000"/>
                </a:solidFill>
                <a:latin typeface="Canva Sans"/>
                <a:ea typeface="Canva Sans"/>
                <a:cs typeface="Canva Sans"/>
                <a:sym typeface="Canva Sans"/>
              </a:rPr>
              <a:t>The Cash Monitoring Evaluation Accountability and Learning Organizational Network (CAMEALEON) is a collaborative research and learning initiative that supports the strengthening of humanitarian and social assistance for crisis-affected populations in Lebanon.</a:t>
            </a:r>
          </a:p>
          <a:p>
            <a:pPr algn="l">
              <a:lnSpc>
                <a:spcPts val="4836"/>
              </a:lnSpc>
            </a:pPr>
            <a:endParaRPr lang="en-US" sz="2600" spc="234" dirty="0">
              <a:solidFill>
                <a:srgbClr val="000000"/>
              </a:solidFill>
              <a:latin typeface="Canva Sans"/>
              <a:ea typeface="Canva Sans"/>
              <a:cs typeface="Canva Sans"/>
              <a:sym typeface="Canva Sans"/>
            </a:endParaRPr>
          </a:p>
          <a:p>
            <a:pPr algn="l">
              <a:lnSpc>
                <a:spcPts val="4836"/>
              </a:lnSpc>
            </a:pPr>
            <a:r>
              <a:rPr lang="en-US" sz="2600" spc="234" dirty="0">
                <a:solidFill>
                  <a:srgbClr val="000000"/>
                </a:solidFill>
                <a:latin typeface="Canva Sans"/>
                <a:ea typeface="Canva Sans"/>
                <a:cs typeface="Canva Sans"/>
                <a:sym typeface="Canva Sans"/>
              </a:rPr>
              <a:t>In its third phase, CAMEALEON continues to generate evidence on the </a:t>
            </a:r>
            <a:r>
              <a:rPr lang="en-US" sz="2600" b="1" spc="234" dirty="0">
                <a:solidFill>
                  <a:srgbClr val="000000"/>
                </a:solidFill>
                <a:latin typeface="Canva Sans Bold"/>
                <a:ea typeface="Canva Sans Bold"/>
                <a:cs typeface="Canva Sans Bold"/>
                <a:sym typeface="Canva Sans Bold"/>
              </a:rPr>
              <a:t>relevance, effectiveness, and accountability</a:t>
            </a:r>
            <a:r>
              <a:rPr lang="en-US" sz="2600" spc="234" dirty="0">
                <a:solidFill>
                  <a:srgbClr val="000000"/>
                </a:solidFill>
                <a:latin typeface="Canva Sans"/>
                <a:ea typeface="Canva Sans"/>
                <a:cs typeface="Canva Sans"/>
                <a:sym typeface="Canva Sans"/>
              </a:rPr>
              <a:t> of cash and voucher assistance (CVA) and social assistance programs. Through research and advocacy, we provide policy recommendations that support stakeholders in strengthening accountability, transparency, coordination, and communication.</a:t>
            </a:r>
          </a:p>
          <a:p>
            <a:pPr algn="l">
              <a:lnSpc>
                <a:spcPts val="3900"/>
              </a:lnSpc>
            </a:pPr>
            <a:endParaRPr lang="en-US" sz="2600" spc="234" dirty="0">
              <a:solidFill>
                <a:srgbClr val="000000"/>
              </a:solidFill>
              <a:latin typeface="Canva Sans"/>
              <a:ea typeface="Canva Sans"/>
              <a:cs typeface="Canva Sans"/>
              <a:sym typeface="Canva Sans"/>
            </a:endParaRPr>
          </a:p>
          <a:p>
            <a:pPr marL="0" lvl="0" indent="0" algn="l">
              <a:lnSpc>
                <a:spcPts val="3900"/>
              </a:lnSpc>
              <a:spcBef>
                <a:spcPct val="0"/>
              </a:spcBef>
            </a:pPr>
            <a:endParaRPr lang="en-US" sz="2600" spc="234" dirty="0">
              <a:solidFill>
                <a:srgbClr val="000000"/>
              </a:solidFill>
              <a:latin typeface="Canva Sans"/>
              <a:ea typeface="Canva Sans"/>
              <a:cs typeface="Canva Sans"/>
              <a:sym typeface="Canva Sans"/>
            </a:endParaRPr>
          </a:p>
        </p:txBody>
      </p:sp>
      <p:sp>
        <p:nvSpPr>
          <p:cNvPr id="6" name="Freeform 6"/>
          <p:cNvSpPr/>
          <p:nvPr/>
        </p:nvSpPr>
        <p:spPr>
          <a:xfrm>
            <a:off x="302225" y="8674374"/>
            <a:ext cx="1473286" cy="1491702"/>
          </a:xfrm>
          <a:custGeom>
            <a:avLst/>
            <a:gdLst/>
            <a:ahLst/>
            <a:cxnLst/>
            <a:rect l="l" t="t" r="r" b="b"/>
            <a:pathLst>
              <a:path w="1473286" h="1491702">
                <a:moveTo>
                  <a:pt x="0" y="0"/>
                </a:moveTo>
                <a:lnTo>
                  <a:pt x="1473286" y="0"/>
                </a:lnTo>
                <a:lnTo>
                  <a:pt x="1473286" y="1491702"/>
                </a:lnTo>
                <a:lnTo>
                  <a:pt x="0" y="149170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15090872" y="8643333"/>
            <a:ext cx="2814767" cy="1522743"/>
          </a:xfrm>
          <a:custGeom>
            <a:avLst/>
            <a:gdLst/>
            <a:ahLst/>
            <a:cxnLst/>
            <a:rect l="l" t="t" r="r" b="b"/>
            <a:pathLst>
              <a:path w="2814767" h="1522743">
                <a:moveTo>
                  <a:pt x="0" y="0"/>
                </a:moveTo>
                <a:lnTo>
                  <a:pt x="2814766" y="0"/>
                </a:lnTo>
                <a:lnTo>
                  <a:pt x="2814766" y="1522743"/>
                </a:lnTo>
                <a:lnTo>
                  <a:pt x="0" y="1522743"/>
                </a:lnTo>
                <a:lnTo>
                  <a:pt x="0" y="0"/>
                </a:lnTo>
                <a:close/>
              </a:path>
            </a:pathLst>
          </a:custGeom>
          <a:blipFill>
            <a:blip r:embed="rId3"/>
            <a:stretch>
              <a:fillRect/>
            </a:stretch>
          </a:blipFill>
        </p:spPr>
        <p:txBody>
          <a:bodyPr/>
          <a:lstStyle/>
          <a:p>
            <a:endParaRPr lang="en-US"/>
          </a:p>
        </p:txBody>
      </p:sp>
      <p:sp>
        <p:nvSpPr>
          <p:cNvPr id="8" name="Freeform 8"/>
          <p:cNvSpPr/>
          <p:nvPr/>
        </p:nvSpPr>
        <p:spPr>
          <a:xfrm>
            <a:off x="1038868" y="352921"/>
            <a:ext cx="14611620" cy="2160540"/>
          </a:xfrm>
          <a:custGeom>
            <a:avLst/>
            <a:gdLst/>
            <a:ahLst/>
            <a:cxnLst/>
            <a:rect l="l" t="t" r="r" b="b"/>
            <a:pathLst>
              <a:path w="14611620" h="2160540">
                <a:moveTo>
                  <a:pt x="0" y="0"/>
                </a:moveTo>
                <a:lnTo>
                  <a:pt x="14611620" y="0"/>
                </a:lnTo>
                <a:lnTo>
                  <a:pt x="14611620" y="2160540"/>
                </a:lnTo>
                <a:lnTo>
                  <a:pt x="0" y="2160540"/>
                </a:lnTo>
                <a:lnTo>
                  <a:pt x="0" y="0"/>
                </a:lnTo>
                <a:close/>
              </a:path>
            </a:pathLst>
          </a:custGeom>
          <a:blipFill>
            <a:blip r:embed="rId4" cstate="screen">
              <a:alphaModFix amt="18000"/>
              <a:extLst>
                <a:ext uri="{28A0092B-C50C-407E-A947-70E740481C1C}">
                  <a14:useLocalDpi xmlns:a14="http://schemas.microsoft.com/office/drawing/2010/main"/>
                </a:ext>
              </a:extLst>
            </a:blip>
            <a:stretch>
              <a:fillRect l="-282" t="-1449" r="-282"/>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363C-D22F-F218-3669-902145366B0B}"/>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3112B484-9BCE-DA65-52A0-A387A3B636C1}"/>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2"/>
            <a:stretch>
              <a:fillRect/>
            </a:stretch>
          </a:blipFill>
        </p:spPr>
        <p:txBody>
          <a:bodyPr/>
          <a:lstStyle/>
          <a:p>
            <a:endParaRPr lang="en-US"/>
          </a:p>
        </p:txBody>
      </p:sp>
      <p:sp>
        <p:nvSpPr>
          <p:cNvPr id="26" name="Freeform 26">
            <a:extLst>
              <a:ext uri="{FF2B5EF4-FFF2-40B4-BE49-F238E27FC236}">
                <a16:creationId xmlns:a16="http://schemas.microsoft.com/office/drawing/2014/main" id="{811C37DC-B331-CE39-509A-B7CBAAEB1F48}"/>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3"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33" name="Freeform 17">
            <a:extLst>
              <a:ext uri="{FF2B5EF4-FFF2-40B4-BE49-F238E27FC236}">
                <a16:creationId xmlns:a16="http://schemas.microsoft.com/office/drawing/2014/main" id="{A6EE4C32-C508-A349-6D1F-47C4079AEDC6}"/>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4"/>
            <a:stretch>
              <a:fillRect/>
            </a:stretch>
          </a:blipFill>
        </p:spPr>
        <p:txBody>
          <a:bodyPr/>
          <a:lstStyle/>
          <a:p>
            <a:endParaRPr lang="en-US"/>
          </a:p>
        </p:txBody>
      </p:sp>
      <p:sp>
        <p:nvSpPr>
          <p:cNvPr id="34" name="Freeform 23">
            <a:extLst>
              <a:ext uri="{FF2B5EF4-FFF2-40B4-BE49-F238E27FC236}">
                <a16:creationId xmlns:a16="http://schemas.microsoft.com/office/drawing/2014/main" id="{9EDE7300-97BB-2F57-2604-BE6BFA42AD3C}"/>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TextBox 16">
            <a:extLst>
              <a:ext uri="{FF2B5EF4-FFF2-40B4-BE49-F238E27FC236}">
                <a16:creationId xmlns:a16="http://schemas.microsoft.com/office/drawing/2014/main" id="{C318C7DD-B5F5-2BEA-1B1B-78C489ABE744}"/>
              </a:ext>
            </a:extLst>
          </p:cNvPr>
          <p:cNvSpPr txBox="1"/>
          <p:nvPr/>
        </p:nvSpPr>
        <p:spPr>
          <a:xfrm>
            <a:off x="-533400" y="575887"/>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Study Objectives</a:t>
            </a:r>
          </a:p>
        </p:txBody>
      </p:sp>
      <p:sp>
        <p:nvSpPr>
          <p:cNvPr id="35" name="Subtitle 2">
            <a:extLst>
              <a:ext uri="{FF2B5EF4-FFF2-40B4-BE49-F238E27FC236}">
                <a16:creationId xmlns:a16="http://schemas.microsoft.com/office/drawing/2014/main" id="{09A65B92-112D-894F-6BA3-D54ABC24AA2D}"/>
              </a:ext>
            </a:extLst>
          </p:cNvPr>
          <p:cNvSpPr txBox="1">
            <a:spLocks/>
          </p:cNvSpPr>
          <p:nvPr/>
        </p:nvSpPr>
        <p:spPr>
          <a:xfrm>
            <a:off x="1219200" y="2171700"/>
            <a:ext cx="16764000" cy="60197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Provide a qualitative, “bottom-up” assessment of the accessibility, appropriateness and relevance of cash programs (including humanitarian CVA as well as social assistance) for people with disabilities.</a:t>
            </a:r>
          </a:p>
          <a:p>
            <a:pPr marL="0" indent="0">
              <a:buNone/>
            </a:pPr>
            <a:endParaRPr lang="en-US" dirty="0"/>
          </a:p>
          <a:p>
            <a:pPr marL="514350" indent="-514350">
              <a:buFont typeface="+mj-lt"/>
              <a:buAutoNum type="arabicPeriod"/>
            </a:pPr>
            <a:r>
              <a:rPr lang="en-US" dirty="0"/>
              <a:t>Identity barriers and facilitative factors that influence access,</a:t>
            </a:r>
          </a:p>
          <a:p>
            <a:pPr marL="514350" indent="-514350">
              <a:buFont typeface="+mj-lt"/>
              <a:buAutoNum type="arabicPeriod"/>
            </a:pPr>
            <a:endParaRPr lang="en-US" dirty="0"/>
          </a:p>
          <a:p>
            <a:pPr marL="514350" indent="-514350">
              <a:buFont typeface="+mj-lt"/>
              <a:buAutoNum type="arabicPeriod"/>
            </a:pPr>
            <a:r>
              <a:rPr lang="en-US" dirty="0"/>
              <a:t>Describe how program design influences effectiveness,</a:t>
            </a:r>
          </a:p>
          <a:p>
            <a:pPr marL="514350" indent="-514350">
              <a:buFont typeface="+mj-lt"/>
              <a:buAutoNum type="arabicPeriod"/>
            </a:pPr>
            <a:endParaRPr lang="en-US" dirty="0"/>
          </a:p>
          <a:p>
            <a:pPr marL="514350" indent="-514350">
              <a:buFont typeface="+mj-lt"/>
              <a:buAutoNum type="arabicPeriod"/>
            </a:pPr>
            <a:r>
              <a:rPr lang="en-US" dirty="0"/>
              <a:t>Examine how experiences vary according to nationality, gender, age, location, and disability type.</a:t>
            </a:r>
          </a:p>
        </p:txBody>
      </p:sp>
    </p:spTree>
    <p:extLst>
      <p:ext uri="{BB962C8B-B14F-4D97-AF65-F5344CB8AC3E}">
        <p14:creationId xmlns:p14="http://schemas.microsoft.com/office/powerpoint/2010/main" val="1573121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D8CC3-07FA-AB33-DC84-D523CE4AFFA5}"/>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08E2D936-35B4-0CED-17BB-AD69ED76821D}"/>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F0C9531F-AC79-3146-B3BD-C5BF9629A73B}"/>
              </a:ext>
            </a:extLst>
          </p:cNvPr>
          <p:cNvGrpSpPr/>
          <p:nvPr/>
        </p:nvGrpSpPr>
        <p:grpSpPr>
          <a:xfrm>
            <a:off x="-2438400" y="149744"/>
            <a:ext cx="20726400" cy="1019979"/>
            <a:chOff x="-2438400" y="149744"/>
            <a:chExt cx="20726400" cy="1019979"/>
          </a:xfrm>
        </p:grpSpPr>
        <p:sp>
          <p:nvSpPr>
            <p:cNvPr id="17" name="Freeform 17">
              <a:extLst>
                <a:ext uri="{FF2B5EF4-FFF2-40B4-BE49-F238E27FC236}">
                  <a16:creationId xmlns:a16="http://schemas.microsoft.com/office/drawing/2014/main" id="{2B377990-A56C-00BB-E8CC-960566491874}"/>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3"/>
              <a:stretch>
                <a:fillRect/>
              </a:stretch>
            </a:blipFill>
          </p:spPr>
          <p:txBody>
            <a:bodyPr/>
            <a:lstStyle/>
            <a:p>
              <a:endParaRPr lang="en-US"/>
            </a:p>
          </p:txBody>
        </p:sp>
        <p:sp>
          <p:nvSpPr>
            <p:cNvPr id="26" name="Freeform 26">
              <a:extLst>
                <a:ext uri="{FF2B5EF4-FFF2-40B4-BE49-F238E27FC236}">
                  <a16:creationId xmlns:a16="http://schemas.microsoft.com/office/drawing/2014/main" id="{FD57F654-537D-1870-5125-F84DFF577241}"/>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4"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DC1DADDA-4B67-71C3-346F-E0181F579416}"/>
                </a:ext>
              </a:extLst>
            </p:cNvPr>
            <p:cNvSpPr txBox="1"/>
            <p:nvPr/>
          </p:nvSpPr>
          <p:spPr>
            <a:xfrm>
              <a:off x="-2438400"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Rationale</a:t>
              </a:r>
            </a:p>
          </p:txBody>
        </p:sp>
      </p:grpSp>
      <p:pic>
        <p:nvPicPr>
          <p:cNvPr id="3" name="Picture 2">
            <a:extLst>
              <a:ext uri="{FF2B5EF4-FFF2-40B4-BE49-F238E27FC236}">
                <a16:creationId xmlns:a16="http://schemas.microsoft.com/office/drawing/2014/main" id="{492C9E8E-BF84-8E5F-88E0-18474AC179D4}"/>
              </a:ext>
            </a:extLst>
          </p:cNvPr>
          <p:cNvPicPr>
            <a:picLocks noChangeAspect="1"/>
          </p:cNvPicPr>
          <p:nvPr/>
        </p:nvPicPr>
        <p:blipFill>
          <a:blip r:embed="rId5"/>
          <a:stretch>
            <a:fillRect/>
          </a:stretch>
        </p:blipFill>
        <p:spPr>
          <a:xfrm>
            <a:off x="2221247" y="1307515"/>
            <a:ext cx="13710696" cy="8308682"/>
          </a:xfrm>
          <a:prstGeom prst="rect">
            <a:avLst/>
          </a:prstGeom>
        </p:spPr>
      </p:pic>
    </p:spTree>
    <p:extLst>
      <p:ext uri="{BB962C8B-B14F-4D97-AF65-F5344CB8AC3E}">
        <p14:creationId xmlns:p14="http://schemas.microsoft.com/office/powerpoint/2010/main" val="205139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A6428-E822-EE4E-E460-AAF791766665}"/>
            </a:ext>
          </a:extLst>
        </p:cNvPr>
        <p:cNvGrpSpPr/>
        <p:nvPr/>
      </p:nvGrpSpPr>
      <p:grpSpPr>
        <a:xfrm>
          <a:off x="0" y="0"/>
          <a:ext cx="0" cy="0"/>
          <a:chOff x="0" y="0"/>
          <a:chExt cx="0" cy="0"/>
        </a:xfrm>
      </p:grpSpPr>
      <p:sp>
        <p:nvSpPr>
          <p:cNvPr id="34" name="Freeform 23">
            <a:extLst>
              <a:ext uri="{FF2B5EF4-FFF2-40B4-BE49-F238E27FC236}">
                <a16:creationId xmlns:a16="http://schemas.microsoft.com/office/drawing/2014/main" id="{607F49E2-0236-7A07-79FE-3484F3DAA53B}"/>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2" name="Group 1">
            <a:extLst>
              <a:ext uri="{FF2B5EF4-FFF2-40B4-BE49-F238E27FC236}">
                <a16:creationId xmlns:a16="http://schemas.microsoft.com/office/drawing/2014/main" id="{05EAC4B7-5D68-91E1-6165-1D116DDEDEEF}"/>
              </a:ext>
            </a:extLst>
          </p:cNvPr>
          <p:cNvGrpSpPr/>
          <p:nvPr/>
        </p:nvGrpSpPr>
        <p:grpSpPr>
          <a:xfrm>
            <a:off x="-2438400" y="149744"/>
            <a:ext cx="20726400" cy="1019979"/>
            <a:chOff x="-2438400" y="149744"/>
            <a:chExt cx="20726400" cy="1019979"/>
          </a:xfrm>
        </p:grpSpPr>
        <p:sp>
          <p:nvSpPr>
            <p:cNvPr id="17" name="Freeform 17">
              <a:extLst>
                <a:ext uri="{FF2B5EF4-FFF2-40B4-BE49-F238E27FC236}">
                  <a16:creationId xmlns:a16="http://schemas.microsoft.com/office/drawing/2014/main" id="{F2A4AB44-75D0-4B29-C770-126CE89783FE}"/>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3"/>
              <a:stretch>
                <a:fillRect/>
              </a:stretch>
            </a:blipFill>
          </p:spPr>
          <p:txBody>
            <a:bodyPr/>
            <a:lstStyle/>
            <a:p>
              <a:endParaRPr lang="en-US"/>
            </a:p>
          </p:txBody>
        </p:sp>
        <p:sp>
          <p:nvSpPr>
            <p:cNvPr id="26" name="Freeform 26">
              <a:extLst>
                <a:ext uri="{FF2B5EF4-FFF2-40B4-BE49-F238E27FC236}">
                  <a16:creationId xmlns:a16="http://schemas.microsoft.com/office/drawing/2014/main" id="{276CDF3F-7A94-F568-B1E1-A5A9C550B518}"/>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4"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6" name="TextBox 16">
              <a:extLst>
                <a:ext uri="{FF2B5EF4-FFF2-40B4-BE49-F238E27FC236}">
                  <a16:creationId xmlns:a16="http://schemas.microsoft.com/office/drawing/2014/main" id="{BF7870F8-4412-81EF-E7E8-FD33A6F927B5}"/>
                </a:ext>
              </a:extLst>
            </p:cNvPr>
            <p:cNvSpPr txBox="1"/>
            <p:nvPr/>
          </p:nvSpPr>
          <p:spPr>
            <a:xfrm>
              <a:off x="-2438400" y="545513"/>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Rationale</a:t>
              </a:r>
            </a:p>
          </p:txBody>
        </p:sp>
      </p:grpSp>
      <p:sp>
        <p:nvSpPr>
          <p:cNvPr id="35" name="Subtitle 2">
            <a:extLst>
              <a:ext uri="{FF2B5EF4-FFF2-40B4-BE49-F238E27FC236}">
                <a16:creationId xmlns:a16="http://schemas.microsoft.com/office/drawing/2014/main" id="{574DA55A-F3D3-6E77-1B71-460698D8C206}"/>
              </a:ext>
            </a:extLst>
          </p:cNvPr>
          <p:cNvSpPr txBox="1">
            <a:spLocks/>
          </p:cNvSpPr>
          <p:nvPr/>
        </p:nvSpPr>
        <p:spPr>
          <a:xfrm>
            <a:off x="381000" y="2171701"/>
            <a:ext cx="7395116" cy="73067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‘Living with Disabilities in Lebanon’ Study (ILO 2023)</a:t>
            </a:r>
          </a:p>
          <a:p>
            <a:endParaRPr lang="en-US" dirty="0"/>
          </a:p>
          <a:p>
            <a:pPr lvl="1"/>
            <a:r>
              <a:rPr lang="en-US" dirty="0"/>
              <a:t>based on 2019 survey data (before Oct)</a:t>
            </a:r>
          </a:p>
          <a:p>
            <a:pPr lvl="1"/>
            <a:r>
              <a:rPr lang="en-US" dirty="0"/>
              <a:t>Point 1: </a:t>
            </a:r>
            <a:r>
              <a:rPr lang="en-US" dirty="0" err="1"/>
              <a:t>PwDs</a:t>
            </a:r>
            <a:r>
              <a:rPr lang="en-US" dirty="0"/>
              <a:t> have more need for SP</a:t>
            </a:r>
          </a:p>
          <a:p>
            <a:pPr lvl="1"/>
            <a:r>
              <a:rPr lang="en-US" dirty="0"/>
              <a:t>Point 2: </a:t>
            </a:r>
            <a:r>
              <a:rPr lang="en-US" dirty="0" err="1"/>
              <a:t>PwDs</a:t>
            </a:r>
            <a:r>
              <a:rPr lang="en-US" dirty="0"/>
              <a:t> tend to have less access to SP</a:t>
            </a:r>
          </a:p>
          <a:p>
            <a:pPr lvl="1"/>
            <a:endParaRPr lang="en-US" dirty="0"/>
          </a:p>
          <a:p>
            <a:r>
              <a:rPr lang="en-US" dirty="0"/>
              <a:t>Since this study…</a:t>
            </a:r>
          </a:p>
          <a:p>
            <a:pPr lvl="1"/>
            <a:r>
              <a:rPr lang="en-US" dirty="0"/>
              <a:t>Protracted economic crisis</a:t>
            </a:r>
          </a:p>
          <a:p>
            <a:pPr lvl="1"/>
            <a:r>
              <a:rPr lang="en-US" dirty="0"/>
              <a:t>Israel’s aggressions since 2023</a:t>
            </a:r>
          </a:p>
          <a:p>
            <a:pPr lvl="1"/>
            <a:r>
              <a:rPr lang="en-US" dirty="0"/>
              <a:t>New SP opportunities</a:t>
            </a:r>
          </a:p>
          <a:p>
            <a:pPr lvl="2"/>
            <a:r>
              <a:rPr lang="en-US" dirty="0"/>
              <a:t>NPTP absorbed into ESSN (2022)</a:t>
            </a:r>
          </a:p>
          <a:p>
            <a:pPr lvl="2"/>
            <a:r>
              <a:rPr lang="en-US" dirty="0"/>
              <a:t>NDA launched in 2023</a:t>
            </a:r>
          </a:p>
          <a:p>
            <a:pPr lvl="1"/>
            <a:endParaRPr lang="en-US" dirty="0"/>
          </a:p>
          <a:p>
            <a:pPr marL="457200" lvl="1" indent="0">
              <a:buNone/>
            </a:pPr>
            <a:endParaRPr lang="en-US" dirty="0"/>
          </a:p>
          <a:p>
            <a:endParaRPr lang="en-US" dirty="0"/>
          </a:p>
          <a:p>
            <a:endParaRPr lang="en-US" dirty="0"/>
          </a:p>
        </p:txBody>
      </p:sp>
      <p:pic>
        <p:nvPicPr>
          <p:cNvPr id="36" name="Picture 35">
            <a:extLst>
              <a:ext uri="{FF2B5EF4-FFF2-40B4-BE49-F238E27FC236}">
                <a16:creationId xmlns:a16="http://schemas.microsoft.com/office/drawing/2014/main" id="{CEFFBC4D-247E-A910-568B-F14FBA5A103B}"/>
              </a:ext>
            </a:extLst>
          </p:cNvPr>
          <p:cNvPicPr>
            <a:picLocks noChangeAspect="1"/>
          </p:cNvPicPr>
          <p:nvPr/>
        </p:nvPicPr>
        <p:blipFill>
          <a:blip r:embed="rId5"/>
          <a:stretch>
            <a:fillRect/>
          </a:stretch>
        </p:blipFill>
        <p:spPr>
          <a:xfrm>
            <a:off x="7776116" y="149744"/>
            <a:ext cx="10511884" cy="10082828"/>
          </a:xfrm>
          <a:prstGeom prst="rect">
            <a:avLst/>
          </a:prstGeom>
        </p:spPr>
      </p:pic>
    </p:spTree>
    <p:extLst>
      <p:ext uri="{BB962C8B-B14F-4D97-AF65-F5344CB8AC3E}">
        <p14:creationId xmlns:p14="http://schemas.microsoft.com/office/powerpoint/2010/main" val="2524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C8A60-6DE0-69AA-5C75-71947D7EE0F8}"/>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58E1C978-2B1E-A84A-544E-F73EB6A024C6}"/>
              </a:ext>
            </a:extLst>
          </p:cNvPr>
          <p:cNvSpPr/>
          <p:nvPr/>
        </p:nvSpPr>
        <p:spPr>
          <a:xfrm>
            <a:off x="1743904" y="149744"/>
            <a:ext cx="911555" cy="1002064"/>
          </a:xfrm>
          <a:custGeom>
            <a:avLst/>
            <a:gdLst/>
            <a:ahLst/>
            <a:cxnLst/>
            <a:rect l="l" t="t" r="r" b="b"/>
            <a:pathLst>
              <a:path w="911555" h="1002064">
                <a:moveTo>
                  <a:pt x="0" y="0"/>
                </a:moveTo>
                <a:lnTo>
                  <a:pt x="911555" y="0"/>
                </a:lnTo>
                <a:lnTo>
                  <a:pt x="911555" y="1002064"/>
                </a:lnTo>
                <a:lnTo>
                  <a:pt x="0" y="1002064"/>
                </a:lnTo>
                <a:lnTo>
                  <a:pt x="0" y="0"/>
                </a:lnTo>
                <a:close/>
              </a:path>
            </a:pathLst>
          </a:custGeom>
          <a:blipFill>
            <a:blip r:embed="rId2"/>
            <a:stretch>
              <a:fillRect/>
            </a:stretch>
          </a:blipFill>
        </p:spPr>
        <p:txBody>
          <a:bodyPr/>
          <a:lstStyle/>
          <a:p>
            <a:endParaRPr lang="en-US"/>
          </a:p>
        </p:txBody>
      </p:sp>
      <p:sp>
        <p:nvSpPr>
          <p:cNvPr id="26" name="Freeform 26">
            <a:extLst>
              <a:ext uri="{FF2B5EF4-FFF2-40B4-BE49-F238E27FC236}">
                <a16:creationId xmlns:a16="http://schemas.microsoft.com/office/drawing/2014/main" id="{505D9761-202D-C999-24CC-5E79B80A619D}"/>
              </a:ext>
            </a:extLst>
          </p:cNvPr>
          <p:cNvSpPr/>
          <p:nvPr/>
        </p:nvSpPr>
        <p:spPr>
          <a:xfrm rot="-10800000">
            <a:off x="0" y="407722"/>
            <a:ext cx="18288000" cy="762000"/>
          </a:xfrm>
          <a:custGeom>
            <a:avLst/>
            <a:gdLst/>
            <a:ahLst/>
            <a:cxnLst/>
            <a:rect l="l" t="t" r="r" b="b"/>
            <a:pathLst>
              <a:path w="18288000" h="762000">
                <a:moveTo>
                  <a:pt x="0" y="0"/>
                </a:moveTo>
                <a:lnTo>
                  <a:pt x="18288000" y="0"/>
                </a:lnTo>
                <a:lnTo>
                  <a:pt x="18288000" y="762000"/>
                </a:lnTo>
                <a:lnTo>
                  <a:pt x="0" y="762000"/>
                </a:lnTo>
                <a:lnTo>
                  <a:pt x="0" y="0"/>
                </a:lnTo>
                <a:close/>
              </a:path>
            </a:pathLst>
          </a:custGeom>
          <a:blipFill>
            <a:blip r:embed="rId3"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33" name="Freeform 17">
            <a:extLst>
              <a:ext uri="{FF2B5EF4-FFF2-40B4-BE49-F238E27FC236}">
                <a16:creationId xmlns:a16="http://schemas.microsoft.com/office/drawing/2014/main" id="{868BF059-6C80-2AC7-BC5F-267876EB8BD2}"/>
              </a:ext>
            </a:extLst>
          </p:cNvPr>
          <p:cNvSpPr/>
          <p:nvPr/>
        </p:nvSpPr>
        <p:spPr>
          <a:xfrm>
            <a:off x="437574" y="9660200"/>
            <a:ext cx="12461665" cy="358273"/>
          </a:xfrm>
          <a:custGeom>
            <a:avLst/>
            <a:gdLst/>
            <a:ahLst/>
            <a:cxnLst/>
            <a:rect l="l" t="t" r="r" b="b"/>
            <a:pathLst>
              <a:path w="12461665" h="358273">
                <a:moveTo>
                  <a:pt x="0" y="0"/>
                </a:moveTo>
                <a:lnTo>
                  <a:pt x="12461665" y="0"/>
                </a:lnTo>
                <a:lnTo>
                  <a:pt x="12461665" y="358273"/>
                </a:lnTo>
                <a:lnTo>
                  <a:pt x="0" y="358273"/>
                </a:lnTo>
                <a:lnTo>
                  <a:pt x="0" y="0"/>
                </a:lnTo>
                <a:close/>
              </a:path>
            </a:pathLst>
          </a:custGeom>
          <a:blipFill>
            <a:blip r:embed="rId4"/>
            <a:stretch>
              <a:fillRect/>
            </a:stretch>
          </a:blipFill>
        </p:spPr>
        <p:txBody>
          <a:bodyPr/>
          <a:lstStyle/>
          <a:p>
            <a:endParaRPr lang="en-US"/>
          </a:p>
        </p:txBody>
      </p:sp>
      <p:sp>
        <p:nvSpPr>
          <p:cNvPr id="34" name="Freeform 23">
            <a:extLst>
              <a:ext uri="{FF2B5EF4-FFF2-40B4-BE49-F238E27FC236}">
                <a16:creationId xmlns:a16="http://schemas.microsoft.com/office/drawing/2014/main" id="{336E2343-4232-102C-4987-2A4FCD2B90DB}"/>
              </a:ext>
            </a:extLst>
          </p:cNvPr>
          <p:cNvSpPr/>
          <p:nvPr/>
        </p:nvSpPr>
        <p:spPr>
          <a:xfrm>
            <a:off x="12899239" y="9478405"/>
            <a:ext cx="5388761" cy="721861"/>
          </a:xfrm>
          <a:custGeom>
            <a:avLst/>
            <a:gdLst/>
            <a:ahLst/>
            <a:cxnLst/>
            <a:rect l="l" t="t" r="r" b="b"/>
            <a:pathLst>
              <a:path w="5388761" h="721861">
                <a:moveTo>
                  <a:pt x="0" y="0"/>
                </a:moveTo>
                <a:lnTo>
                  <a:pt x="5388761" y="0"/>
                </a:lnTo>
                <a:lnTo>
                  <a:pt x="5388761" y="721862"/>
                </a:lnTo>
                <a:lnTo>
                  <a:pt x="0" y="721862"/>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6" name="TextBox 16">
            <a:extLst>
              <a:ext uri="{FF2B5EF4-FFF2-40B4-BE49-F238E27FC236}">
                <a16:creationId xmlns:a16="http://schemas.microsoft.com/office/drawing/2014/main" id="{853A99A8-2469-207F-1D73-7F037F9636EA}"/>
              </a:ext>
            </a:extLst>
          </p:cNvPr>
          <p:cNvSpPr txBox="1"/>
          <p:nvPr/>
        </p:nvSpPr>
        <p:spPr>
          <a:xfrm>
            <a:off x="-533400" y="575887"/>
            <a:ext cx="14747504" cy="624210"/>
          </a:xfrm>
          <a:prstGeom prst="rect">
            <a:avLst/>
          </a:prstGeom>
        </p:spPr>
        <p:txBody>
          <a:bodyPr lIns="0" tIns="0" rIns="0" bIns="0" rtlCol="0" anchor="t">
            <a:spAutoFit/>
          </a:bodyPr>
          <a:lstStyle/>
          <a:p>
            <a:pPr algn="ctr">
              <a:lnSpc>
                <a:spcPts val="4680"/>
              </a:lnSpc>
            </a:pPr>
            <a:r>
              <a:rPr lang="en-US" sz="5200" spc="-260" dirty="0">
                <a:solidFill>
                  <a:srgbClr val="1C1C1B"/>
                </a:solidFill>
                <a:latin typeface="Canva Sans"/>
                <a:ea typeface="Canva Sans"/>
                <a:cs typeface="Canva Sans"/>
                <a:sym typeface="Canva Sans"/>
              </a:rPr>
              <a:t>Methodology</a:t>
            </a:r>
          </a:p>
        </p:txBody>
      </p:sp>
      <p:sp>
        <p:nvSpPr>
          <p:cNvPr id="35" name="Subtitle 2">
            <a:extLst>
              <a:ext uri="{FF2B5EF4-FFF2-40B4-BE49-F238E27FC236}">
                <a16:creationId xmlns:a16="http://schemas.microsoft.com/office/drawing/2014/main" id="{84778BE4-5301-C1DD-CA05-85AAD7EACD53}"/>
              </a:ext>
            </a:extLst>
          </p:cNvPr>
          <p:cNvSpPr txBox="1">
            <a:spLocks/>
          </p:cNvSpPr>
          <p:nvPr/>
        </p:nvSpPr>
        <p:spPr>
          <a:xfrm>
            <a:off x="506019" y="2233906"/>
            <a:ext cx="13209981" cy="706270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a:t>61 In-depth Interviews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Sampling for inclusivity:</a:t>
            </a:r>
          </a:p>
          <a:p>
            <a:pPr marL="914400" lvl="1" indent="-514350">
              <a:buFont typeface="+mj-lt"/>
              <a:buAutoNum type="arabicPeriod"/>
            </a:pPr>
            <a:r>
              <a:rPr lang="en-US" dirty="0"/>
              <a:t>Nationality</a:t>
            </a:r>
          </a:p>
          <a:p>
            <a:pPr marL="914400" lvl="1" indent="-514350">
              <a:buFont typeface="+mj-lt"/>
              <a:buAutoNum type="arabicPeriod"/>
            </a:pPr>
            <a:r>
              <a:rPr lang="en-US" dirty="0"/>
              <a:t>Gender</a:t>
            </a:r>
          </a:p>
          <a:p>
            <a:pPr marL="914400" lvl="1" indent="-514350">
              <a:buFont typeface="+mj-lt"/>
              <a:buAutoNum type="arabicPeriod"/>
            </a:pPr>
            <a:r>
              <a:rPr lang="en-US" dirty="0"/>
              <a:t>Age</a:t>
            </a:r>
          </a:p>
          <a:p>
            <a:pPr marL="914400" lvl="1" indent="-514350">
              <a:buFont typeface="+mj-lt"/>
              <a:buAutoNum type="arabicPeriod"/>
            </a:pPr>
            <a:r>
              <a:rPr lang="en-US" dirty="0"/>
              <a:t>Location of Residence</a:t>
            </a:r>
          </a:p>
          <a:p>
            <a:pPr marL="914400" lvl="1" indent="-514350">
              <a:buFont typeface="+mj-lt"/>
              <a:buAutoNum type="arabicPeriod"/>
            </a:pPr>
            <a:r>
              <a:rPr lang="en-US" dirty="0"/>
              <a:t>Disability-type</a:t>
            </a:r>
          </a:p>
          <a:p>
            <a:pPr marL="914400" lvl="1" indent="-514350">
              <a:buFont typeface="+mj-lt"/>
              <a:buAutoNum type="arabicPeriod"/>
            </a:pPr>
            <a:endParaRPr lang="en-US" dirty="0"/>
          </a:p>
          <a:p>
            <a:pPr marL="914400" lvl="1" indent="-514350">
              <a:buFont typeface="+mj-lt"/>
              <a:buAutoNum type="arabicPeriod"/>
            </a:pPr>
            <a:endParaRPr lang="en-US" dirty="0"/>
          </a:p>
          <a:p>
            <a:pPr marL="514350" indent="-514350">
              <a:buFont typeface="+mj-lt"/>
              <a:buAutoNum type="arabicPeriod"/>
            </a:pPr>
            <a:r>
              <a:rPr lang="en-US" dirty="0"/>
              <a:t>Journey-mapping approach</a:t>
            </a:r>
          </a:p>
        </p:txBody>
      </p:sp>
      <p:pic>
        <p:nvPicPr>
          <p:cNvPr id="2" name="Picture 1">
            <a:extLst>
              <a:ext uri="{FF2B5EF4-FFF2-40B4-BE49-F238E27FC236}">
                <a16:creationId xmlns:a16="http://schemas.microsoft.com/office/drawing/2014/main" id="{BB616850-B3D5-2FB6-F15E-BDE32507F8A4}"/>
              </a:ext>
            </a:extLst>
          </p:cNvPr>
          <p:cNvPicPr>
            <a:picLocks noChangeAspect="1"/>
          </p:cNvPicPr>
          <p:nvPr/>
        </p:nvPicPr>
        <p:blipFill>
          <a:blip r:embed="rId6"/>
          <a:stretch>
            <a:fillRect/>
          </a:stretch>
        </p:blipFill>
        <p:spPr>
          <a:xfrm>
            <a:off x="5715000" y="3162300"/>
            <a:ext cx="12398844" cy="4362556"/>
          </a:xfrm>
          <a:prstGeom prst="rect">
            <a:avLst/>
          </a:prstGeom>
        </p:spPr>
      </p:pic>
    </p:spTree>
    <p:extLst>
      <p:ext uri="{BB962C8B-B14F-4D97-AF65-F5344CB8AC3E}">
        <p14:creationId xmlns:p14="http://schemas.microsoft.com/office/powerpoint/2010/main" val="112174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21" y="1484406"/>
            <a:ext cx="17259279" cy="17644"/>
          </a:xfrm>
          <a:prstGeom prst="line">
            <a:avLst/>
          </a:prstGeom>
          <a:ln w="9525" cap="flat">
            <a:solidFill>
              <a:srgbClr val="00A79D"/>
            </a:solidFill>
            <a:prstDash val="solid"/>
            <a:headEnd type="none" w="sm" len="sm"/>
            <a:tailEnd type="none" w="sm" len="sm"/>
          </a:ln>
        </p:spPr>
        <p:txBody>
          <a:bodyPr/>
          <a:lstStyle/>
          <a:p>
            <a:endParaRPr lang="en-US"/>
          </a:p>
        </p:txBody>
      </p:sp>
      <p:sp>
        <p:nvSpPr>
          <p:cNvPr id="3" name="AutoShape 3"/>
          <p:cNvSpPr/>
          <p:nvPr/>
        </p:nvSpPr>
        <p:spPr>
          <a:xfrm flipV="1">
            <a:off x="889418" y="2615664"/>
            <a:ext cx="17259279" cy="72514"/>
          </a:xfrm>
          <a:prstGeom prst="line">
            <a:avLst/>
          </a:prstGeom>
          <a:ln w="9525" cap="flat">
            <a:solidFill>
              <a:srgbClr val="00A79D"/>
            </a:solidFill>
            <a:prstDash val="solid"/>
            <a:headEnd type="none" w="sm" len="sm"/>
            <a:tailEnd type="none" w="sm" len="sm"/>
          </a:ln>
        </p:spPr>
        <p:txBody>
          <a:bodyPr/>
          <a:lstStyle/>
          <a:p>
            <a:endParaRPr lang="en-US"/>
          </a:p>
        </p:txBody>
      </p:sp>
      <p:sp>
        <p:nvSpPr>
          <p:cNvPr id="4" name="AutoShape 4"/>
          <p:cNvSpPr/>
          <p:nvPr/>
        </p:nvSpPr>
        <p:spPr>
          <a:xfrm>
            <a:off x="889418" y="3714963"/>
            <a:ext cx="17259279" cy="32365"/>
          </a:xfrm>
          <a:prstGeom prst="line">
            <a:avLst/>
          </a:prstGeom>
          <a:ln w="9525" cap="flat">
            <a:solidFill>
              <a:srgbClr val="00A79D"/>
            </a:solidFill>
            <a:prstDash val="solid"/>
            <a:headEnd type="none" w="sm" len="sm"/>
            <a:tailEnd type="none" w="sm" len="sm"/>
          </a:ln>
        </p:spPr>
        <p:txBody>
          <a:bodyPr/>
          <a:lstStyle/>
          <a:p>
            <a:endParaRPr lang="en-US"/>
          </a:p>
        </p:txBody>
      </p:sp>
      <p:sp>
        <p:nvSpPr>
          <p:cNvPr id="5" name="AutoShape 5"/>
          <p:cNvSpPr/>
          <p:nvPr/>
        </p:nvSpPr>
        <p:spPr>
          <a:xfrm flipV="1">
            <a:off x="891322" y="4701865"/>
            <a:ext cx="17202976" cy="33339"/>
          </a:xfrm>
          <a:prstGeom prst="line">
            <a:avLst/>
          </a:prstGeom>
          <a:ln w="9525" cap="flat">
            <a:solidFill>
              <a:srgbClr val="00A79D"/>
            </a:solidFill>
            <a:prstDash val="solid"/>
            <a:headEnd type="none" w="sm" len="sm"/>
            <a:tailEnd type="none" w="sm" len="sm"/>
          </a:ln>
        </p:spPr>
        <p:txBody>
          <a:bodyPr/>
          <a:lstStyle/>
          <a:p>
            <a:endParaRPr lang="en-US"/>
          </a:p>
        </p:txBody>
      </p:sp>
      <p:sp>
        <p:nvSpPr>
          <p:cNvPr id="6" name="TextBox 6"/>
          <p:cNvSpPr txBox="1"/>
          <p:nvPr/>
        </p:nvSpPr>
        <p:spPr>
          <a:xfrm>
            <a:off x="12213068" y="5368781"/>
            <a:ext cx="2649686" cy="233680"/>
          </a:xfrm>
          <a:prstGeom prst="rect">
            <a:avLst/>
          </a:prstGeom>
        </p:spPr>
        <p:txBody>
          <a:bodyPr lIns="0" tIns="0" rIns="0" bIns="0" rtlCol="0" anchor="t">
            <a:spAutoFit/>
          </a:bodyPr>
          <a:lstStyle/>
          <a:p>
            <a:pPr algn="l">
              <a:lnSpc>
                <a:spcPts val="1819"/>
              </a:lnSpc>
            </a:pPr>
            <a:endParaRPr/>
          </a:p>
        </p:txBody>
      </p:sp>
      <p:sp>
        <p:nvSpPr>
          <p:cNvPr id="7" name="AutoShape 7"/>
          <p:cNvSpPr/>
          <p:nvPr/>
        </p:nvSpPr>
        <p:spPr>
          <a:xfrm>
            <a:off x="10722042" y="49486"/>
            <a:ext cx="47879" cy="10287000"/>
          </a:xfrm>
          <a:prstGeom prst="line">
            <a:avLst/>
          </a:prstGeom>
          <a:ln w="9525" cap="flat">
            <a:solidFill>
              <a:srgbClr val="00A79D"/>
            </a:solidFill>
            <a:prstDash val="solid"/>
            <a:headEnd type="none" w="sm" len="sm"/>
            <a:tailEnd type="none" w="sm" len="sm"/>
          </a:ln>
        </p:spPr>
        <p:txBody>
          <a:bodyPr/>
          <a:lstStyle/>
          <a:p>
            <a:endParaRPr lang="en-US"/>
          </a:p>
        </p:txBody>
      </p:sp>
      <p:sp>
        <p:nvSpPr>
          <p:cNvPr id="8" name="AutoShape 8"/>
          <p:cNvSpPr/>
          <p:nvPr/>
        </p:nvSpPr>
        <p:spPr>
          <a:xfrm>
            <a:off x="14300536" y="13234"/>
            <a:ext cx="12942" cy="10200118"/>
          </a:xfrm>
          <a:prstGeom prst="line">
            <a:avLst/>
          </a:prstGeom>
          <a:ln w="9525" cap="flat">
            <a:solidFill>
              <a:srgbClr val="00A79D"/>
            </a:solidFill>
            <a:prstDash val="solid"/>
            <a:headEnd type="none" w="sm" len="sm"/>
            <a:tailEnd type="none" w="sm" len="sm"/>
          </a:ln>
        </p:spPr>
        <p:txBody>
          <a:bodyPr/>
          <a:lstStyle/>
          <a:p>
            <a:endParaRPr lang="en-US"/>
          </a:p>
        </p:txBody>
      </p:sp>
      <p:sp>
        <p:nvSpPr>
          <p:cNvPr id="9" name="Freeform 9"/>
          <p:cNvSpPr/>
          <p:nvPr/>
        </p:nvSpPr>
        <p:spPr>
          <a:xfrm rot="5400000">
            <a:off x="-4786968" y="4803777"/>
            <a:ext cx="10548319" cy="679446"/>
          </a:xfrm>
          <a:custGeom>
            <a:avLst/>
            <a:gdLst/>
            <a:ahLst/>
            <a:cxnLst/>
            <a:rect l="l" t="t" r="r" b="b"/>
            <a:pathLst>
              <a:path w="10548319" h="762000">
                <a:moveTo>
                  <a:pt x="0" y="0"/>
                </a:moveTo>
                <a:lnTo>
                  <a:pt x="10548320" y="0"/>
                </a:lnTo>
                <a:lnTo>
                  <a:pt x="10548320" y="762000"/>
                </a:lnTo>
                <a:lnTo>
                  <a:pt x="0" y="762000"/>
                </a:lnTo>
                <a:lnTo>
                  <a:pt x="0" y="0"/>
                </a:lnTo>
                <a:close/>
              </a:path>
            </a:pathLst>
          </a:custGeom>
          <a:blipFill>
            <a:blip r:embed="rId2" cstate="screen">
              <a:alphaModFix amt="24000"/>
              <a:extLst>
                <a:ext uri="{28A0092B-C50C-407E-A947-70E740481C1C}">
                  <a14:useLocalDpi xmlns:a14="http://schemas.microsoft.com/office/drawing/2010/main"/>
                </a:ext>
              </a:extLst>
            </a:blip>
            <a:stretch>
              <a:fillRect/>
            </a:stretch>
          </a:blipFill>
        </p:spPr>
        <p:txBody>
          <a:bodyPr/>
          <a:lstStyle/>
          <a:p>
            <a:endParaRPr lang="en-US" dirty="0"/>
          </a:p>
        </p:txBody>
      </p:sp>
      <p:sp>
        <p:nvSpPr>
          <p:cNvPr id="10" name="TextBox 10"/>
          <p:cNvSpPr txBox="1"/>
          <p:nvPr/>
        </p:nvSpPr>
        <p:spPr>
          <a:xfrm>
            <a:off x="4115931" y="567647"/>
            <a:ext cx="2972980" cy="775149"/>
          </a:xfrm>
          <a:prstGeom prst="rect">
            <a:avLst/>
          </a:prstGeom>
        </p:spPr>
        <p:txBody>
          <a:bodyPr wrap="square" lIns="0" tIns="0" rIns="0" bIns="0" rtlCol="0" anchor="t">
            <a:spAutoFit/>
          </a:bodyPr>
          <a:lstStyle/>
          <a:p>
            <a:pPr>
              <a:lnSpc>
                <a:spcPts val="3119"/>
              </a:lnSpc>
            </a:pPr>
            <a:r>
              <a:rPr lang="en-US" sz="2400" b="1" dirty="0">
                <a:solidFill>
                  <a:srgbClr val="000000"/>
                </a:solidFill>
                <a:latin typeface="Canva Sans Bold"/>
                <a:ea typeface="Canva Sans Bold"/>
                <a:cs typeface="Canva Sans Bold"/>
                <a:sym typeface="Canva Sans Bold"/>
              </a:rPr>
              <a:t>National Disability Allowance</a:t>
            </a:r>
          </a:p>
        </p:txBody>
      </p:sp>
      <p:sp>
        <p:nvSpPr>
          <p:cNvPr id="11" name="TextBox 11"/>
          <p:cNvSpPr txBox="1"/>
          <p:nvPr/>
        </p:nvSpPr>
        <p:spPr>
          <a:xfrm>
            <a:off x="7461329" y="614773"/>
            <a:ext cx="3110584" cy="1172693"/>
          </a:xfrm>
          <a:prstGeom prst="rect">
            <a:avLst/>
          </a:prstGeom>
        </p:spPr>
        <p:txBody>
          <a:bodyPr wrap="square" lIns="0" tIns="0" rIns="0" bIns="0" rtlCol="0" anchor="t">
            <a:spAutoFit/>
          </a:bodyPr>
          <a:lstStyle/>
          <a:p>
            <a:pPr>
              <a:lnSpc>
                <a:spcPts val="3119"/>
              </a:lnSpc>
            </a:pPr>
            <a:r>
              <a:rPr lang="en-US" sz="2400" b="1" dirty="0">
                <a:solidFill>
                  <a:srgbClr val="000000"/>
                </a:solidFill>
                <a:latin typeface="Canva Sans Bold"/>
                <a:ea typeface="Canva Sans Bold"/>
                <a:cs typeface="Canva Sans Bold"/>
                <a:sym typeface="Canva Sans Bold"/>
              </a:rPr>
              <a:t>Emergency Social Safety Net Program</a:t>
            </a:r>
          </a:p>
          <a:p>
            <a:pPr marL="0" lvl="0" indent="0" algn="l">
              <a:lnSpc>
                <a:spcPts val="3119"/>
              </a:lnSpc>
            </a:pPr>
            <a:endParaRPr lang="en-US" sz="2399" b="1" dirty="0">
              <a:solidFill>
                <a:srgbClr val="000000"/>
              </a:solidFill>
              <a:latin typeface="Canva Sans Bold"/>
              <a:ea typeface="Canva Sans Bold"/>
              <a:cs typeface="Canva Sans Bold"/>
              <a:sym typeface="Canva Sans Bold"/>
            </a:endParaRPr>
          </a:p>
        </p:txBody>
      </p:sp>
      <p:sp>
        <p:nvSpPr>
          <p:cNvPr id="12" name="TextBox 12"/>
          <p:cNvSpPr txBox="1"/>
          <p:nvPr/>
        </p:nvSpPr>
        <p:spPr>
          <a:xfrm>
            <a:off x="10932992" y="567647"/>
            <a:ext cx="3092841" cy="730265"/>
          </a:xfrm>
          <a:prstGeom prst="rect">
            <a:avLst/>
          </a:prstGeom>
        </p:spPr>
        <p:txBody>
          <a:bodyPr wrap="square" lIns="0" tIns="0" rIns="0" bIns="0" rtlCol="0" anchor="t">
            <a:spAutoFit/>
          </a:bodyPr>
          <a:lstStyle/>
          <a:p>
            <a:pPr lvl="0">
              <a:lnSpc>
                <a:spcPts val="2859"/>
              </a:lnSpc>
            </a:pPr>
            <a:r>
              <a:rPr lang="en-US" sz="2400" b="1" dirty="0">
                <a:solidFill>
                  <a:srgbClr val="000000"/>
                </a:solidFill>
                <a:latin typeface="Canva Sans Bold"/>
                <a:ea typeface="Canva Sans Bold"/>
                <a:cs typeface="Canva Sans Bold"/>
                <a:sym typeface="Canva Sans Bold"/>
              </a:rPr>
              <a:t>Multi-purpose Cash Assistance Program</a:t>
            </a:r>
          </a:p>
        </p:txBody>
      </p:sp>
      <p:sp>
        <p:nvSpPr>
          <p:cNvPr id="13" name="AutoShape 13"/>
          <p:cNvSpPr/>
          <p:nvPr/>
        </p:nvSpPr>
        <p:spPr>
          <a:xfrm>
            <a:off x="3696127" y="-10925"/>
            <a:ext cx="61134" cy="10347411"/>
          </a:xfrm>
          <a:prstGeom prst="line">
            <a:avLst/>
          </a:prstGeom>
          <a:ln w="9525" cap="flat">
            <a:solidFill>
              <a:srgbClr val="00A79D"/>
            </a:solidFill>
            <a:prstDash val="solid"/>
            <a:headEnd type="none" w="sm" len="sm"/>
            <a:tailEnd type="none" w="sm" len="sm"/>
          </a:ln>
        </p:spPr>
        <p:txBody>
          <a:bodyPr/>
          <a:lstStyle/>
          <a:p>
            <a:endParaRPr lang="en-US"/>
          </a:p>
        </p:txBody>
      </p:sp>
      <p:sp>
        <p:nvSpPr>
          <p:cNvPr id="14" name="AutoShape 14"/>
          <p:cNvSpPr/>
          <p:nvPr/>
        </p:nvSpPr>
        <p:spPr>
          <a:xfrm flipH="1">
            <a:off x="7208860" y="70248"/>
            <a:ext cx="29494" cy="10347412"/>
          </a:xfrm>
          <a:prstGeom prst="line">
            <a:avLst/>
          </a:prstGeom>
          <a:ln w="9525" cap="flat">
            <a:solidFill>
              <a:srgbClr val="00A79D"/>
            </a:solidFill>
            <a:prstDash val="solid"/>
            <a:headEnd type="none" w="sm" len="sm"/>
            <a:tailEnd type="none" w="sm" len="sm"/>
          </a:ln>
        </p:spPr>
        <p:txBody>
          <a:bodyPr/>
          <a:lstStyle/>
          <a:p>
            <a:endParaRPr lang="en-US"/>
          </a:p>
        </p:txBody>
      </p:sp>
      <p:sp>
        <p:nvSpPr>
          <p:cNvPr id="15" name="Freeform 15"/>
          <p:cNvSpPr/>
          <p:nvPr/>
        </p:nvSpPr>
        <p:spPr>
          <a:xfrm>
            <a:off x="2084859" y="344015"/>
            <a:ext cx="875812" cy="962772"/>
          </a:xfrm>
          <a:custGeom>
            <a:avLst/>
            <a:gdLst/>
            <a:ahLst/>
            <a:cxnLst/>
            <a:rect l="l" t="t" r="r" b="b"/>
            <a:pathLst>
              <a:path w="875812" h="962772">
                <a:moveTo>
                  <a:pt x="0" y="0"/>
                </a:moveTo>
                <a:lnTo>
                  <a:pt x="875812" y="0"/>
                </a:lnTo>
                <a:lnTo>
                  <a:pt x="875812" y="962772"/>
                </a:lnTo>
                <a:lnTo>
                  <a:pt x="0" y="962772"/>
                </a:lnTo>
                <a:lnTo>
                  <a:pt x="0" y="0"/>
                </a:lnTo>
                <a:close/>
              </a:path>
            </a:pathLst>
          </a:custGeom>
          <a:blipFill>
            <a:blip r:embed="rId3"/>
            <a:stretch>
              <a:fillRect/>
            </a:stretch>
          </a:blipFill>
        </p:spPr>
        <p:txBody>
          <a:bodyPr/>
          <a:lstStyle/>
          <a:p>
            <a:endParaRPr lang="en-US"/>
          </a:p>
        </p:txBody>
      </p:sp>
      <p:sp>
        <p:nvSpPr>
          <p:cNvPr id="16" name="TextBox 16"/>
          <p:cNvSpPr txBox="1"/>
          <p:nvPr/>
        </p:nvSpPr>
        <p:spPr>
          <a:xfrm>
            <a:off x="1233047" y="1764123"/>
            <a:ext cx="2398271" cy="351699"/>
          </a:xfrm>
          <a:prstGeom prst="rect">
            <a:avLst/>
          </a:prstGeom>
        </p:spPr>
        <p:txBody>
          <a:bodyPr lIns="0" tIns="0" rIns="0" bIns="0" rtlCol="0" anchor="t">
            <a:spAutoFit/>
          </a:bodyPr>
          <a:lstStyle/>
          <a:p>
            <a:pPr marL="0" lvl="0" indent="0" algn="l">
              <a:lnSpc>
                <a:spcPts val="2859"/>
              </a:lnSpc>
            </a:pPr>
            <a:r>
              <a:rPr lang="en-US" sz="2199" b="1" dirty="0">
                <a:solidFill>
                  <a:srgbClr val="000000"/>
                </a:solidFill>
                <a:latin typeface="Canva Sans Bold"/>
                <a:ea typeface="Canva Sans Bold"/>
                <a:cs typeface="Canva Sans Bold"/>
                <a:sym typeface="Canva Sans Bold"/>
              </a:rPr>
              <a:t>Eligibility</a:t>
            </a:r>
          </a:p>
        </p:txBody>
      </p:sp>
      <p:sp>
        <p:nvSpPr>
          <p:cNvPr id="17" name="TextBox 17"/>
          <p:cNvSpPr txBox="1"/>
          <p:nvPr/>
        </p:nvSpPr>
        <p:spPr>
          <a:xfrm>
            <a:off x="1233047" y="3007145"/>
            <a:ext cx="2103949" cy="351699"/>
          </a:xfrm>
          <a:prstGeom prst="rect">
            <a:avLst/>
          </a:prstGeom>
        </p:spPr>
        <p:txBody>
          <a:bodyPr wrap="square" lIns="0" tIns="0" rIns="0" bIns="0" rtlCol="0" anchor="t">
            <a:spAutoFit/>
          </a:bodyPr>
          <a:lstStyle/>
          <a:p>
            <a:pPr marL="0" lvl="0" indent="0" algn="l">
              <a:lnSpc>
                <a:spcPts val="2859"/>
              </a:lnSpc>
            </a:pPr>
            <a:r>
              <a:rPr lang="en-US" sz="2199" b="1" dirty="0">
                <a:solidFill>
                  <a:srgbClr val="000000"/>
                </a:solidFill>
                <a:latin typeface="Canva Sans Bold"/>
                <a:ea typeface="Canva Sans Bold"/>
                <a:cs typeface="Canva Sans Bold"/>
                <a:sym typeface="Canva Sans Bold"/>
              </a:rPr>
              <a:t>Targeting</a:t>
            </a:r>
          </a:p>
        </p:txBody>
      </p:sp>
      <p:sp>
        <p:nvSpPr>
          <p:cNvPr id="21" name="TextBox 21"/>
          <p:cNvSpPr txBox="1"/>
          <p:nvPr/>
        </p:nvSpPr>
        <p:spPr>
          <a:xfrm>
            <a:off x="7434398" y="1632043"/>
            <a:ext cx="3046735" cy="292837"/>
          </a:xfrm>
          <a:prstGeom prst="rect">
            <a:avLst/>
          </a:prstGeom>
        </p:spPr>
        <p:txBody>
          <a:bodyPr lIns="0" tIns="0" rIns="0" bIns="0" rtlCol="0" anchor="t">
            <a:spAutoFit/>
          </a:bodyPr>
          <a:lstStyle/>
          <a:p>
            <a:pPr algn="l">
              <a:lnSpc>
                <a:spcPts val="2240"/>
              </a:lnSpc>
              <a:spcBef>
                <a:spcPct val="0"/>
              </a:spcBef>
            </a:pPr>
            <a:r>
              <a:rPr lang="en-US" sz="2200" spc="-80" dirty="0">
                <a:solidFill>
                  <a:srgbClr val="000000"/>
                </a:solidFill>
                <a:ea typeface="Canva Sans"/>
                <a:cs typeface="Canva Sans"/>
                <a:sym typeface="Canva Sans"/>
              </a:rPr>
              <a:t>Vulnerable Lebanese</a:t>
            </a:r>
          </a:p>
        </p:txBody>
      </p:sp>
      <p:sp>
        <p:nvSpPr>
          <p:cNvPr id="22" name="TextBox 22"/>
          <p:cNvSpPr txBox="1"/>
          <p:nvPr/>
        </p:nvSpPr>
        <p:spPr>
          <a:xfrm>
            <a:off x="7375059" y="2876650"/>
            <a:ext cx="3034917" cy="963149"/>
          </a:xfrm>
          <a:prstGeom prst="rect">
            <a:avLst/>
          </a:prstGeom>
        </p:spPr>
        <p:txBody>
          <a:bodyPr lIns="0" tIns="0" rIns="0" bIns="0" rtlCol="0" anchor="t">
            <a:spAutoFit/>
          </a:bodyPr>
          <a:lstStyle/>
          <a:p>
            <a:r>
              <a:rPr lang="en-GB" sz="2200" dirty="0"/>
              <a:t>Proxy means testing (PMT) + Categorical</a:t>
            </a:r>
          </a:p>
          <a:p>
            <a:pPr algn="l">
              <a:lnSpc>
                <a:spcPts val="2240"/>
              </a:lnSpc>
              <a:spcBef>
                <a:spcPct val="0"/>
              </a:spcBef>
            </a:pPr>
            <a:endParaRPr lang="en-US" sz="2200" spc="-80" dirty="0">
              <a:solidFill>
                <a:srgbClr val="000000"/>
              </a:solidFill>
              <a:ea typeface="Canva Sans"/>
              <a:cs typeface="Canva Sans"/>
              <a:sym typeface="Canva Sans"/>
            </a:endParaRPr>
          </a:p>
        </p:txBody>
      </p:sp>
      <p:sp>
        <p:nvSpPr>
          <p:cNvPr id="28" name="TextBox 28"/>
          <p:cNvSpPr txBox="1"/>
          <p:nvPr/>
        </p:nvSpPr>
        <p:spPr>
          <a:xfrm rot="-5400000">
            <a:off x="-6801258" y="4229568"/>
            <a:ext cx="14747504" cy="539117"/>
          </a:xfrm>
          <a:prstGeom prst="rect">
            <a:avLst/>
          </a:prstGeom>
        </p:spPr>
        <p:txBody>
          <a:bodyPr lIns="0" tIns="0" rIns="0" bIns="0" rtlCol="0" anchor="t">
            <a:spAutoFit/>
          </a:bodyPr>
          <a:lstStyle/>
          <a:p>
            <a:pPr algn="ctr">
              <a:lnSpc>
                <a:spcPts val="3960"/>
              </a:lnSpc>
            </a:pPr>
            <a:r>
              <a:rPr lang="en-US" sz="4400" spc="-220" dirty="0">
                <a:solidFill>
                  <a:srgbClr val="1C1C1B"/>
                </a:solidFill>
                <a:latin typeface="Canva Sans"/>
                <a:ea typeface="Canva Sans"/>
                <a:cs typeface="Canva Sans"/>
                <a:sym typeface="Canva Sans"/>
              </a:rPr>
              <a:t>Main Cash Programs of Interest</a:t>
            </a:r>
          </a:p>
        </p:txBody>
      </p:sp>
      <p:sp>
        <p:nvSpPr>
          <p:cNvPr id="33" name="TextBox 21">
            <a:extLst>
              <a:ext uri="{FF2B5EF4-FFF2-40B4-BE49-F238E27FC236}">
                <a16:creationId xmlns:a16="http://schemas.microsoft.com/office/drawing/2014/main" id="{241FC487-EEAA-2AC4-A9B6-B19A1904C82D}"/>
              </a:ext>
            </a:extLst>
          </p:cNvPr>
          <p:cNvSpPr txBox="1"/>
          <p:nvPr/>
        </p:nvSpPr>
        <p:spPr>
          <a:xfrm>
            <a:off x="10965013" y="1618860"/>
            <a:ext cx="3187999" cy="292837"/>
          </a:xfrm>
          <a:prstGeom prst="rect">
            <a:avLst/>
          </a:prstGeom>
        </p:spPr>
        <p:txBody>
          <a:bodyPr lIns="0" tIns="0" rIns="0" bIns="0" rtlCol="0" anchor="t">
            <a:spAutoFit/>
          </a:bodyPr>
          <a:lstStyle/>
          <a:p>
            <a:pPr algn="l">
              <a:lnSpc>
                <a:spcPts val="2240"/>
              </a:lnSpc>
              <a:spcBef>
                <a:spcPct val="0"/>
              </a:spcBef>
            </a:pPr>
            <a:r>
              <a:rPr lang="en-US" sz="2200" spc="-80" dirty="0">
                <a:solidFill>
                  <a:srgbClr val="000000"/>
                </a:solidFill>
                <a:ea typeface="Canva Sans"/>
                <a:cs typeface="Canva Sans"/>
                <a:sym typeface="Canva Sans"/>
              </a:rPr>
              <a:t>Vulnerable Syrians</a:t>
            </a:r>
          </a:p>
        </p:txBody>
      </p:sp>
      <p:sp>
        <p:nvSpPr>
          <p:cNvPr id="34" name="TextBox 22">
            <a:extLst>
              <a:ext uri="{FF2B5EF4-FFF2-40B4-BE49-F238E27FC236}">
                <a16:creationId xmlns:a16="http://schemas.microsoft.com/office/drawing/2014/main" id="{1F70AB3C-369D-E4BF-57F6-60B07596C3EA}"/>
              </a:ext>
            </a:extLst>
          </p:cNvPr>
          <p:cNvSpPr txBox="1"/>
          <p:nvPr/>
        </p:nvSpPr>
        <p:spPr>
          <a:xfrm>
            <a:off x="10894892" y="2880100"/>
            <a:ext cx="3175633" cy="292837"/>
          </a:xfrm>
          <a:prstGeom prst="rect">
            <a:avLst/>
          </a:prstGeom>
        </p:spPr>
        <p:txBody>
          <a:bodyPr lIns="0" tIns="0" rIns="0" bIns="0" rtlCol="0" anchor="t">
            <a:spAutoFit/>
          </a:bodyPr>
          <a:lstStyle/>
          <a:p>
            <a:pPr algn="l">
              <a:lnSpc>
                <a:spcPts val="2240"/>
              </a:lnSpc>
              <a:spcBef>
                <a:spcPct val="0"/>
              </a:spcBef>
            </a:pPr>
            <a:r>
              <a:rPr lang="en-US" sz="2200" spc="-80" dirty="0">
                <a:solidFill>
                  <a:srgbClr val="000000"/>
                </a:solidFill>
                <a:ea typeface="Canva Sans"/>
                <a:cs typeface="Canva Sans"/>
                <a:sym typeface="Canva Sans"/>
              </a:rPr>
              <a:t>Proxy means testing (PMT)</a:t>
            </a:r>
          </a:p>
        </p:txBody>
      </p:sp>
      <p:sp>
        <p:nvSpPr>
          <p:cNvPr id="38" name="TextBox 21">
            <a:extLst>
              <a:ext uri="{FF2B5EF4-FFF2-40B4-BE49-F238E27FC236}">
                <a16:creationId xmlns:a16="http://schemas.microsoft.com/office/drawing/2014/main" id="{22C79D3F-AD64-6769-9CC0-4083EEAF9BC0}"/>
              </a:ext>
            </a:extLst>
          </p:cNvPr>
          <p:cNvSpPr txBox="1"/>
          <p:nvPr/>
        </p:nvSpPr>
        <p:spPr>
          <a:xfrm>
            <a:off x="3930575" y="1647246"/>
            <a:ext cx="3264540" cy="1015663"/>
          </a:xfrm>
          <a:prstGeom prst="rect">
            <a:avLst/>
          </a:prstGeom>
        </p:spPr>
        <p:txBody>
          <a:bodyPr wrap="square" lIns="0" tIns="0" rIns="0" bIns="0" rtlCol="0" anchor="t">
            <a:spAutoFit/>
          </a:bodyPr>
          <a:lstStyle/>
          <a:p>
            <a:r>
              <a:rPr lang="en-GB" sz="2200" dirty="0"/>
              <a:t>People with disabilities aged 15-29 (all nationalities) and children 0-14 (Lebanese)</a:t>
            </a:r>
          </a:p>
        </p:txBody>
      </p:sp>
      <p:sp>
        <p:nvSpPr>
          <p:cNvPr id="39" name="TextBox 22">
            <a:extLst>
              <a:ext uri="{FF2B5EF4-FFF2-40B4-BE49-F238E27FC236}">
                <a16:creationId xmlns:a16="http://schemas.microsoft.com/office/drawing/2014/main" id="{233F7093-D600-6F21-21E3-F783F0558BBB}"/>
              </a:ext>
            </a:extLst>
          </p:cNvPr>
          <p:cNvSpPr txBox="1"/>
          <p:nvPr/>
        </p:nvSpPr>
        <p:spPr>
          <a:xfrm>
            <a:off x="4046783" y="2908856"/>
            <a:ext cx="3026986" cy="677108"/>
          </a:xfrm>
          <a:prstGeom prst="rect">
            <a:avLst/>
          </a:prstGeom>
        </p:spPr>
        <p:txBody>
          <a:bodyPr lIns="0" tIns="0" rIns="0" bIns="0" rtlCol="0" anchor="t">
            <a:spAutoFit/>
          </a:bodyPr>
          <a:lstStyle/>
          <a:p>
            <a:r>
              <a:rPr lang="en-GB" sz="2200" dirty="0"/>
              <a:t>Disability Determination</a:t>
            </a:r>
          </a:p>
          <a:p>
            <a:r>
              <a:rPr lang="en-GB" sz="2200" dirty="0"/>
              <a:t>(varies by nationality)</a:t>
            </a:r>
          </a:p>
        </p:txBody>
      </p:sp>
      <p:grpSp>
        <p:nvGrpSpPr>
          <p:cNvPr id="47" name="Group 46">
            <a:extLst>
              <a:ext uri="{FF2B5EF4-FFF2-40B4-BE49-F238E27FC236}">
                <a16:creationId xmlns:a16="http://schemas.microsoft.com/office/drawing/2014/main" id="{8FF96F55-92DE-9606-EB40-08D870B215CF}"/>
              </a:ext>
            </a:extLst>
          </p:cNvPr>
          <p:cNvGrpSpPr/>
          <p:nvPr/>
        </p:nvGrpSpPr>
        <p:grpSpPr>
          <a:xfrm>
            <a:off x="1244262" y="3874424"/>
            <a:ext cx="16145545" cy="601161"/>
            <a:chOff x="1244262" y="3874424"/>
            <a:chExt cx="16145545" cy="601161"/>
          </a:xfrm>
        </p:grpSpPr>
        <p:sp>
          <p:nvSpPr>
            <p:cNvPr id="18" name="TextBox 18"/>
            <p:cNvSpPr txBox="1"/>
            <p:nvPr/>
          </p:nvSpPr>
          <p:spPr>
            <a:xfrm>
              <a:off x="1244262" y="3898254"/>
              <a:ext cx="2654962" cy="358368"/>
            </a:xfrm>
            <a:prstGeom prst="rect">
              <a:avLst/>
            </a:prstGeom>
          </p:spPr>
          <p:txBody>
            <a:bodyPr lIns="0" tIns="0" rIns="0" bIns="0" rtlCol="0" anchor="t">
              <a:spAutoFit/>
            </a:bodyPr>
            <a:lstStyle/>
            <a:p>
              <a:pPr marL="0" lvl="0" indent="0" algn="l">
                <a:lnSpc>
                  <a:spcPts val="2859"/>
                </a:lnSpc>
              </a:pPr>
              <a:r>
                <a:rPr lang="en-US" sz="2200" b="1" dirty="0">
                  <a:solidFill>
                    <a:srgbClr val="000000"/>
                  </a:solidFill>
                  <a:ea typeface="Canva Sans Bold"/>
                  <a:cs typeface="Canva Sans Bold"/>
                  <a:sym typeface="Canva Sans Bold"/>
                </a:rPr>
                <a:t>Launch Year</a:t>
              </a:r>
            </a:p>
          </p:txBody>
        </p:sp>
        <p:sp>
          <p:nvSpPr>
            <p:cNvPr id="20" name="TextBox 20"/>
            <p:cNvSpPr txBox="1"/>
            <p:nvPr/>
          </p:nvSpPr>
          <p:spPr>
            <a:xfrm>
              <a:off x="7364015" y="3911328"/>
              <a:ext cx="3194956" cy="564257"/>
            </a:xfrm>
            <a:prstGeom prst="rect">
              <a:avLst/>
            </a:prstGeom>
          </p:spPr>
          <p:txBody>
            <a:bodyPr wrap="square" lIns="0" tIns="0" rIns="0" bIns="0" rtlCol="0" anchor="t">
              <a:spAutoFit/>
            </a:bodyPr>
            <a:lstStyle/>
            <a:p>
              <a:pPr algn="l">
                <a:lnSpc>
                  <a:spcPts val="2239"/>
                </a:lnSpc>
              </a:pPr>
              <a:r>
                <a:rPr lang="en-US" sz="2200" spc="-79" dirty="0">
                  <a:solidFill>
                    <a:srgbClr val="000000"/>
                  </a:solidFill>
                  <a:ea typeface="Canva Sans"/>
                  <a:cs typeface="Canva Sans"/>
                  <a:sym typeface="Canva Sans"/>
                </a:rPr>
                <a:t>2022 </a:t>
              </a:r>
            </a:p>
            <a:p>
              <a:pPr algn="l">
                <a:lnSpc>
                  <a:spcPts val="2239"/>
                </a:lnSpc>
              </a:pPr>
              <a:r>
                <a:rPr lang="en-US" sz="2200" spc="-79" dirty="0">
                  <a:solidFill>
                    <a:srgbClr val="000000"/>
                  </a:solidFill>
                  <a:ea typeface="Canva Sans"/>
                  <a:cs typeface="Canva Sans"/>
                  <a:sym typeface="Canva Sans"/>
                </a:rPr>
                <a:t>(absorbed the earlier NPTP)</a:t>
              </a:r>
            </a:p>
          </p:txBody>
        </p:sp>
        <p:sp>
          <p:nvSpPr>
            <p:cNvPr id="32" name="TextBox 20">
              <a:extLst>
                <a:ext uri="{FF2B5EF4-FFF2-40B4-BE49-F238E27FC236}">
                  <a16:creationId xmlns:a16="http://schemas.microsoft.com/office/drawing/2014/main" id="{F26537BE-324B-D74D-5709-7E1F6699EA6C}"/>
                </a:ext>
              </a:extLst>
            </p:cNvPr>
            <p:cNvSpPr txBox="1"/>
            <p:nvPr/>
          </p:nvSpPr>
          <p:spPr>
            <a:xfrm>
              <a:off x="10867108" y="3882578"/>
              <a:ext cx="3161603" cy="286040"/>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2013</a:t>
              </a:r>
            </a:p>
          </p:txBody>
        </p:sp>
        <p:sp>
          <p:nvSpPr>
            <p:cNvPr id="37" name="TextBox 20">
              <a:extLst>
                <a:ext uri="{FF2B5EF4-FFF2-40B4-BE49-F238E27FC236}">
                  <a16:creationId xmlns:a16="http://schemas.microsoft.com/office/drawing/2014/main" id="{93B396D3-A236-C6EE-07F6-FB172E0F2512}"/>
                </a:ext>
              </a:extLst>
            </p:cNvPr>
            <p:cNvSpPr txBox="1"/>
            <p:nvPr/>
          </p:nvSpPr>
          <p:spPr>
            <a:xfrm>
              <a:off x="4054316" y="3941969"/>
              <a:ext cx="3013612" cy="286040"/>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2023</a:t>
              </a:r>
            </a:p>
          </p:txBody>
        </p:sp>
        <p:sp>
          <p:nvSpPr>
            <p:cNvPr id="42" name="TextBox 20">
              <a:extLst>
                <a:ext uri="{FF2B5EF4-FFF2-40B4-BE49-F238E27FC236}">
                  <a16:creationId xmlns:a16="http://schemas.microsoft.com/office/drawing/2014/main" id="{85ABE73C-2747-349F-07DD-78FF4368D5D4}"/>
                </a:ext>
              </a:extLst>
            </p:cNvPr>
            <p:cNvSpPr txBox="1"/>
            <p:nvPr/>
          </p:nvSpPr>
          <p:spPr>
            <a:xfrm>
              <a:off x="14461002" y="3874424"/>
              <a:ext cx="2928805" cy="286040"/>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2013</a:t>
              </a:r>
            </a:p>
          </p:txBody>
        </p:sp>
      </p:grpSp>
      <p:sp>
        <p:nvSpPr>
          <p:cNvPr id="43" name="TextBox 21">
            <a:extLst>
              <a:ext uri="{FF2B5EF4-FFF2-40B4-BE49-F238E27FC236}">
                <a16:creationId xmlns:a16="http://schemas.microsoft.com/office/drawing/2014/main" id="{FAE2F41E-B59C-073B-BEB9-370310F9A815}"/>
              </a:ext>
            </a:extLst>
          </p:cNvPr>
          <p:cNvSpPr txBox="1"/>
          <p:nvPr/>
        </p:nvSpPr>
        <p:spPr>
          <a:xfrm>
            <a:off x="14663644" y="1613447"/>
            <a:ext cx="2953258" cy="292837"/>
          </a:xfrm>
          <a:prstGeom prst="rect">
            <a:avLst/>
          </a:prstGeom>
        </p:spPr>
        <p:txBody>
          <a:bodyPr lIns="0" tIns="0" rIns="0" bIns="0" rtlCol="0" anchor="t">
            <a:spAutoFit/>
          </a:bodyPr>
          <a:lstStyle/>
          <a:p>
            <a:pPr algn="l">
              <a:lnSpc>
                <a:spcPts val="2240"/>
              </a:lnSpc>
              <a:spcBef>
                <a:spcPct val="0"/>
              </a:spcBef>
            </a:pPr>
            <a:r>
              <a:rPr lang="en-US" sz="2200" spc="-80" dirty="0">
                <a:solidFill>
                  <a:srgbClr val="000000"/>
                </a:solidFill>
                <a:ea typeface="Canva Sans"/>
                <a:cs typeface="Canva Sans"/>
                <a:sym typeface="Canva Sans"/>
              </a:rPr>
              <a:t>Vulnerable Refugees</a:t>
            </a:r>
          </a:p>
        </p:txBody>
      </p:sp>
      <p:sp>
        <p:nvSpPr>
          <p:cNvPr id="44" name="TextBox 22">
            <a:extLst>
              <a:ext uri="{FF2B5EF4-FFF2-40B4-BE49-F238E27FC236}">
                <a16:creationId xmlns:a16="http://schemas.microsoft.com/office/drawing/2014/main" id="{B4E22D0E-6606-F054-D2A8-1AFA769AD531}"/>
              </a:ext>
            </a:extLst>
          </p:cNvPr>
          <p:cNvSpPr txBox="1"/>
          <p:nvPr/>
        </p:nvSpPr>
        <p:spPr>
          <a:xfrm>
            <a:off x="14577282" y="2876650"/>
            <a:ext cx="3253869" cy="857094"/>
          </a:xfrm>
          <a:prstGeom prst="rect">
            <a:avLst/>
          </a:prstGeom>
        </p:spPr>
        <p:txBody>
          <a:bodyPr wrap="square" lIns="0" tIns="0" rIns="0" bIns="0" rtlCol="0" anchor="t">
            <a:spAutoFit/>
          </a:bodyPr>
          <a:lstStyle/>
          <a:p>
            <a:pPr algn="l">
              <a:lnSpc>
                <a:spcPts val="2240"/>
              </a:lnSpc>
              <a:spcBef>
                <a:spcPct val="0"/>
              </a:spcBef>
            </a:pPr>
            <a:r>
              <a:rPr lang="en-US" sz="2200" spc="-80" dirty="0">
                <a:solidFill>
                  <a:srgbClr val="000000"/>
                </a:solidFill>
                <a:ea typeface="Canva Sans"/>
                <a:cs typeface="Canva Sans"/>
                <a:sym typeface="Canva Sans"/>
              </a:rPr>
              <a:t>Proxy means testing (PMT)</a:t>
            </a:r>
          </a:p>
          <a:p>
            <a:pPr algn="l">
              <a:lnSpc>
                <a:spcPts val="2240"/>
              </a:lnSpc>
              <a:spcBef>
                <a:spcPct val="0"/>
              </a:spcBef>
            </a:pPr>
            <a:r>
              <a:rPr lang="en-US" sz="2200" spc="-80" dirty="0">
                <a:solidFill>
                  <a:srgbClr val="000000"/>
                </a:solidFill>
                <a:ea typeface="Canva Sans"/>
                <a:cs typeface="Canva Sans"/>
                <a:sym typeface="Canva Sans"/>
              </a:rPr>
              <a:t>(Previously universal for refugees)</a:t>
            </a:r>
          </a:p>
        </p:txBody>
      </p:sp>
      <p:sp>
        <p:nvSpPr>
          <p:cNvPr id="46" name="TextBox 12">
            <a:extLst>
              <a:ext uri="{FF2B5EF4-FFF2-40B4-BE49-F238E27FC236}">
                <a16:creationId xmlns:a16="http://schemas.microsoft.com/office/drawing/2014/main" id="{FF7D6766-3A4E-500E-3376-2357B6E21F08}"/>
              </a:ext>
            </a:extLst>
          </p:cNvPr>
          <p:cNvSpPr txBox="1"/>
          <p:nvPr/>
        </p:nvSpPr>
        <p:spPr>
          <a:xfrm>
            <a:off x="14786189" y="760817"/>
            <a:ext cx="3092841" cy="358368"/>
          </a:xfrm>
          <a:prstGeom prst="rect">
            <a:avLst/>
          </a:prstGeom>
        </p:spPr>
        <p:txBody>
          <a:bodyPr wrap="square" lIns="0" tIns="0" rIns="0" bIns="0" rtlCol="0" anchor="t">
            <a:spAutoFit/>
          </a:bodyPr>
          <a:lstStyle/>
          <a:p>
            <a:pPr lvl="0">
              <a:lnSpc>
                <a:spcPts val="2859"/>
              </a:lnSpc>
            </a:pPr>
            <a:r>
              <a:rPr lang="en-US" sz="2400" b="1" dirty="0">
                <a:solidFill>
                  <a:srgbClr val="000000"/>
                </a:solidFill>
                <a:latin typeface="Canva Sans Bold"/>
                <a:ea typeface="Canva Sans Bold"/>
                <a:cs typeface="Canva Sans Bold"/>
                <a:sym typeface="Canva Sans Bold"/>
              </a:rPr>
              <a:t>Food e-Cards</a:t>
            </a:r>
          </a:p>
        </p:txBody>
      </p:sp>
      <p:grpSp>
        <p:nvGrpSpPr>
          <p:cNvPr id="48" name="Group 47">
            <a:extLst>
              <a:ext uri="{FF2B5EF4-FFF2-40B4-BE49-F238E27FC236}">
                <a16:creationId xmlns:a16="http://schemas.microsoft.com/office/drawing/2014/main" id="{6C0B56A6-FB8F-3D3C-B12E-57DB28354816}"/>
              </a:ext>
            </a:extLst>
          </p:cNvPr>
          <p:cNvGrpSpPr/>
          <p:nvPr/>
        </p:nvGrpSpPr>
        <p:grpSpPr>
          <a:xfrm>
            <a:off x="1233047" y="4939817"/>
            <a:ext cx="16145545" cy="1478188"/>
            <a:chOff x="1244262" y="3874424"/>
            <a:chExt cx="16145545" cy="1478188"/>
          </a:xfrm>
        </p:grpSpPr>
        <p:sp>
          <p:nvSpPr>
            <p:cNvPr id="49" name="TextBox 18">
              <a:extLst>
                <a:ext uri="{FF2B5EF4-FFF2-40B4-BE49-F238E27FC236}">
                  <a16:creationId xmlns:a16="http://schemas.microsoft.com/office/drawing/2014/main" id="{7D749C21-8BF2-EF29-E6F4-3385B9903DC7}"/>
                </a:ext>
              </a:extLst>
            </p:cNvPr>
            <p:cNvSpPr txBox="1"/>
            <p:nvPr/>
          </p:nvSpPr>
          <p:spPr>
            <a:xfrm>
              <a:off x="1244262" y="3898254"/>
              <a:ext cx="2654962" cy="351763"/>
            </a:xfrm>
            <a:prstGeom prst="rect">
              <a:avLst/>
            </a:prstGeom>
          </p:spPr>
          <p:txBody>
            <a:bodyPr lIns="0" tIns="0" rIns="0" bIns="0" rtlCol="0" anchor="t">
              <a:spAutoFit/>
            </a:bodyPr>
            <a:lstStyle/>
            <a:p>
              <a:pPr marL="0" lvl="0" indent="0" algn="l">
                <a:lnSpc>
                  <a:spcPts val="2859"/>
                </a:lnSpc>
              </a:pPr>
              <a:r>
                <a:rPr lang="en-US" sz="2200" b="1" dirty="0">
                  <a:solidFill>
                    <a:srgbClr val="000000"/>
                  </a:solidFill>
                  <a:ea typeface="Canva Sans Bold"/>
                  <a:cs typeface="Canva Sans Bold"/>
                  <a:sym typeface="Canva Sans Bold"/>
                </a:rPr>
                <a:t>Benefit</a:t>
              </a:r>
            </a:p>
          </p:txBody>
        </p:sp>
        <p:sp>
          <p:nvSpPr>
            <p:cNvPr id="50" name="TextBox 20">
              <a:extLst>
                <a:ext uri="{FF2B5EF4-FFF2-40B4-BE49-F238E27FC236}">
                  <a16:creationId xmlns:a16="http://schemas.microsoft.com/office/drawing/2014/main" id="{DF2BBA91-116D-8FC7-4411-9980F478D2B9}"/>
                </a:ext>
              </a:extLst>
            </p:cNvPr>
            <p:cNvSpPr txBox="1"/>
            <p:nvPr/>
          </p:nvSpPr>
          <p:spPr>
            <a:xfrm>
              <a:off x="7364015" y="3911328"/>
              <a:ext cx="3021508" cy="1410643"/>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Maximum of $145 USD ($20 for a household and</a:t>
              </a:r>
            </a:p>
            <a:p>
              <a:pPr algn="l">
                <a:lnSpc>
                  <a:spcPts val="2239"/>
                </a:lnSpc>
              </a:pPr>
              <a:r>
                <a:rPr lang="en-US" sz="2200" spc="-79" dirty="0">
                  <a:solidFill>
                    <a:srgbClr val="000000"/>
                  </a:solidFill>
                  <a:ea typeface="Canva Sans"/>
                  <a:cs typeface="Canva Sans"/>
                  <a:sym typeface="Canva Sans"/>
                </a:rPr>
                <a:t>$25 per person up to 5 people; some top ups for</a:t>
              </a:r>
            </a:p>
            <a:p>
              <a:pPr algn="l">
                <a:lnSpc>
                  <a:spcPts val="2239"/>
                </a:lnSpc>
              </a:pPr>
              <a:r>
                <a:rPr lang="en-US" sz="2200" spc="-79" dirty="0">
                  <a:solidFill>
                    <a:srgbClr val="000000"/>
                  </a:solidFill>
                  <a:ea typeface="Canva Sans"/>
                  <a:cs typeface="Canva Sans"/>
                  <a:sym typeface="Canva Sans"/>
                </a:rPr>
                <a:t>education)</a:t>
              </a:r>
            </a:p>
          </p:txBody>
        </p:sp>
        <p:sp>
          <p:nvSpPr>
            <p:cNvPr id="51" name="TextBox 20">
              <a:extLst>
                <a:ext uri="{FF2B5EF4-FFF2-40B4-BE49-F238E27FC236}">
                  <a16:creationId xmlns:a16="http://schemas.microsoft.com/office/drawing/2014/main" id="{526CF961-ADA5-DD35-075E-2E930BAAAC3C}"/>
                </a:ext>
              </a:extLst>
            </p:cNvPr>
            <p:cNvSpPr txBox="1"/>
            <p:nvPr/>
          </p:nvSpPr>
          <p:spPr>
            <a:xfrm>
              <a:off x="10867108" y="3882578"/>
              <a:ext cx="3161603" cy="1132426"/>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Max of $145 USD ($20 per individual up to 5 individuals, plus an additional $45 per household)</a:t>
              </a:r>
            </a:p>
          </p:txBody>
        </p:sp>
        <p:sp>
          <p:nvSpPr>
            <p:cNvPr id="52" name="TextBox 20">
              <a:extLst>
                <a:ext uri="{FF2B5EF4-FFF2-40B4-BE49-F238E27FC236}">
                  <a16:creationId xmlns:a16="http://schemas.microsoft.com/office/drawing/2014/main" id="{74480B52-7FDD-849E-3468-D112F3294F74}"/>
                </a:ext>
              </a:extLst>
            </p:cNvPr>
            <p:cNvSpPr txBox="1"/>
            <p:nvPr/>
          </p:nvSpPr>
          <p:spPr>
            <a:xfrm>
              <a:off x="4054316" y="3941969"/>
              <a:ext cx="3013612" cy="1410643"/>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$40 USD per person with a one-off $100 USD top</a:t>
              </a:r>
            </a:p>
            <a:p>
              <a:pPr algn="l">
                <a:lnSpc>
                  <a:spcPts val="2239"/>
                </a:lnSpc>
              </a:pPr>
              <a:r>
                <a:rPr lang="en-US" sz="2200" spc="-79" dirty="0">
                  <a:solidFill>
                    <a:srgbClr val="000000"/>
                  </a:solidFill>
                  <a:ea typeface="Canva Sans"/>
                  <a:cs typeface="Canva Sans"/>
                  <a:sym typeface="Canva Sans"/>
                </a:rPr>
                <a:t>up for households affected by displacement and conflict in late 2024</a:t>
              </a:r>
            </a:p>
          </p:txBody>
        </p:sp>
        <p:sp>
          <p:nvSpPr>
            <p:cNvPr id="53" name="TextBox 20">
              <a:extLst>
                <a:ext uri="{FF2B5EF4-FFF2-40B4-BE49-F238E27FC236}">
                  <a16:creationId xmlns:a16="http://schemas.microsoft.com/office/drawing/2014/main" id="{B334FD22-DA93-E52E-98EB-FC2072D46C1D}"/>
                </a:ext>
              </a:extLst>
            </p:cNvPr>
            <p:cNvSpPr txBox="1"/>
            <p:nvPr/>
          </p:nvSpPr>
          <p:spPr>
            <a:xfrm>
              <a:off x="14461002" y="3874424"/>
              <a:ext cx="2928805" cy="846386"/>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$20 per individual, capped at 5 individuals</a:t>
              </a:r>
            </a:p>
            <a:p>
              <a:pPr algn="l">
                <a:lnSpc>
                  <a:spcPts val="2239"/>
                </a:lnSpc>
              </a:pPr>
              <a:r>
                <a:rPr lang="en-US" sz="2200" spc="-79" dirty="0">
                  <a:solidFill>
                    <a:srgbClr val="000000"/>
                  </a:solidFill>
                  <a:ea typeface="Canva Sans"/>
                  <a:cs typeface="Canva Sans"/>
                  <a:sym typeface="Canva Sans"/>
                </a:rPr>
                <a:t>(restricted cash </a:t>
              </a:r>
              <a:r>
                <a:rPr lang="en-US" sz="2200" spc="-79" dirty="0" err="1">
                  <a:solidFill>
                    <a:srgbClr val="000000"/>
                  </a:solidFill>
                  <a:ea typeface="Canva Sans"/>
                  <a:cs typeface="Canva Sans"/>
                  <a:sym typeface="Canva Sans"/>
                </a:rPr>
                <a:t>vouche</a:t>
              </a:r>
              <a:r>
                <a:rPr lang="en-US" sz="2200" spc="-79" dirty="0">
                  <a:solidFill>
                    <a:srgbClr val="000000"/>
                  </a:solidFill>
                  <a:ea typeface="Canva Sans"/>
                  <a:cs typeface="Canva Sans"/>
                  <a:sym typeface="Canva Sans"/>
                </a:rPr>
                <a:t>)</a:t>
              </a:r>
            </a:p>
          </p:txBody>
        </p:sp>
      </p:grpSp>
      <p:sp>
        <p:nvSpPr>
          <p:cNvPr id="54" name="AutoShape 5">
            <a:extLst>
              <a:ext uri="{FF2B5EF4-FFF2-40B4-BE49-F238E27FC236}">
                <a16:creationId xmlns:a16="http://schemas.microsoft.com/office/drawing/2014/main" id="{55DDB7EB-8458-D822-2202-A63F8E40921E}"/>
              </a:ext>
            </a:extLst>
          </p:cNvPr>
          <p:cNvSpPr/>
          <p:nvPr/>
        </p:nvSpPr>
        <p:spPr>
          <a:xfrm flipV="1">
            <a:off x="965611" y="6703351"/>
            <a:ext cx="17202976" cy="33339"/>
          </a:xfrm>
          <a:prstGeom prst="line">
            <a:avLst/>
          </a:prstGeom>
          <a:ln w="9525" cap="flat">
            <a:solidFill>
              <a:srgbClr val="00A79D"/>
            </a:solidFill>
            <a:prstDash val="solid"/>
            <a:headEnd type="none" w="sm" len="sm"/>
            <a:tailEnd type="none" w="sm" len="sm"/>
          </a:ln>
        </p:spPr>
        <p:txBody>
          <a:bodyPr/>
          <a:lstStyle/>
          <a:p>
            <a:endParaRPr lang="en-US"/>
          </a:p>
        </p:txBody>
      </p:sp>
      <p:grpSp>
        <p:nvGrpSpPr>
          <p:cNvPr id="55" name="Group 54">
            <a:extLst>
              <a:ext uri="{FF2B5EF4-FFF2-40B4-BE49-F238E27FC236}">
                <a16:creationId xmlns:a16="http://schemas.microsoft.com/office/drawing/2014/main" id="{BE88834A-C392-7BA9-19B1-DC3ADDCF65BA}"/>
              </a:ext>
            </a:extLst>
          </p:cNvPr>
          <p:cNvGrpSpPr/>
          <p:nvPr/>
        </p:nvGrpSpPr>
        <p:grpSpPr>
          <a:xfrm>
            <a:off x="1297593" y="7208695"/>
            <a:ext cx="16145545" cy="913931"/>
            <a:chOff x="1244262" y="3874424"/>
            <a:chExt cx="16145545" cy="913931"/>
          </a:xfrm>
        </p:grpSpPr>
        <p:sp>
          <p:nvSpPr>
            <p:cNvPr id="56" name="TextBox 18">
              <a:extLst>
                <a:ext uri="{FF2B5EF4-FFF2-40B4-BE49-F238E27FC236}">
                  <a16:creationId xmlns:a16="http://schemas.microsoft.com/office/drawing/2014/main" id="{36CF4A3A-9348-F351-77DF-B5F78FE45F02}"/>
                </a:ext>
              </a:extLst>
            </p:cNvPr>
            <p:cNvSpPr txBox="1"/>
            <p:nvPr/>
          </p:nvSpPr>
          <p:spPr>
            <a:xfrm>
              <a:off x="1244262" y="3898254"/>
              <a:ext cx="2654962" cy="358368"/>
            </a:xfrm>
            <a:prstGeom prst="rect">
              <a:avLst/>
            </a:prstGeom>
          </p:spPr>
          <p:txBody>
            <a:bodyPr lIns="0" tIns="0" rIns="0" bIns="0" rtlCol="0" anchor="t">
              <a:spAutoFit/>
            </a:bodyPr>
            <a:lstStyle/>
            <a:p>
              <a:pPr marL="0" lvl="0" indent="0" algn="l">
                <a:lnSpc>
                  <a:spcPts val="2859"/>
                </a:lnSpc>
              </a:pPr>
              <a:r>
                <a:rPr lang="en-US" sz="2200" b="1" dirty="0">
                  <a:solidFill>
                    <a:srgbClr val="000000"/>
                  </a:solidFill>
                  <a:ea typeface="Canva Sans Bold"/>
                  <a:cs typeface="Canva Sans Bold"/>
                  <a:sym typeface="Canva Sans Bold"/>
                </a:rPr>
                <a:t>Implementers</a:t>
              </a:r>
            </a:p>
          </p:txBody>
        </p:sp>
        <p:sp>
          <p:nvSpPr>
            <p:cNvPr id="57" name="TextBox 20">
              <a:extLst>
                <a:ext uri="{FF2B5EF4-FFF2-40B4-BE49-F238E27FC236}">
                  <a16:creationId xmlns:a16="http://schemas.microsoft.com/office/drawing/2014/main" id="{47842BE6-155D-5DB0-34C0-872C9A3981F5}"/>
                </a:ext>
              </a:extLst>
            </p:cNvPr>
            <p:cNvSpPr txBox="1"/>
            <p:nvPr/>
          </p:nvSpPr>
          <p:spPr>
            <a:xfrm>
              <a:off x="7364015" y="3911328"/>
              <a:ext cx="3194956" cy="846386"/>
            </a:xfrm>
            <a:prstGeom prst="rect">
              <a:avLst/>
            </a:prstGeom>
          </p:spPr>
          <p:txBody>
            <a:bodyPr wrap="square" lIns="0" tIns="0" rIns="0" bIns="0" rtlCol="0" anchor="t">
              <a:spAutoFit/>
            </a:bodyPr>
            <a:lstStyle/>
            <a:p>
              <a:pPr algn="l">
                <a:lnSpc>
                  <a:spcPts val="2239"/>
                </a:lnSpc>
              </a:pPr>
              <a:r>
                <a:rPr lang="en-US" sz="2200" spc="-79" dirty="0" err="1">
                  <a:solidFill>
                    <a:srgbClr val="000000"/>
                  </a:solidFill>
                  <a:ea typeface="Canva Sans"/>
                  <a:cs typeface="Canva Sans"/>
                  <a:sym typeface="Canva Sans"/>
                </a:rPr>
                <a:t>MoSA</a:t>
              </a:r>
              <a:endParaRPr lang="en-US" sz="2200" spc="-79" dirty="0">
                <a:solidFill>
                  <a:srgbClr val="000000"/>
                </a:solidFill>
                <a:ea typeface="Canva Sans"/>
                <a:cs typeface="Canva Sans"/>
                <a:sym typeface="Canva Sans"/>
              </a:endParaRPr>
            </a:p>
            <a:p>
              <a:pPr algn="l">
                <a:lnSpc>
                  <a:spcPts val="2239"/>
                </a:lnSpc>
              </a:pPr>
              <a:r>
                <a:rPr lang="en-US" sz="2200" spc="-79" dirty="0">
                  <a:solidFill>
                    <a:srgbClr val="000000"/>
                  </a:solidFill>
                  <a:ea typeface="Canva Sans"/>
                  <a:cs typeface="Canva Sans"/>
                  <a:sym typeface="Canva Sans"/>
                </a:rPr>
                <a:t>PCM</a:t>
              </a:r>
            </a:p>
            <a:p>
              <a:pPr algn="l">
                <a:lnSpc>
                  <a:spcPts val="2239"/>
                </a:lnSpc>
              </a:pPr>
              <a:r>
                <a:rPr lang="en-US" sz="2200" spc="-79" dirty="0">
                  <a:solidFill>
                    <a:srgbClr val="000000"/>
                  </a:solidFill>
                  <a:ea typeface="Canva Sans"/>
                  <a:cs typeface="Canva Sans"/>
                  <a:sym typeface="Canva Sans"/>
                </a:rPr>
                <a:t>WFP</a:t>
              </a:r>
            </a:p>
          </p:txBody>
        </p:sp>
        <p:sp>
          <p:nvSpPr>
            <p:cNvPr id="58" name="TextBox 20">
              <a:extLst>
                <a:ext uri="{FF2B5EF4-FFF2-40B4-BE49-F238E27FC236}">
                  <a16:creationId xmlns:a16="http://schemas.microsoft.com/office/drawing/2014/main" id="{A0702CE0-E90A-C222-02D8-76EC4B5622E8}"/>
                </a:ext>
              </a:extLst>
            </p:cNvPr>
            <p:cNvSpPr txBox="1"/>
            <p:nvPr/>
          </p:nvSpPr>
          <p:spPr>
            <a:xfrm>
              <a:off x="10867108" y="3882578"/>
              <a:ext cx="3161603" cy="564257"/>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UNHCR</a:t>
              </a:r>
            </a:p>
            <a:p>
              <a:pPr algn="l">
                <a:lnSpc>
                  <a:spcPts val="2239"/>
                </a:lnSpc>
              </a:pPr>
              <a:r>
                <a:rPr lang="en-US" sz="2200" spc="-79" dirty="0">
                  <a:solidFill>
                    <a:srgbClr val="000000"/>
                  </a:solidFill>
                  <a:ea typeface="Canva Sans"/>
                  <a:cs typeface="Canva Sans"/>
                  <a:sym typeface="Canva Sans"/>
                </a:rPr>
                <a:t>WFP</a:t>
              </a:r>
            </a:p>
          </p:txBody>
        </p:sp>
        <p:sp>
          <p:nvSpPr>
            <p:cNvPr id="59" name="TextBox 20">
              <a:extLst>
                <a:ext uri="{FF2B5EF4-FFF2-40B4-BE49-F238E27FC236}">
                  <a16:creationId xmlns:a16="http://schemas.microsoft.com/office/drawing/2014/main" id="{4CDA71A1-7589-4151-8B69-E09AC465F420}"/>
                </a:ext>
              </a:extLst>
            </p:cNvPr>
            <p:cNvSpPr txBox="1"/>
            <p:nvPr/>
          </p:nvSpPr>
          <p:spPr>
            <a:xfrm>
              <a:off x="4054316" y="3941969"/>
              <a:ext cx="3013612" cy="846386"/>
            </a:xfrm>
            <a:prstGeom prst="rect">
              <a:avLst/>
            </a:prstGeom>
          </p:spPr>
          <p:txBody>
            <a:bodyPr lIns="0" tIns="0" rIns="0" bIns="0" rtlCol="0" anchor="t">
              <a:spAutoFit/>
            </a:bodyPr>
            <a:lstStyle/>
            <a:p>
              <a:pPr algn="l">
                <a:lnSpc>
                  <a:spcPts val="2239"/>
                </a:lnSpc>
              </a:pPr>
              <a:r>
                <a:rPr lang="en-US" sz="2200" spc="-79" dirty="0" err="1">
                  <a:solidFill>
                    <a:srgbClr val="000000"/>
                  </a:solidFill>
                  <a:ea typeface="Canva Sans"/>
                  <a:cs typeface="Canva Sans"/>
                  <a:sym typeface="Canva Sans"/>
                </a:rPr>
                <a:t>MoSA</a:t>
              </a:r>
              <a:endParaRPr lang="en-US" sz="2200" spc="-79" dirty="0">
                <a:solidFill>
                  <a:srgbClr val="000000"/>
                </a:solidFill>
                <a:ea typeface="Canva Sans"/>
                <a:cs typeface="Canva Sans"/>
                <a:sym typeface="Canva Sans"/>
              </a:endParaRPr>
            </a:p>
            <a:p>
              <a:pPr algn="l">
                <a:lnSpc>
                  <a:spcPts val="2239"/>
                </a:lnSpc>
              </a:pPr>
              <a:r>
                <a:rPr lang="en-US" sz="2200" spc="-79" dirty="0">
                  <a:solidFill>
                    <a:srgbClr val="000000"/>
                  </a:solidFill>
                  <a:ea typeface="Canva Sans"/>
                  <a:cs typeface="Canva Sans"/>
                  <a:sym typeface="Canva Sans"/>
                </a:rPr>
                <a:t>ILO</a:t>
              </a:r>
            </a:p>
            <a:p>
              <a:pPr algn="l">
                <a:lnSpc>
                  <a:spcPts val="2239"/>
                </a:lnSpc>
              </a:pPr>
              <a:r>
                <a:rPr lang="en-US" sz="2200" spc="-79" dirty="0">
                  <a:solidFill>
                    <a:srgbClr val="000000"/>
                  </a:solidFill>
                  <a:ea typeface="Canva Sans"/>
                  <a:cs typeface="Canva Sans"/>
                  <a:sym typeface="Canva Sans"/>
                </a:rPr>
                <a:t>UNICEF</a:t>
              </a:r>
            </a:p>
          </p:txBody>
        </p:sp>
        <p:sp>
          <p:nvSpPr>
            <p:cNvPr id="60" name="TextBox 20">
              <a:extLst>
                <a:ext uri="{FF2B5EF4-FFF2-40B4-BE49-F238E27FC236}">
                  <a16:creationId xmlns:a16="http://schemas.microsoft.com/office/drawing/2014/main" id="{1E6F32B6-2FAA-7FE0-2C23-95DED36727A8}"/>
                </a:ext>
              </a:extLst>
            </p:cNvPr>
            <p:cNvSpPr txBox="1"/>
            <p:nvPr/>
          </p:nvSpPr>
          <p:spPr>
            <a:xfrm>
              <a:off x="14461002" y="3874424"/>
              <a:ext cx="2928805" cy="286040"/>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WFP</a:t>
              </a:r>
            </a:p>
          </p:txBody>
        </p:sp>
      </p:grpSp>
      <p:grpSp>
        <p:nvGrpSpPr>
          <p:cNvPr id="61" name="Group 60">
            <a:extLst>
              <a:ext uri="{FF2B5EF4-FFF2-40B4-BE49-F238E27FC236}">
                <a16:creationId xmlns:a16="http://schemas.microsoft.com/office/drawing/2014/main" id="{C0C71C8F-5A04-42ED-2BF8-07B6E119BDEC}"/>
              </a:ext>
            </a:extLst>
          </p:cNvPr>
          <p:cNvGrpSpPr/>
          <p:nvPr/>
        </p:nvGrpSpPr>
        <p:grpSpPr>
          <a:xfrm>
            <a:off x="1282166" y="8654957"/>
            <a:ext cx="16145545" cy="1132426"/>
            <a:chOff x="1244262" y="3874424"/>
            <a:chExt cx="16145545" cy="1132426"/>
          </a:xfrm>
        </p:grpSpPr>
        <p:sp>
          <p:nvSpPr>
            <p:cNvPr id="62" name="TextBox 18">
              <a:extLst>
                <a:ext uri="{FF2B5EF4-FFF2-40B4-BE49-F238E27FC236}">
                  <a16:creationId xmlns:a16="http://schemas.microsoft.com/office/drawing/2014/main" id="{846D30F4-F5E2-AB69-8B5E-2E688F82C461}"/>
                </a:ext>
              </a:extLst>
            </p:cNvPr>
            <p:cNvSpPr txBox="1"/>
            <p:nvPr/>
          </p:nvSpPr>
          <p:spPr>
            <a:xfrm>
              <a:off x="1244262" y="3898254"/>
              <a:ext cx="2654962" cy="358368"/>
            </a:xfrm>
            <a:prstGeom prst="rect">
              <a:avLst/>
            </a:prstGeom>
          </p:spPr>
          <p:txBody>
            <a:bodyPr lIns="0" tIns="0" rIns="0" bIns="0" rtlCol="0" anchor="t">
              <a:spAutoFit/>
            </a:bodyPr>
            <a:lstStyle/>
            <a:p>
              <a:pPr marL="0" lvl="0" indent="0" algn="l">
                <a:lnSpc>
                  <a:spcPts val="2859"/>
                </a:lnSpc>
              </a:pPr>
              <a:r>
                <a:rPr lang="en-US" sz="2200" b="1" dirty="0">
                  <a:solidFill>
                    <a:srgbClr val="000000"/>
                  </a:solidFill>
                  <a:ea typeface="Canva Sans Bold"/>
                  <a:cs typeface="Canva Sans Bold"/>
                  <a:sym typeface="Canva Sans Bold"/>
                </a:rPr>
                <a:t>Redemption</a:t>
              </a:r>
            </a:p>
          </p:txBody>
        </p:sp>
        <p:sp>
          <p:nvSpPr>
            <p:cNvPr id="63" name="TextBox 20">
              <a:extLst>
                <a:ext uri="{FF2B5EF4-FFF2-40B4-BE49-F238E27FC236}">
                  <a16:creationId xmlns:a16="http://schemas.microsoft.com/office/drawing/2014/main" id="{30EF2238-C402-AB77-F228-9D565BB621D7}"/>
                </a:ext>
              </a:extLst>
            </p:cNvPr>
            <p:cNvSpPr txBox="1"/>
            <p:nvPr/>
          </p:nvSpPr>
          <p:spPr>
            <a:xfrm>
              <a:off x="7364015" y="3911328"/>
              <a:ext cx="3194956" cy="286040"/>
            </a:xfrm>
            <a:prstGeom prst="rect">
              <a:avLst/>
            </a:prstGeom>
          </p:spPr>
          <p:txBody>
            <a:bodyPr wrap="square" lIns="0" tIns="0" rIns="0" bIns="0" rtlCol="0" anchor="t">
              <a:spAutoFit/>
            </a:bodyPr>
            <a:lstStyle/>
            <a:p>
              <a:pPr algn="l">
                <a:lnSpc>
                  <a:spcPts val="2239"/>
                </a:lnSpc>
              </a:pPr>
              <a:r>
                <a:rPr lang="en-US" sz="2200" spc="-79" dirty="0">
                  <a:solidFill>
                    <a:srgbClr val="000000"/>
                  </a:solidFill>
                  <a:ea typeface="Canva Sans"/>
                  <a:cs typeface="Canva Sans"/>
                  <a:sym typeface="Canva Sans"/>
                </a:rPr>
                <a:t>MTOs</a:t>
              </a:r>
            </a:p>
          </p:txBody>
        </p:sp>
        <p:sp>
          <p:nvSpPr>
            <p:cNvPr id="64" name="TextBox 20">
              <a:extLst>
                <a:ext uri="{FF2B5EF4-FFF2-40B4-BE49-F238E27FC236}">
                  <a16:creationId xmlns:a16="http://schemas.microsoft.com/office/drawing/2014/main" id="{5970E1B9-8D8A-6132-02E1-31FB5591474C}"/>
                </a:ext>
              </a:extLst>
            </p:cNvPr>
            <p:cNvSpPr txBox="1"/>
            <p:nvPr/>
          </p:nvSpPr>
          <p:spPr>
            <a:xfrm>
              <a:off x="10867108" y="3882578"/>
              <a:ext cx="3161603" cy="564257"/>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LOUISE Card, via ATM </a:t>
              </a:r>
            </a:p>
            <a:p>
              <a:pPr algn="l">
                <a:lnSpc>
                  <a:spcPts val="2239"/>
                </a:lnSpc>
              </a:pPr>
              <a:r>
                <a:rPr lang="en-US" sz="2200" spc="-79" dirty="0">
                  <a:solidFill>
                    <a:srgbClr val="000000"/>
                  </a:solidFill>
                  <a:ea typeface="Canva Sans"/>
                  <a:cs typeface="Canva Sans"/>
                  <a:sym typeface="Canva Sans"/>
                </a:rPr>
                <a:t>(some MTOs</a:t>
              </a:r>
            </a:p>
          </p:txBody>
        </p:sp>
        <p:sp>
          <p:nvSpPr>
            <p:cNvPr id="65" name="TextBox 20">
              <a:extLst>
                <a:ext uri="{FF2B5EF4-FFF2-40B4-BE49-F238E27FC236}">
                  <a16:creationId xmlns:a16="http://schemas.microsoft.com/office/drawing/2014/main" id="{068EE7FA-21BB-D2B3-5779-E92F8F64645B}"/>
                </a:ext>
              </a:extLst>
            </p:cNvPr>
            <p:cNvSpPr txBox="1"/>
            <p:nvPr/>
          </p:nvSpPr>
          <p:spPr>
            <a:xfrm>
              <a:off x="4054316" y="3941969"/>
              <a:ext cx="3013612" cy="286040"/>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MTOs</a:t>
              </a:r>
            </a:p>
          </p:txBody>
        </p:sp>
        <p:sp>
          <p:nvSpPr>
            <p:cNvPr id="66" name="TextBox 20">
              <a:extLst>
                <a:ext uri="{FF2B5EF4-FFF2-40B4-BE49-F238E27FC236}">
                  <a16:creationId xmlns:a16="http://schemas.microsoft.com/office/drawing/2014/main" id="{B460EAD0-F0CE-C4EE-2E0D-41A210450264}"/>
                </a:ext>
              </a:extLst>
            </p:cNvPr>
            <p:cNvSpPr txBox="1"/>
            <p:nvPr/>
          </p:nvSpPr>
          <p:spPr>
            <a:xfrm>
              <a:off x="14461002" y="3874424"/>
              <a:ext cx="2928805" cy="1132426"/>
            </a:xfrm>
            <a:prstGeom prst="rect">
              <a:avLst/>
            </a:prstGeom>
          </p:spPr>
          <p:txBody>
            <a:bodyPr lIns="0" tIns="0" rIns="0" bIns="0" rtlCol="0" anchor="t">
              <a:spAutoFit/>
            </a:bodyPr>
            <a:lstStyle/>
            <a:p>
              <a:pPr algn="l">
                <a:lnSpc>
                  <a:spcPts val="2239"/>
                </a:lnSpc>
              </a:pPr>
              <a:r>
                <a:rPr lang="en-US" sz="2200" spc="-79" dirty="0">
                  <a:solidFill>
                    <a:srgbClr val="000000"/>
                  </a:solidFill>
                  <a:ea typeface="Canva Sans"/>
                  <a:cs typeface="Canva Sans"/>
                  <a:sym typeface="Canva Sans"/>
                </a:rPr>
                <a:t>LOUISE Card;</a:t>
              </a:r>
            </a:p>
            <a:p>
              <a:pPr algn="l">
                <a:lnSpc>
                  <a:spcPts val="2239"/>
                </a:lnSpc>
              </a:pPr>
              <a:r>
                <a:rPr lang="en-US" sz="2200" spc="-79" dirty="0">
                  <a:solidFill>
                    <a:srgbClr val="000000"/>
                  </a:solidFill>
                  <a:ea typeface="Canva Sans"/>
                  <a:cs typeface="Canva Sans"/>
                  <a:sym typeface="Canva Sans"/>
                </a:rPr>
                <a:t>Redeemed as a food voucher at participating shops</a:t>
              </a:r>
            </a:p>
          </p:txBody>
        </p:sp>
      </p:grpSp>
      <p:sp>
        <p:nvSpPr>
          <p:cNvPr id="67" name="AutoShape 5">
            <a:extLst>
              <a:ext uri="{FF2B5EF4-FFF2-40B4-BE49-F238E27FC236}">
                <a16:creationId xmlns:a16="http://schemas.microsoft.com/office/drawing/2014/main" id="{0C8DAF19-E7A5-5AC4-2A52-78F4D2A96373}"/>
              </a:ext>
            </a:extLst>
          </p:cNvPr>
          <p:cNvSpPr/>
          <p:nvPr/>
        </p:nvSpPr>
        <p:spPr>
          <a:xfrm flipV="1">
            <a:off x="1028721" y="8227929"/>
            <a:ext cx="17202976" cy="33339"/>
          </a:xfrm>
          <a:prstGeom prst="line">
            <a:avLst/>
          </a:prstGeom>
          <a:ln w="9525" cap="flat">
            <a:solidFill>
              <a:srgbClr val="00A79D"/>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21bc2d7-9a02-407b-9ac7-b9526fdc8078">
      <Terms xmlns="http://schemas.microsoft.com/office/infopath/2007/PartnerControls"/>
    </lcf76f155ced4ddcb4097134ff3c332f>
    <TaxCatchAll xmlns="9d4a5ad2-d091-4eab-98f6-f3d0a51c9ff6" xsi:nil="true"/>
    <OrderNumber xmlns="721bc2d7-9a02-407b-9ac7-b9526fdc8078">1</OrderNumber>
    <Category xmlns="721bc2d7-9a02-407b-9ac7-b9526fdc8078">Activity report</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E94FFE1949E848912043ECF8E12454" ma:contentTypeVersion="20" ma:contentTypeDescription="Create a new document." ma:contentTypeScope="" ma:versionID="50b7a60147a0647026bbe60ac503a7f5">
  <xsd:schema xmlns:xsd="http://www.w3.org/2001/XMLSchema" xmlns:xs="http://www.w3.org/2001/XMLSchema" xmlns:p="http://schemas.microsoft.com/office/2006/metadata/properties" xmlns:ns2="721bc2d7-9a02-407b-9ac7-b9526fdc8078" xmlns:ns3="9d4a5ad2-d091-4eab-98f6-f3d0a51c9ff6" targetNamespace="http://schemas.microsoft.com/office/2006/metadata/properties" ma:root="true" ma:fieldsID="9ab8d0908287f6a85e06de3cce991943" ns2:_="" ns3:_="">
    <xsd:import namespace="721bc2d7-9a02-407b-9ac7-b9526fdc8078"/>
    <xsd:import namespace="9d4a5ad2-d091-4eab-98f6-f3d0a51c9f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OrderNumber" minOccurs="0"/>
                <xsd:element ref="ns2:Category"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1bc2d7-9a02-407b-9ac7-b9526fdc80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OrderNumber" ma:index="21" nillable="true" ma:displayName="Order Number" ma:decimals="0" ma:default="1" ma:format="Dropdown" ma:internalName="OrderNumber" ma:percentage="FALSE">
      <xsd:simpleType>
        <xsd:restriction base="dms:Number"/>
      </xsd:simpleType>
    </xsd:element>
    <xsd:element name="Category" ma:index="22" nillable="true" ma:displayName="Category" ma:default="Activity report" ma:format="Dropdown" ma:internalName="Category">
      <xsd:simpleType>
        <xsd:union memberTypes="dms:Text">
          <xsd:simpleType>
            <xsd:restriction base="dms:Choice">
              <xsd:enumeration value="Activity report"/>
              <xsd:enumeration value="Activity Brief"/>
              <xsd:enumeration value="Contract"/>
              <xsd:enumeration value="Data processing agreement"/>
              <xsd:enumeration value="Data sharing agreement"/>
              <xsd:enumeration value="Inception"/>
              <xsd:enumeration value="Research report"/>
              <xsd:enumeration value="Research brief"/>
              <xsd:enumeration value="Template"/>
            </xsd:restriction>
          </xsd:simpleType>
        </xsd:un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51e875-a665-42c1-a59f-633611ec1f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4a5ad2-d091-4eab-98f6-f3d0a51c9ff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eed9306f-1f03-41bb-9d03-babdf991d3e4}" ma:internalName="TaxCatchAll" ma:showField="CatchAllData" ma:web="9d4a5ad2-d091-4eab-98f6-f3d0a51c9f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8DA52E-8139-448D-A22E-E6D9BE04C0B7}">
  <ds:schemaRefs>
    <ds:schemaRef ds:uri="http://schemas.microsoft.com/office/2006/metadata/properties"/>
    <ds:schemaRef ds:uri="http://schemas.microsoft.com/office/infopath/2007/PartnerControls"/>
    <ds:schemaRef ds:uri="9f3c2b90-4c96-415a-951b-b4df598f6d02"/>
    <ds:schemaRef ds:uri="ab24f768-a88f-41aa-8230-377f269c34f5"/>
  </ds:schemaRefs>
</ds:datastoreItem>
</file>

<file path=customXml/itemProps2.xml><?xml version="1.0" encoding="utf-8"?>
<ds:datastoreItem xmlns:ds="http://schemas.openxmlformats.org/officeDocument/2006/customXml" ds:itemID="{3E837B99-B2E1-4BFD-A6EE-7785D48D9283}">
  <ds:schemaRefs>
    <ds:schemaRef ds:uri="http://schemas.microsoft.com/sharepoint/v3/contenttype/forms"/>
  </ds:schemaRefs>
</ds:datastoreItem>
</file>

<file path=customXml/itemProps3.xml><?xml version="1.0" encoding="utf-8"?>
<ds:datastoreItem xmlns:ds="http://schemas.openxmlformats.org/officeDocument/2006/customXml" ds:itemID="{D929EAFB-B23F-4680-A3A6-99E8BAB18622}"/>
</file>

<file path=docProps/app.xml><?xml version="1.0" encoding="utf-8"?>
<Properties xmlns="http://schemas.openxmlformats.org/officeDocument/2006/extended-properties" xmlns:vt="http://schemas.openxmlformats.org/officeDocument/2006/docPropsVTypes">
  <TotalTime>7848</TotalTime>
  <Words>959</Words>
  <Application>Microsoft Office PowerPoint</Application>
  <PresentationFormat>Custom</PresentationFormat>
  <Paragraphs>180</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Disclaimer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Sample - CAMEALEON</dc:title>
  <cp:lastModifiedBy>Cory Rodgers</cp:lastModifiedBy>
  <cp:revision>17</cp:revision>
  <dcterms:created xsi:type="dcterms:W3CDTF">2006-08-16T00:00:00Z</dcterms:created>
  <dcterms:modified xsi:type="dcterms:W3CDTF">2025-11-17T12:30:10Z</dcterms:modified>
  <dc:identifier>DAGykOTaX-s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0x01010071E94FFE1949E848912043ECF8E12454</vt:lpwstr>
  </property>
</Properties>
</file>