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Garet" charset="1" panose="00000000000000000000"/>
      <p:regular r:id="rId20"/>
    </p:embeddedFont>
    <p:embeddedFont>
      <p:font typeface="Canva Sans" charset="1" panose="020B0503030501040103"/>
      <p:regular r:id="rId21"/>
    </p:embeddedFont>
    <p:embeddedFont>
      <p:font typeface="Canva Sans Bold" charset="1" panose="020B0803030501040103"/>
      <p:regular r:id="rId22"/>
    </p:embeddedFont>
    <p:embeddedFont>
      <p:font typeface="DM Sans Bold" charset="1" panose="00000000000000000000"/>
      <p:regular r:id="rId23"/>
    </p:embeddedFont>
    <p:embeddedFont>
      <p:font typeface="Poppins Bold" charset="1" panose="00000800000000000000"/>
      <p:regular r:id="rId24"/>
    </p:embeddedFont>
    <p:embeddedFont>
      <p:font typeface="TT Ramillas Bold" charset="1" panose="020E0000080000020004"/>
      <p:regular r:id="rId25"/>
    </p:embeddedFont>
    <p:embeddedFont>
      <p:font typeface="Oswald Bold" charset="1" panose="00000800000000000000"/>
      <p:regular r:id="rId26"/>
    </p:embeddedFont>
    <p:embeddedFont>
      <p:font typeface="TT Polls Bold" charset="1" panose="02000803040000020004"/>
      <p:regular r:id="rId27"/>
    </p:embeddedFont>
    <p:embeddedFont>
      <p:font typeface="Arimo Bold" charset="1" panose="020B0704020202020204"/>
      <p:regular r:id="rId28"/>
    </p:embeddedFont>
    <p:embeddedFont>
      <p:font typeface="Arimo" charset="1" panose="020B0604020202020204"/>
      <p:regular r:id="rId29"/>
    </p:embeddedFont>
    <p:embeddedFont>
      <p:font typeface="TT Ramillas" charset="1" panose="020E00000800000200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6.fntdata"/><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5.fntdata"/><Relationship Id="rId7" Type="http://schemas.openxmlformats.org/officeDocument/2006/relationships/slide" Target="slides/slide2.xml"/><Relationship Id="rId33"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font" Target="fonts/font20.fntdata"/><Relationship Id="rId29" Type="http://schemas.openxmlformats.org/officeDocument/2006/relationships/font" Target="fonts/font29.fntdata"/><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font" Target="fonts/font24.fntdata"/><Relationship Id="rId6" Type="http://schemas.openxmlformats.org/officeDocument/2006/relationships/slide" Target="slides/slide1.xml"/><Relationship Id="rId32" Type="http://schemas.openxmlformats.org/officeDocument/2006/relationships/customXml" Target="../customXml/item2.xml"/><Relationship Id="rId15" Type="http://schemas.openxmlformats.org/officeDocument/2006/relationships/slide" Target="slides/slide10.xml"/><Relationship Id="rId23" Type="http://schemas.openxmlformats.org/officeDocument/2006/relationships/font" Target="fonts/font23.fntdata"/><Relationship Id="rId28" Type="http://schemas.openxmlformats.org/officeDocument/2006/relationships/font" Target="fonts/font28.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14" Type="http://schemas.openxmlformats.org/officeDocument/2006/relationships/slide" Target="slides/slide9.xml"/><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4" Type="http://schemas.openxmlformats.org/officeDocument/2006/relationships/theme" Target="theme/theme1.xml"/><Relationship Id="rId9" Type="http://schemas.openxmlformats.org/officeDocument/2006/relationships/slide" Target="slides/slide4.xml"/><Relationship Id="rId8" Type="http://schemas.openxmlformats.org/officeDocument/2006/relationships/slide" Target="slides/slide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4.png" Type="http://schemas.openxmlformats.org/officeDocument/2006/relationships/image"/><Relationship Id="rId9"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15.png" Type="http://schemas.openxmlformats.org/officeDocument/2006/relationships/image"/><Relationship Id="rId5"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0" y="1689372"/>
            <a:ext cx="14860621" cy="0"/>
          </a:xfrm>
          <a:prstGeom prst="line">
            <a:avLst/>
          </a:prstGeom>
          <a:ln cap="flat" w="9525">
            <a:solidFill>
              <a:srgbClr val="FFFFFF"/>
            </a:solidFill>
            <a:prstDash val="solid"/>
            <a:headEnd type="none" len="sm" w="sm"/>
            <a:tailEnd type="none" len="sm" w="sm"/>
          </a:ln>
        </p:spPr>
      </p:sp>
      <p:sp>
        <p:nvSpPr>
          <p:cNvPr name="AutoShape 3" id="3"/>
          <p:cNvSpPr/>
          <p:nvPr/>
        </p:nvSpPr>
        <p:spPr>
          <a:xfrm flipV="true">
            <a:off x="7729173" y="3045"/>
            <a:ext cx="8554596" cy="10287000"/>
          </a:xfrm>
          <a:prstGeom prst="line">
            <a:avLst/>
          </a:prstGeom>
          <a:ln cap="flat" w="9525">
            <a:solidFill>
              <a:srgbClr val="FFFFFF"/>
            </a:solidFill>
            <a:prstDash val="solid"/>
            <a:headEnd type="none" len="sm" w="sm"/>
            <a:tailEnd type="none" len="sm" w="sm"/>
          </a:ln>
        </p:spPr>
      </p:sp>
      <p:sp>
        <p:nvSpPr>
          <p:cNvPr name="Freeform 4" id="4"/>
          <p:cNvSpPr/>
          <p:nvPr/>
        </p:nvSpPr>
        <p:spPr>
          <a:xfrm flipH="false" flipV="false" rot="0">
            <a:off x="-307995" y="-585447"/>
            <a:ext cx="18903989" cy="7968128"/>
          </a:xfrm>
          <a:custGeom>
            <a:avLst/>
            <a:gdLst/>
            <a:ahLst/>
            <a:cxnLst/>
            <a:rect r="r" b="b" t="t" l="l"/>
            <a:pathLst>
              <a:path h="7968128" w="18903989">
                <a:moveTo>
                  <a:pt x="0" y="0"/>
                </a:moveTo>
                <a:lnTo>
                  <a:pt x="18903990" y="0"/>
                </a:lnTo>
                <a:lnTo>
                  <a:pt x="18903990" y="7968128"/>
                </a:lnTo>
                <a:lnTo>
                  <a:pt x="0" y="7968128"/>
                </a:lnTo>
                <a:lnTo>
                  <a:pt x="0" y="0"/>
                </a:lnTo>
                <a:close/>
              </a:path>
            </a:pathLst>
          </a:custGeom>
          <a:blipFill>
            <a:blip r:embed="rId2">
              <a:alphaModFix amt="80000"/>
            </a:blip>
            <a:stretch>
              <a:fillRect l="0" t="-26386" r="0" b="-23622"/>
            </a:stretch>
          </a:blipFill>
        </p:spPr>
      </p:sp>
      <p:sp>
        <p:nvSpPr>
          <p:cNvPr name="Freeform 5" id="5"/>
          <p:cNvSpPr/>
          <p:nvPr/>
        </p:nvSpPr>
        <p:spPr>
          <a:xfrm flipH="false" flipV="false" rot="0">
            <a:off x="15755113" y="9344025"/>
            <a:ext cx="2153382" cy="762297"/>
          </a:xfrm>
          <a:custGeom>
            <a:avLst/>
            <a:gdLst/>
            <a:ahLst/>
            <a:cxnLst/>
            <a:rect r="r" b="b" t="t" l="l"/>
            <a:pathLst>
              <a:path h="762297" w="2153382">
                <a:moveTo>
                  <a:pt x="0" y="0"/>
                </a:moveTo>
                <a:lnTo>
                  <a:pt x="2153382" y="0"/>
                </a:lnTo>
                <a:lnTo>
                  <a:pt x="2153382" y="762297"/>
                </a:lnTo>
                <a:lnTo>
                  <a:pt x="0" y="762297"/>
                </a:lnTo>
                <a:lnTo>
                  <a:pt x="0" y="0"/>
                </a:lnTo>
                <a:close/>
              </a:path>
            </a:pathLst>
          </a:custGeom>
          <a:blipFill>
            <a:blip r:embed="rId3"/>
            <a:stretch>
              <a:fillRect l="0" t="0" r="0" b="0"/>
            </a:stretch>
          </a:blipFill>
        </p:spPr>
      </p:sp>
      <p:sp>
        <p:nvSpPr>
          <p:cNvPr name="Freeform 6" id="6"/>
          <p:cNvSpPr/>
          <p:nvPr/>
        </p:nvSpPr>
        <p:spPr>
          <a:xfrm flipH="false" flipV="false" rot="0">
            <a:off x="270461" y="8909064"/>
            <a:ext cx="1106448" cy="1216308"/>
          </a:xfrm>
          <a:custGeom>
            <a:avLst/>
            <a:gdLst/>
            <a:ahLst/>
            <a:cxnLst/>
            <a:rect r="r" b="b" t="t" l="l"/>
            <a:pathLst>
              <a:path h="1216308" w="1106448">
                <a:moveTo>
                  <a:pt x="0" y="0"/>
                </a:moveTo>
                <a:lnTo>
                  <a:pt x="1106448" y="0"/>
                </a:lnTo>
                <a:lnTo>
                  <a:pt x="1106448" y="1216308"/>
                </a:lnTo>
                <a:lnTo>
                  <a:pt x="0" y="1216308"/>
                </a:lnTo>
                <a:lnTo>
                  <a:pt x="0" y="0"/>
                </a:lnTo>
                <a:close/>
              </a:path>
            </a:pathLst>
          </a:custGeom>
          <a:blipFill>
            <a:blip r:embed="rId4"/>
            <a:stretch>
              <a:fillRect l="0" t="0" r="0" b="0"/>
            </a:stretch>
          </a:blipFill>
        </p:spPr>
      </p:sp>
      <p:sp>
        <p:nvSpPr>
          <p:cNvPr name="TextBox 7" id="7"/>
          <p:cNvSpPr txBox="true"/>
          <p:nvPr/>
        </p:nvSpPr>
        <p:spPr>
          <a:xfrm rot="0">
            <a:off x="2570987" y="7285571"/>
            <a:ext cx="13126977" cy="1293565"/>
          </a:xfrm>
          <a:prstGeom prst="rect">
            <a:avLst/>
          </a:prstGeom>
        </p:spPr>
        <p:txBody>
          <a:bodyPr anchor="t" rtlCol="false" tIns="0" lIns="0" bIns="0" rIns="0">
            <a:spAutoFit/>
          </a:bodyPr>
          <a:lstStyle/>
          <a:p>
            <a:pPr algn="ctr">
              <a:lnSpc>
                <a:spcPts val="10601"/>
              </a:lnSpc>
              <a:spcBef>
                <a:spcPct val="0"/>
              </a:spcBef>
            </a:pPr>
            <a:r>
              <a:rPr lang="en-US" sz="7572">
                <a:solidFill>
                  <a:srgbClr val="2AB7D1"/>
                </a:solidFill>
                <a:latin typeface="Garet"/>
                <a:ea typeface="Garet"/>
                <a:cs typeface="Garet"/>
                <a:sym typeface="Garet"/>
              </a:rPr>
              <a:t>CAMEALEON &amp; LCAT</a:t>
            </a:r>
          </a:p>
        </p:txBody>
      </p:sp>
      <p:sp>
        <p:nvSpPr>
          <p:cNvPr name="TextBox 8" id="8"/>
          <p:cNvSpPr txBox="true"/>
          <p:nvPr/>
        </p:nvSpPr>
        <p:spPr>
          <a:xfrm rot="0">
            <a:off x="2135148" y="8586801"/>
            <a:ext cx="14148621" cy="899109"/>
          </a:xfrm>
          <a:prstGeom prst="rect">
            <a:avLst/>
          </a:prstGeom>
        </p:spPr>
        <p:txBody>
          <a:bodyPr anchor="t" rtlCol="false" tIns="0" lIns="0" bIns="0" rIns="0">
            <a:spAutoFit/>
          </a:bodyPr>
          <a:lstStyle/>
          <a:p>
            <a:pPr algn="ctr">
              <a:lnSpc>
                <a:spcPts val="3639"/>
              </a:lnSpc>
              <a:spcBef>
                <a:spcPct val="0"/>
              </a:spcBef>
            </a:pPr>
            <a:r>
              <a:rPr lang="en-US" sz="2599">
                <a:solidFill>
                  <a:srgbClr val="3C5162"/>
                </a:solidFill>
                <a:latin typeface="Garet"/>
                <a:ea typeface="Garet"/>
                <a:cs typeface="Garet"/>
                <a:sym typeface="Garet"/>
              </a:rPr>
              <a:t> LEVERAGING EVIDENCE FOR EFFECTIVE CASH PROGRAMMING: INSIGHTS, GAPS, AND OPPORTUNITIES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179214"/>
          <a:ext cx="15920684" cy="9385925"/>
        </p:xfrm>
        <a:graphic>
          <a:graphicData uri="http://schemas.openxmlformats.org/drawingml/2006/table">
            <a:tbl>
              <a:tblPr/>
              <a:tblGrid>
                <a:gridCol w="5675392"/>
                <a:gridCol w="10245292"/>
              </a:tblGrid>
              <a:tr h="1071687">
                <a:tc>
                  <a:txBody>
                    <a:bodyPr anchor="t" rtlCol="false"/>
                    <a:lstStyle/>
                    <a:p>
                      <a:pPr algn="ctr">
                        <a:lnSpc>
                          <a:spcPts val="4200"/>
                        </a:lnSpc>
                        <a:defRPr/>
                      </a:pPr>
                      <a:r>
                        <a:rPr lang="en-US" sz="3000" b="true">
                          <a:solidFill>
                            <a:srgbClr val="FFFFFF"/>
                          </a:solidFill>
                          <a:latin typeface="Canva Sans Bold"/>
                          <a:ea typeface="Canva Sans Bold"/>
                          <a:cs typeface="Canva Sans Bold"/>
                          <a:sym typeface="Canva Sans Bold"/>
                        </a:rPr>
                        <a:t>Research Piece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c>
                  <a:txBody>
                    <a:bodyPr anchor="t" rtlCol="false"/>
                    <a:lstStyle/>
                    <a:p>
                      <a:pPr algn="ctr">
                        <a:lnSpc>
                          <a:spcPts val="4200"/>
                        </a:lnSpc>
                        <a:defRPr/>
                      </a:pPr>
                      <a:r>
                        <a:rPr lang="en-US" sz="3000" b="true">
                          <a:solidFill>
                            <a:srgbClr val="FFFFFF"/>
                          </a:solidFill>
                          <a:latin typeface="Canva Sans Bold"/>
                          <a:ea typeface="Canva Sans Bold"/>
                          <a:cs typeface="Canva Sans Bold"/>
                          <a:sym typeface="Canva Sans Bold"/>
                        </a:rPr>
                        <a:t>Added Value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r>
              <a:tr h="2126233">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Opportunities and Barriers for PWDs in Accessing Social Protection and CVA Programs in Lebanon</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800"/>
                        </a:lnSpc>
                        <a:defRPr/>
                      </a:pPr>
                      <a:r>
                        <a:rPr lang="en-US" sz="2000">
                          <a:solidFill>
                            <a:srgbClr val="000000"/>
                          </a:solidFill>
                          <a:latin typeface="Canva Sans"/>
                          <a:ea typeface="Canva Sans"/>
                          <a:cs typeface="Canva Sans"/>
                          <a:sym typeface="Canva Sans"/>
                        </a:rPr>
                        <a:t>This study gives voice to people with disabilities, revealing the hidden barriers they face in accessing aid — and offers actionable recommendations to improve inclusive design, targeting, and delivery of social protection assistance.</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1849727">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The Bottom Poor and Social Assistance programs in Lebanon</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The research will develop key recommendations to improve the inclusiveness and effectiveness of social protection programs, identifying best practices for addressing information and coverage gaps to better reach the poorest and most vulnerable households from a bottom-up perspective.</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202510">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Assessing the Link Between Cash Assistance and Debt Among Vulnerable Households in Lebanon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800"/>
                        </a:lnSpc>
                        <a:defRPr/>
                      </a:pPr>
                      <a:r>
                        <a:rPr lang="en-US" sz="2000">
                          <a:solidFill>
                            <a:srgbClr val="000000"/>
                          </a:solidFill>
                          <a:latin typeface="Canva Sans"/>
                          <a:ea typeface="Canva Sans"/>
                          <a:cs typeface="Canva Sans"/>
                          <a:sym typeface="Canva Sans"/>
                        </a:rPr>
                        <a:t>This research is expected to provide crucial insights to enhance the design and implementation of cash programs by identifying prominent trends in protection threats correlated with high debt levels, ensuring they align with the overarching goal of mitigating vulnerabilities within the refugee and host communities.</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135767">
                <a:tc>
                  <a:txBody>
                    <a:bodyPr anchor="t" rtlCol="false"/>
                    <a:lstStyle/>
                    <a:p>
                      <a:pPr algn="ctr">
                        <a:lnSpc>
                          <a:spcPts val="3359"/>
                        </a:lnSpc>
                        <a:defRPr/>
                      </a:pPr>
                      <a:r>
                        <a:rPr lang="en-US" sz="2400" b="true">
                          <a:solidFill>
                            <a:srgbClr val="FFFFFF"/>
                          </a:solidFill>
                          <a:latin typeface="Arimo Bold"/>
                          <a:ea typeface="Arimo Bold"/>
                          <a:cs typeface="Arimo Bold"/>
                          <a:sym typeface="Arimo Bold"/>
                        </a:rPr>
                        <a:t>Impact and Effectiveness of Cash Plus Livelihood Programming for Lebanese Host Communities in Lebanon</a:t>
                      </a:r>
                      <a:r>
                        <a:rPr lang="en-US" sz="2400" b="true">
                          <a:solidFill>
                            <a:srgbClr val="FFFFFF"/>
                          </a:solidFill>
                          <a:latin typeface="Arimo Bold"/>
                          <a:ea typeface="Arimo Bold"/>
                          <a:cs typeface="Arimo Bold"/>
                          <a:sym typeface="Arimo Bold"/>
                        </a:rPr>
                        <a:t>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800"/>
                        </a:lnSpc>
                        <a:defRPr/>
                      </a:pPr>
                      <a:r>
                        <a:rPr lang="en-US" sz="2000">
                          <a:solidFill>
                            <a:srgbClr val="000000"/>
                          </a:solidFill>
                          <a:latin typeface="Canva Sans"/>
                          <a:ea typeface="Canva Sans"/>
                          <a:cs typeface="Canva Sans"/>
                          <a:sym typeface="Canva Sans"/>
                        </a:rPr>
                        <a:t>The study will inform the design of Cash Plus interventions by exploring the effectiveness of the cash plus approach in achieving intended outcomes, share lessons learnt and recommendations and provide a roadmap on the needed considerations when designing and reviewing such interventions in Lebanon.</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bl>
          </a:graphicData>
        </a:graphic>
      </p:graphicFrame>
      <p:sp>
        <p:nvSpPr>
          <p:cNvPr name="Freeform 3" id="3"/>
          <p:cNvSpPr/>
          <p:nvPr/>
        </p:nvSpPr>
        <p:spPr>
          <a:xfrm flipH="false" flipV="false" rot="0">
            <a:off x="437574" y="9791711"/>
            <a:ext cx="12461665" cy="358273"/>
          </a:xfrm>
          <a:custGeom>
            <a:avLst/>
            <a:gdLst/>
            <a:ahLst/>
            <a:cxnLst/>
            <a:rect r="r" b="b" t="t" l="l"/>
            <a:pathLst>
              <a:path h="358273" w="12461665">
                <a:moveTo>
                  <a:pt x="0" y="0"/>
                </a:moveTo>
                <a:lnTo>
                  <a:pt x="12461665" y="0"/>
                </a:lnTo>
                <a:lnTo>
                  <a:pt x="12461665" y="358273"/>
                </a:lnTo>
                <a:lnTo>
                  <a:pt x="0" y="358273"/>
                </a:lnTo>
                <a:lnTo>
                  <a:pt x="0" y="0"/>
                </a:lnTo>
                <a:close/>
              </a:path>
            </a:pathLst>
          </a:custGeom>
          <a:blipFill>
            <a:blip r:embed="rId2"/>
            <a:stretch>
              <a:fillRect l="0" t="0" r="0" b="0"/>
            </a:stretch>
          </a:blipFill>
        </p:spPr>
      </p:sp>
      <p:sp>
        <p:nvSpPr>
          <p:cNvPr name="Freeform 4" id="4"/>
          <p:cNvSpPr/>
          <p:nvPr/>
        </p:nvSpPr>
        <p:spPr>
          <a:xfrm flipH="false" flipV="false" rot="0">
            <a:off x="12899239" y="9609917"/>
            <a:ext cx="5388761" cy="721861"/>
          </a:xfrm>
          <a:custGeom>
            <a:avLst/>
            <a:gdLst/>
            <a:ahLst/>
            <a:cxnLst/>
            <a:rect r="r" b="b" t="t" l="l"/>
            <a:pathLst>
              <a:path h="721861" w="5388761">
                <a:moveTo>
                  <a:pt x="0" y="0"/>
                </a:moveTo>
                <a:lnTo>
                  <a:pt x="5388761" y="0"/>
                </a:lnTo>
                <a:lnTo>
                  <a:pt x="5388761" y="721861"/>
                </a:lnTo>
                <a:lnTo>
                  <a:pt x="0" y="721861"/>
                </a:lnTo>
                <a:lnTo>
                  <a:pt x="0" y="0"/>
                </a:lnTo>
                <a:close/>
              </a:path>
            </a:pathLst>
          </a:custGeom>
          <a:blipFill>
            <a:blip r:embed="rId3"/>
            <a:stretch>
              <a:fillRect l="0" t="-39664" r="0" b="-137504"/>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05491" y="1429456"/>
            <a:ext cx="11735918" cy="2364538"/>
            <a:chOff x="0" y="0"/>
            <a:chExt cx="3090941" cy="622759"/>
          </a:xfrm>
        </p:grpSpPr>
        <p:sp>
          <p:nvSpPr>
            <p:cNvPr name="Freeform 3" id="3"/>
            <p:cNvSpPr/>
            <p:nvPr/>
          </p:nvSpPr>
          <p:spPr>
            <a:xfrm flipH="false" flipV="false" rot="0">
              <a:off x="0" y="0"/>
              <a:ext cx="3090941" cy="622759"/>
            </a:xfrm>
            <a:custGeom>
              <a:avLst/>
              <a:gdLst/>
              <a:ahLst/>
              <a:cxnLst/>
              <a:rect r="r" b="b" t="t" l="l"/>
              <a:pathLst>
                <a:path h="622759" w="3090941">
                  <a:moveTo>
                    <a:pt x="16492" y="0"/>
                  </a:moveTo>
                  <a:lnTo>
                    <a:pt x="3074449" y="0"/>
                  </a:lnTo>
                  <a:cubicBezTo>
                    <a:pt x="3083558" y="0"/>
                    <a:pt x="3090941" y="7384"/>
                    <a:pt x="3090941" y="16492"/>
                  </a:cubicBezTo>
                  <a:lnTo>
                    <a:pt x="3090941" y="606267"/>
                  </a:lnTo>
                  <a:cubicBezTo>
                    <a:pt x="3090941" y="615375"/>
                    <a:pt x="3083558" y="622759"/>
                    <a:pt x="3074449" y="622759"/>
                  </a:cubicBezTo>
                  <a:lnTo>
                    <a:pt x="16492" y="622759"/>
                  </a:lnTo>
                  <a:cubicBezTo>
                    <a:pt x="7384" y="622759"/>
                    <a:pt x="0" y="615375"/>
                    <a:pt x="0" y="606267"/>
                  </a:cubicBezTo>
                  <a:lnTo>
                    <a:pt x="0" y="16492"/>
                  </a:lnTo>
                  <a:cubicBezTo>
                    <a:pt x="0" y="7384"/>
                    <a:pt x="7384" y="0"/>
                    <a:pt x="16492" y="0"/>
                  </a:cubicBezTo>
                  <a:close/>
                </a:path>
              </a:pathLst>
            </a:custGeom>
            <a:solidFill>
              <a:srgbClr val="54BBAF">
                <a:alpha val="81961"/>
              </a:srgbClr>
            </a:solidFill>
          </p:spPr>
        </p:sp>
        <p:sp>
          <p:nvSpPr>
            <p:cNvPr name="TextBox 4" id="4"/>
            <p:cNvSpPr txBox="true"/>
            <p:nvPr/>
          </p:nvSpPr>
          <p:spPr>
            <a:xfrm>
              <a:off x="0" y="-28575"/>
              <a:ext cx="3090941" cy="651334"/>
            </a:xfrm>
            <a:prstGeom prst="rect">
              <a:avLst/>
            </a:prstGeom>
          </p:spPr>
          <p:txBody>
            <a:bodyPr anchor="ctr" rtlCol="false" tIns="50800" lIns="50800" bIns="50800" rIns="50800"/>
            <a:lstStyle/>
            <a:p>
              <a:pPr algn="ctr">
                <a:lnSpc>
                  <a:spcPts val="1960"/>
                </a:lnSpc>
              </a:pPr>
            </a:p>
          </p:txBody>
        </p:sp>
      </p:grpSp>
      <p:grpSp>
        <p:nvGrpSpPr>
          <p:cNvPr name="Group 5" id="5"/>
          <p:cNvGrpSpPr/>
          <p:nvPr/>
        </p:nvGrpSpPr>
        <p:grpSpPr>
          <a:xfrm rot="0">
            <a:off x="1405491" y="4125955"/>
            <a:ext cx="11735918" cy="2038183"/>
            <a:chOff x="0" y="0"/>
            <a:chExt cx="3090941" cy="536805"/>
          </a:xfrm>
        </p:grpSpPr>
        <p:sp>
          <p:nvSpPr>
            <p:cNvPr name="Freeform 6" id="6"/>
            <p:cNvSpPr/>
            <p:nvPr/>
          </p:nvSpPr>
          <p:spPr>
            <a:xfrm flipH="false" flipV="false" rot="0">
              <a:off x="0" y="0"/>
              <a:ext cx="3090941" cy="536805"/>
            </a:xfrm>
            <a:custGeom>
              <a:avLst/>
              <a:gdLst/>
              <a:ahLst/>
              <a:cxnLst/>
              <a:rect r="r" b="b" t="t" l="l"/>
              <a:pathLst>
                <a:path h="536805" w="3090941">
                  <a:moveTo>
                    <a:pt x="16492" y="0"/>
                  </a:moveTo>
                  <a:lnTo>
                    <a:pt x="3074449" y="0"/>
                  </a:lnTo>
                  <a:cubicBezTo>
                    <a:pt x="3083558" y="0"/>
                    <a:pt x="3090941" y="7384"/>
                    <a:pt x="3090941" y="16492"/>
                  </a:cubicBezTo>
                  <a:lnTo>
                    <a:pt x="3090941" y="520313"/>
                  </a:lnTo>
                  <a:cubicBezTo>
                    <a:pt x="3090941" y="529422"/>
                    <a:pt x="3083558" y="536805"/>
                    <a:pt x="3074449" y="536805"/>
                  </a:cubicBezTo>
                  <a:lnTo>
                    <a:pt x="16492" y="536805"/>
                  </a:lnTo>
                  <a:cubicBezTo>
                    <a:pt x="7384" y="536805"/>
                    <a:pt x="0" y="529422"/>
                    <a:pt x="0" y="520313"/>
                  </a:cubicBezTo>
                  <a:lnTo>
                    <a:pt x="0" y="16492"/>
                  </a:lnTo>
                  <a:cubicBezTo>
                    <a:pt x="0" y="7384"/>
                    <a:pt x="7384" y="0"/>
                    <a:pt x="16492" y="0"/>
                  </a:cubicBezTo>
                  <a:close/>
                </a:path>
              </a:pathLst>
            </a:custGeom>
            <a:solidFill>
              <a:srgbClr val="54BBAF">
                <a:alpha val="81961"/>
              </a:srgbClr>
            </a:solidFill>
          </p:spPr>
        </p:sp>
        <p:sp>
          <p:nvSpPr>
            <p:cNvPr name="TextBox 7" id="7"/>
            <p:cNvSpPr txBox="true"/>
            <p:nvPr/>
          </p:nvSpPr>
          <p:spPr>
            <a:xfrm>
              <a:off x="0" y="-28575"/>
              <a:ext cx="3090941" cy="565380"/>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1405491" y="6468938"/>
            <a:ext cx="11713452" cy="1690053"/>
            <a:chOff x="0" y="0"/>
            <a:chExt cx="3085024" cy="445117"/>
          </a:xfrm>
        </p:grpSpPr>
        <p:sp>
          <p:nvSpPr>
            <p:cNvPr name="Freeform 9" id="9"/>
            <p:cNvSpPr/>
            <p:nvPr/>
          </p:nvSpPr>
          <p:spPr>
            <a:xfrm flipH="false" flipV="false" rot="0">
              <a:off x="0" y="0"/>
              <a:ext cx="3085024" cy="445117"/>
            </a:xfrm>
            <a:custGeom>
              <a:avLst/>
              <a:gdLst/>
              <a:ahLst/>
              <a:cxnLst/>
              <a:rect r="r" b="b" t="t" l="l"/>
              <a:pathLst>
                <a:path h="445117" w="3085024">
                  <a:moveTo>
                    <a:pt x="16524" y="0"/>
                  </a:moveTo>
                  <a:lnTo>
                    <a:pt x="3068501" y="0"/>
                  </a:lnTo>
                  <a:cubicBezTo>
                    <a:pt x="3072883" y="0"/>
                    <a:pt x="3077086" y="1741"/>
                    <a:pt x="3080185" y="4840"/>
                  </a:cubicBezTo>
                  <a:cubicBezTo>
                    <a:pt x="3083284" y="7938"/>
                    <a:pt x="3085024" y="12141"/>
                    <a:pt x="3085024" y="16524"/>
                  </a:cubicBezTo>
                  <a:lnTo>
                    <a:pt x="3085024" y="428593"/>
                  </a:lnTo>
                  <a:cubicBezTo>
                    <a:pt x="3085024" y="432976"/>
                    <a:pt x="3083284" y="437178"/>
                    <a:pt x="3080185" y="440277"/>
                  </a:cubicBezTo>
                  <a:cubicBezTo>
                    <a:pt x="3077086" y="443376"/>
                    <a:pt x="3072883" y="445117"/>
                    <a:pt x="3068501" y="445117"/>
                  </a:cubicBezTo>
                  <a:lnTo>
                    <a:pt x="16524" y="445117"/>
                  </a:lnTo>
                  <a:cubicBezTo>
                    <a:pt x="12141" y="445117"/>
                    <a:pt x="7938" y="443376"/>
                    <a:pt x="4840" y="440277"/>
                  </a:cubicBezTo>
                  <a:cubicBezTo>
                    <a:pt x="1741" y="437178"/>
                    <a:pt x="0" y="432976"/>
                    <a:pt x="0" y="428593"/>
                  </a:cubicBezTo>
                  <a:lnTo>
                    <a:pt x="0" y="16524"/>
                  </a:lnTo>
                  <a:cubicBezTo>
                    <a:pt x="0" y="12141"/>
                    <a:pt x="1741" y="7938"/>
                    <a:pt x="4840" y="4840"/>
                  </a:cubicBezTo>
                  <a:cubicBezTo>
                    <a:pt x="7938" y="1741"/>
                    <a:pt x="12141" y="0"/>
                    <a:pt x="16524" y="0"/>
                  </a:cubicBezTo>
                  <a:close/>
                </a:path>
              </a:pathLst>
            </a:custGeom>
            <a:solidFill>
              <a:srgbClr val="54BBAF">
                <a:alpha val="80784"/>
              </a:srgbClr>
            </a:solidFill>
          </p:spPr>
        </p:sp>
        <p:sp>
          <p:nvSpPr>
            <p:cNvPr name="TextBox 10" id="10"/>
            <p:cNvSpPr txBox="true"/>
            <p:nvPr/>
          </p:nvSpPr>
          <p:spPr>
            <a:xfrm>
              <a:off x="0" y="-28575"/>
              <a:ext cx="3085024" cy="473692"/>
            </a:xfrm>
            <a:prstGeom prst="rect">
              <a:avLst/>
            </a:prstGeom>
          </p:spPr>
          <p:txBody>
            <a:bodyPr anchor="ctr" rtlCol="false" tIns="50800" lIns="50800" bIns="50800" rIns="50800"/>
            <a:lstStyle/>
            <a:p>
              <a:pPr algn="ctr">
                <a:lnSpc>
                  <a:spcPts val="1960"/>
                </a:lnSpc>
              </a:pPr>
            </a:p>
          </p:txBody>
        </p:sp>
      </p:grpSp>
      <p:sp>
        <p:nvSpPr>
          <p:cNvPr name="Freeform 11" id="11"/>
          <p:cNvSpPr/>
          <p:nvPr/>
        </p:nvSpPr>
        <p:spPr>
          <a:xfrm flipH="false" flipV="false" rot="-5400000">
            <a:off x="-1933633" y="8043242"/>
            <a:ext cx="5388761" cy="721861"/>
          </a:xfrm>
          <a:custGeom>
            <a:avLst/>
            <a:gdLst/>
            <a:ahLst/>
            <a:cxnLst/>
            <a:rect r="r" b="b" t="t" l="l"/>
            <a:pathLst>
              <a:path h="721861" w="5388761">
                <a:moveTo>
                  <a:pt x="0" y="0"/>
                </a:moveTo>
                <a:lnTo>
                  <a:pt x="5388760" y="0"/>
                </a:lnTo>
                <a:lnTo>
                  <a:pt x="5388760" y="721861"/>
                </a:lnTo>
                <a:lnTo>
                  <a:pt x="0" y="721861"/>
                </a:lnTo>
                <a:lnTo>
                  <a:pt x="0" y="0"/>
                </a:lnTo>
                <a:close/>
              </a:path>
            </a:pathLst>
          </a:custGeom>
          <a:blipFill>
            <a:blip r:embed="rId2"/>
            <a:stretch>
              <a:fillRect l="0" t="-39664" r="0" b="-137504"/>
            </a:stretch>
          </a:blipFill>
        </p:spPr>
      </p:sp>
      <p:sp>
        <p:nvSpPr>
          <p:cNvPr name="Freeform 12" id="12"/>
          <p:cNvSpPr/>
          <p:nvPr/>
        </p:nvSpPr>
        <p:spPr>
          <a:xfrm flipH="false" flipV="false" rot="0">
            <a:off x="13674388" y="6607038"/>
            <a:ext cx="4258192" cy="1413853"/>
          </a:xfrm>
          <a:custGeom>
            <a:avLst/>
            <a:gdLst/>
            <a:ahLst/>
            <a:cxnLst/>
            <a:rect r="r" b="b" t="t" l="l"/>
            <a:pathLst>
              <a:path h="1413853" w="4258192">
                <a:moveTo>
                  <a:pt x="0" y="0"/>
                </a:moveTo>
                <a:lnTo>
                  <a:pt x="4258192" y="0"/>
                </a:lnTo>
                <a:lnTo>
                  <a:pt x="4258192" y="1413853"/>
                </a:lnTo>
                <a:lnTo>
                  <a:pt x="0" y="1413853"/>
                </a:lnTo>
                <a:lnTo>
                  <a:pt x="0" y="0"/>
                </a:lnTo>
                <a:close/>
              </a:path>
            </a:pathLst>
          </a:custGeom>
          <a:blipFill>
            <a:blip r:embed="rId3"/>
            <a:stretch>
              <a:fillRect l="0" t="0" r="0" b="0"/>
            </a:stretch>
          </a:blipFill>
        </p:spPr>
      </p:sp>
      <p:sp>
        <p:nvSpPr>
          <p:cNvPr name="TextBox 13" id="13"/>
          <p:cNvSpPr txBox="true"/>
          <p:nvPr/>
        </p:nvSpPr>
        <p:spPr>
          <a:xfrm rot="0">
            <a:off x="2019994" y="2396359"/>
            <a:ext cx="10881433" cy="1369060"/>
          </a:xfrm>
          <a:prstGeom prst="rect">
            <a:avLst/>
          </a:prstGeom>
        </p:spPr>
        <p:txBody>
          <a:bodyPr anchor="t" rtlCol="false" tIns="0" lIns="0" bIns="0" rIns="0">
            <a:spAutoFit/>
          </a:bodyPr>
          <a:lstStyle/>
          <a:p>
            <a:pPr algn="l">
              <a:lnSpc>
                <a:spcPts val="2240"/>
              </a:lnSpc>
            </a:pPr>
            <a:r>
              <a:rPr lang="en-US" sz="1600" spc="-80">
                <a:solidFill>
                  <a:srgbClr val="FFFFFF"/>
                </a:solidFill>
                <a:latin typeface="Canva Sans"/>
                <a:ea typeface="Canva Sans"/>
                <a:cs typeface="Canva Sans"/>
                <a:sym typeface="Canva Sans"/>
              </a:rPr>
              <a:t>The study will explore the perspectives of vulnerable elderly Lebanese on CVA and social assistance programs to support more inclusive and accessible programming. It identifies access barriers, addresses information gaps, and offers bottom-up policy recommendations to improve targeting. A gendered lens is applied to better understand their specific challenges and experiences.</a:t>
            </a:r>
          </a:p>
          <a:p>
            <a:pPr algn="l">
              <a:lnSpc>
                <a:spcPts val="2240"/>
              </a:lnSpc>
              <a:spcBef>
                <a:spcPct val="0"/>
              </a:spcBef>
            </a:pPr>
          </a:p>
        </p:txBody>
      </p:sp>
      <p:sp>
        <p:nvSpPr>
          <p:cNvPr name="TextBox 14" id="14"/>
          <p:cNvSpPr txBox="true"/>
          <p:nvPr/>
        </p:nvSpPr>
        <p:spPr>
          <a:xfrm rot="0">
            <a:off x="2019994" y="1567150"/>
            <a:ext cx="11098949" cy="1044575"/>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Participatory Approach to Assessing the Access to CVA and the Social Protection Systems for the Elderly Population in Lebanon </a:t>
            </a:r>
          </a:p>
          <a:p>
            <a:pPr algn="l">
              <a:lnSpc>
                <a:spcPts val="2799"/>
              </a:lnSpc>
              <a:spcBef>
                <a:spcPct val="0"/>
              </a:spcBef>
            </a:pPr>
          </a:p>
        </p:txBody>
      </p:sp>
      <p:sp>
        <p:nvSpPr>
          <p:cNvPr name="TextBox 15" id="15"/>
          <p:cNvSpPr txBox="true"/>
          <p:nvPr/>
        </p:nvSpPr>
        <p:spPr>
          <a:xfrm rot="0">
            <a:off x="13823793" y="165954"/>
            <a:ext cx="4511832" cy="563881"/>
          </a:xfrm>
          <a:prstGeom prst="rect">
            <a:avLst/>
          </a:prstGeom>
        </p:spPr>
        <p:txBody>
          <a:bodyPr anchor="t" rtlCol="false" tIns="0" lIns="0" bIns="0" rIns="0">
            <a:spAutoFit/>
          </a:bodyPr>
          <a:lstStyle/>
          <a:p>
            <a:pPr algn="l">
              <a:lnSpc>
                <a:spcPts val="4619"/>
              </a:lnSpc>
              <a:spcBef>
                <a:spcPct val="0"/>
              </a:spcBef>
            </a:pPr>
            <a:r>
              <a:rPr lang="en-US" b="true" sz="3299" spc="-164">
                <a:solidFill>
                  <a:srgbClr val="4B3C3D"/>
                </a:solidFill>
                <a:latin typeface="Canva Sans Bold"/>
                <a:ea typeface="Canva Sans Bold"/>
                <a:cs typeface="Canva Sans Bold"/>
                <a:sym typeface="Canva Sans Bold"/>
              </a:rPr>
              <a:t>Status </a:t>
            </a:r>
          </a:p>
        </p:txBody>
      </p:sp>
      <p:sp>
        <p:nvSpPr>
          <p:cNvPr name="TextBox 16" id="16"/>
          <p:cNvSpPr txBox="true"/>
          <p:nvPr/>
        </p:nvSpPr>
        <p:spPr>
          <a:xfrm rot="0">
            <a:off x="2019994" y="4767453"/>
            <a:ext cx="10881433" cy="1092835"/>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The study will investigate the initial response to the September 2024 conflict in southern Lebanon, focusing on key non-formal actors involved in supporting displaced communities during the early stages. It will examine how these actors provided assistance before formal aid mechanisms were activated and the extent of their interaction with official responses. Findings will be used to identify opportunities for leveraging civil society in future anticipatory action</a:t>
            </a:r>
          </a:p>
        </p:txBody>
      </p:sp>
      <p:sp>
        <p:nvSpPr>
          <p:cNvPr name="TextBox 17" id="17"/>
          <p:cNvSpPr txBox="true"/>
          <p:nvPr/>
        </p:nvSpPr>
        <p:spPr>
          <a:xfrm rot="0">
            <a:off x="2040977" y="4336919"/>
            <a:ext cx="7564792" cy="692150"/>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Streamlining Cash Coordination in Lebanon</a:t>
            </a:r>
          </a:p>
          <a:p>
            <a:pPr algn="l">
              <a:lnSpc>
                <a:spcPts val="2799"/>
              </a:lnSpc>
              <a:spcBef>
                <a:spcPct val="0"/>
              </a:spcBef>
            </a:pPr>
          </a:p>
        </p:txBody>
      </p:sp>
      <p:sp>
        <p:nvSpPr>
          <p:cNvPr name="TextBox 18" id="18"/>
          <p:cNvSpPr txBox="true"/>
          <p:nvPr/>
        </p:nvSpPr>
        <p:spPr>
          <a:xfrm rot="0">
            <a:off x="2019994" y="7066156"/>
            <a:ext cx="10470557" cy="1092835"/>
          </a:xfrm>
          <a:prstGeom prst="rect">
            <a:avLst/>
          </a:prstGeom>
        </p:spPr>
        <p:txBody>
          <a:bodyPr anchor="t" rtlCol="false" tIns="0" lIns="0" bIns="0" rIns="0">
            <a:spAutoFit/>
          </a:bodyPr>
          <a:lstStyle/>
          <a:p>
            <a:pPr algn="l">
              <a:lnSpc>
                <a:spcPts val="2240"/>
              </a:lnSpc>
            </a:pPr>
            <a:r>
              <a:rPr lang="en-US" sz="1600" spc="-80">
                <a:solidFill>
                  <a:srgbClr val="FFFFFF"/>
                </a:solidFill>
                <a:latin typeface="Canva Sans"/>
                <a:ea typeface="Canva Sans"/>
                <a:cs typeface="Canva Sans"/>
                <a:sym typeface="Canva Sans"/>
              </a:rPr>
              <a:t>This study examines the effectiveness of cash and cash-plus interventions in addressing the urgent needs of internally displaced persons (IDPs) and host communities. It aims to understand how these approaches support basic needs, enhance coping capacity, and contribute to resilience in a context of prolonged instability.</a:t>
            </a:r>
          </a:p>
          <a:p>
            <a:pPr algn="l">
              <a:lnSpc>
                <a:spcPts val="2240"/>
              </a:lnSpc>
              <a:spcBef>
                <a:spcPct val="0"/>
              </a:spcBef>
            </a:pPr>
          </a:p>
        </p:txBody>
      </p:sp>
      <p:sp>
        <p:nvSpPr>
          <p:cNvPr name="TextBox 19" id="19"/>
          <p:cNvSpPr txBox="true"/>
          <p:nvPr/>
        </p:nvSpPr>
        <p:spPr>
          <a:xfrm rot="0">
            <a:off x="2039761" y="6647910"/>
            <a:ext cx="10506175" cy="692150"/>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The Role of Civil Society as Local First Responders in the Lebanese Emergency Response</a:t>
            </a:r>
          </a:p>
          <a:p>
            <a:pPr algn="l">
              <a:lnSpc>
                <a:spcPts val="2799"/>
              </a:lnSpc>
              <a:spcBef>
                <a:spcPct val="0"/>
              </a:spcBef>
            </a:pPr>
          </a:p>
        </p:txBody>
      </p:sp>
      <p:sp>
        <p:nvSpPr>
          <p:cNvPr name="TextBox 20" id="20"/>
          <p:cNvSpPr txBox="true"/>
          <p:nvPr/>
        </p:nvSpPr>
        <p:spPr>
          <a:xfrm rot="-5400000">
            <a:off x="-5261577" y="166906"/>
            <a:ext cx="12061658" cy="628651"/>
          </a:xfrm>
          <a:prstGeom prst="rect">
            <a:avLst/>
          </a:prstGeom>
        </p:spPr>
        <p:txBody>
          <a:bodyPr anchor="t" rtlCol="false" tIns="0" lIns="0" bIns="0" rIns="0">
            <a:spAutoFit/>
          </a:bodyPr>
          <a:lstStyle/>
          <a:p>
            <a:pPr algn="l">
              <a:lnSpc>
                <a:spcPts val="4500"/>
              </a:lnSpc>
            </a:pPr>
            <a:r>
              <a:rPr lang="en-US" sz="5000" spc="-250">
                <a:solidFill>
                  <a:srgbClr val="1C1C1B"/>
                </a:solidFill>
                <a:latin typeface="Canva Sans"/>
                <a:ea typeface="Canva Sans"/>
                <a:cs typeface="Canva Sans"/>
                <a:sym typeface="Canva Sans"/>
              </a:rPr>
              <a:t>New Research Pieces</a:t>
            </a:r>
          </a:p>
        </p:txBody>
      </p:sp>
      <p:sp>
        <p:nvSpPr>
          <p:cNvPr name="TextBox 21" id="21"/>
          <p:cNvSpPr txBox="true"/>
          <p:nvPr/>
        </p:nvSpPr>
        <p:spPr>
          <a:xfrm rot="0">
            <a:off x="13547568" y="5913948"/>
            <a:ext cx="4511832" cy="481331"/>
          </a:xfrm>
          <a:prstGeom prst="rect">
            <a:avLst/>
          </a:prstGeom>
        </p:spPr>
        <p:txBody>
          <a:bodyPr anchor="t" rtlCol="false" tIns="0" lIns="0" bIns="0" rIns="0">
            <a:spAutoFit/>
          </a:bodyPr>
          <a:lstStyle/>
          <a:p>
            <a:pPr algn="l">
              <a:lnSpc>
                <a:spcPts val="3919"/>
              </a:lnSpc>
              <a:spcBef>
                <a:spcPct val="0"/>
              </a:spcBef>
            </a:pPr>
            <a:r>
              <a:rPr lang="en-US" b="true" sz="2799" spc="-139">
                <a:solidFill>
                  <a:srgbClr val="4B3C3D"/>
                </a:solidFill>
                <a:latin typeface="Canva Sans Bold"/>
                <a:ea typeface="Canva Sans Bold"/>
                <a:cs typeface="Canva Sans Bold"/>
                <a:sym typeface="Canva Sans Bold"/>
              </a:rPr>
              <a:t>Partnership Initiative </a:t>
            </a:r>
          </a:p>
        </p:txBody>
      </p:sp>
      <p:sp>
        <p:nvSpPr>
          <p:cNvPr name="TextBox 22" id="22"/>
          <p:cNvSpPr txBox="true"/>
          <p:nvPr/>
        </p:nvSpPr>
        <p:spPr>
          <a:xfrm rot="0">
            <a:off x="14970644" y="4798566"/>
            <a:ext cx="12061658" cy="415293"/>
          </a:xfrm>
          <a:prstGeom prst="rect">
            <a:avLst/>
          </a:prstGeom>
        </p:spPr>
        <p:txBody>
          <a:bodyPr anchor="t" rtlCol="false" tIns="0" lIns="0" bIns="0" rIns="0">
            <a:spAutoFit/>
          </a:bodyPr>
          <a:lstStyle/>
          <a:p>
            <a:pPr algn="l">
              <a:lnSpc>
                <a:spcPts val="3060"/>
              </a:lnSpc>
            </a:pPr>
            <a:r>
              <a:rPr lang="en-US" sz="3400" spc="-170">
                <a:solidFill>
                  <a:srgbClr val="1C1C1B"/>
                </a:solidFill>
                <a:latin typeface="Canva Sans"/>
                <a:ea typeface="Canva Sans"/>
                <a:cs typeface="Canva Sans"/>
                <a:sym typeface="Canva Sans"/>
              </a:rPr>
              <a:t>Advertised </a:t>
            </a:r>
          </a:p>
        </p:txBody>
      </p:sp>
      <p:sp>
        <p:nvSpPr>
          <p:cNvPr name="AutoShape 23" id="23"/>
          <p:cNvSpPr/>
          <p:nvPr/>
        </p:nvSpPr>
        <p:spPr>
          <a:xfrm flipH="true">
            <a:off x="13528518" y="4958587"/>
            <a:ext cx="1442126" cy="0"/>
          </a:xfrm>
          <a:prstGeom prst="line">
            <a:avLst/>
          </a:prstGeom>
          <a:ln cap="flat" w="38100">
            <a:solidFill>
              <a:srgbClr val="000000"/>
            </a:solidFill>
            <a:prstDash val="solid"/>
            <a:headEnd type="none" len="sm" w="sm"/>
            <a:tailEnd type="arrow" len="sm" w="med"/>
          </a:ln>
        </p:spPr>
      </p:sp>
      <p:sp>
        <p:nvSpPr>
          <p:cNvPr name="TextBox 24" id="24"/>
          <p:cNvSpPr txBox="true"/>
          <p:nvPr/>
        </p:nvSpPr>
        <p:spPr>
          <a:xfrm rot="0">
            <a:off x="14970644" y="2210100"/>
            <a:ext cx="12061658" cy="936752"/>
          </a:xfrm>
          <a:prstGeom prst="rect">
            <a:avLst/>
          </a:prstGeom>
        </p:spPr>
        <p:txBody>
          <a:bodyPr anchor="t" rtlCol="false" tIns="0" lIns="0" bIns="0" rIns="0">
            <a:spAutoFit/>
          </a:bodyPr>
          <a:lstStyle/>
          <a:p>
            <a:pPr algn="just">
              <a:lnSpc>
                <a:spcPts val="3603"/>
              </a:lnSpc>
            </a:pPr>
            <a:r>
              <a:rPr lang="en-US" sz="3399" spc="-10">
                <a:solidFill>
                  <a:srgbClr val="1C1C1B"/>
                </a:solidFill>
                <a:latin typeface="Canva Sans"/>
                <a:ea typeface="Canva Sans"/>
                <a:cs typeface="Canva Sans"/>
                <a:sym typeface="Canva Sans"/>
              </a:rPr>
              <a:t>Upcoming </a:t>
            </a:r>
          </a:p>
          <a:p>
            <a:pPr algn="just">
              <a:lnSpc>
                <a:spcPts val="3603"/>
              </a:lnSpc>
            </a:pPr>
            <a:r>
              <a:rPr lang="en-US" sz="3399" spc="-10">
                <a:solidFill>
                  <a:srgbClr val="1C1C1B"/>
                </a:solidFill>
                <a:latin typeface="Canva Sans"/>
                <a:ea typeface="Canva Sans"/>
                <a:cs typeface="Canva Sans"/>
                <a:sym typeface="Canva Sans"/>
              </a:rPr>
              <a:t>advertisement</a:t>
            </a:r>
          </a:p>
        </p:txBody>
      </p:sp>
      <p:sp>
        <p:nvSpPr>
          <p:cNvPr name="AutoShape 25" id="25"/>
          <p:cNvSpPr/>
          <p:nvPr/>
        </p:nvSpPr>
        <p:spPr>
          <a:xfrm flipH="true" flipV="true">
            <a:off x="13674568" y="2597438"/>
            <a:ext cx="1010146" cy="9525"/>
          </a:xfrm>
          <a:prstGeom prst="line">
            <a:avLst/>
          </a:prstGeom>
          <a:ln cap="flat" w="38100">
            <a:solidFill>
              <a:srgbClr val="000000"/>
            </a:solidFill>
            <a:prstDash val="solid"/>
            <a:headEnd type="none" len="sm" w="sm"/>
            <a:tailEnd type="arrow" len="sm" w="med"/>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1076424"/>
          <a:ext cx="15920684" cy="7410808"/>
        </p:xfrm>
        <a:graphic>
          <a:graphicData uri="http://schemas.openxmlformats.org/drawingml/2006/table">
            <a:tbl>
              <a:tblPr/>
              <a:tblGrid>
                <a:gridCol w="5675392"/>
                <a:gridCol w="10245292"/>
              </a:tblGrid>
              <a:tr h="1071977">
                <a:tc>
                  <a:txBody>
                    <a:bodyPr anchor="t" rtlCol="false"/>
                    <a:lstStyle/>
                    <a:p>
                      <a:pPr algn="ctr">
                        <a:lnSpc>
                          <a:spcPts val="4200"/>
                        </a:lnSpc>
                        <a:defRPr/>
                      </a:pPr>
                      <a:r>
                        <a:rPr lang="en-US" sz="3000" b="true">
                          <a:solidFill>
                            <a:srgbClr val="FFFFFF"/>
                          </a:solidFill>
                          <a:latin typeface="Canva Sans Bold"/>
                          <a:ea typeface="Canva Sans Bold"/>
                          <a:cs typeface="Canva Sans Bold"/>
                          <a:sym typeface="Canva Sans Bold"/>
                        </a:rPr>
                        <a:t>Research Piece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c>
                  <a:txBody>
                    <a:bodyPr anchor="t" rtlCol="false"/>
                    <a:lstStyle/>
                    <a:p>
                      <a:pPr algn="ctr">
                        <a:lnSpc>
                          <a:spcPts val="4200"/>
                        </a:lnSpc>
                        <a:defRPr/>
                      </a:pPr>
                      <a:r>
                        <a:rPr lang="en-US" sz="3000" b="true">
                          <a:solidFill>
                            <a:srgbClr val="FFFFFF"/>
                          </a:solidFill>
                          <a:latin typeface="Canva Sans Bold"/>
                          <a:ea typeface="Canva Sans Bold"/>
                          <a:cs typeface="Canva Sans Bold"/>
                          <a:sym typeface="Canva Sans Bold"/>
                        </a:rPr>
                        <a:t>Added Value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r>
              <a:tr h="2456917">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Participatory Approach to Assessing the Access to CVA and the Social Protection Systems for the Elderly Population in Lebanon</a:t>
                      </a:r>
                      <a:r>
                        <a:rPr lang="en-US" sz="2400" b="true">
                          <a:solidFill>
                            <a:srgbClr val="FFFFFF"/>
                          </a:solidFill>
                          <a:latin typeface="Canva Sans Bold"/>
                          <a:ea typeface="Canva Sans Bold"/>
                          <a:cs typeface="Canva Sans Bold"/>
                          <a:sym typeface="Canva Sans Bold"/>
                        </a:rPr>
                        <a:t>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This study aims to understand the perspectives of the most vulnerable elderly Lebanese regarding CVA programs and social assistance schemes, in order to inform effective, inclusive, and accessible programming.</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029280">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Streamlining Cash Coordination in Lebanon</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Arimo"/>
                          <a:ea typeface="Arimo"/>
                          <a:cs typeface="Arimo"/>
                          <a:sym typeface="Arimo"/>
                        </a:rPr>
                        <a:t>This research offers actionable insights to streamline cash coordination in Lebanon, helping maximize impact and efficiency in a resource-constrained humanitarian environment.</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1852634">
                <a:tc>
                  <a:txBody>
                    <a:bodyPr anchor="t" rtlCol="false"/>
                    <a:lstStyle/>
                    <a:p>
                      <a:pPr algn="ctr">
                        <a:lnSpc>
                          <a:spcPts val="3359"/>
                        </a:lnSpc>
                        <a:defRPr/>
                      </a:pPr>
                      <a:r>
                        <a:rPr lang="en-US" sz="2400" b="true">
                          <a:solidFill>
                            <a:srgbClr val="FFFFFF"/>
                          </a:solidFill>
                          <a:latin typeface="Arimo Bold"/>
                          <a:ea typeface="Arimo Bold"/>
                          <a:cs typeface="Arimo Bold"/>
                          <a:sym typeface="Arimo Bold"/>
                        </a:rPr>
                        <a:t>The Role of Civil Society as Local First Responders in the Lebanese Emergency Response</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This study highlights the vital, often under looked role of civil society as first responders in crisis, offering insights on how to better integrate local actors into future anticipatory and formal response systems.</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bl>
          </a:graphicData>
        </a:graphic>
      </p:graphicFrame>
      <p:sp>
        <p:nvSpPr>
          <p:cNvPr name="Freeform 3" id="3"/>
          <p:cNvSpPr/>
          <p:nvPr/>
        </p:nvSpPr>
        <p:spPr>
          <a:xfrm flipH="false" flipV="false" rot="0">
            <a:off x="437574" y="9660200"/>
            <a:ext cx="12461665" cy="358273"/>
          </a:xfrm>
          <a:custGeom>
            <a:avLst/>
            <a:gdLst/>
            <a:ahLst/>
            <a:cxnLst/>
            <a:rect r="r" b="b" t="t" l="l"/>
            <a:pathLst>
              <a:path h="358273" w="12461665">
                <a:moveTo>
                  <a:pt x="0" y="0"/>
                </a:moveTo>
                <a:lnTo>
                  <a:pt x="12461665" y="0"/>
                </a:lnTo>
                <a:lnTo>
                  <a:pt x="12461665" y="358273"/>
                </a:lnTo>
                <a:lnTo>
                  <a:pt x="0" y="358273"/>
                </a:lnTo>
                <a:lnTo>
                  <a:pt x="0" y="0"/>
                </a:lnTo>
                <a:close/>
              </a:path>
            </a:pathLst>
          </a:custGeom>
          <a:blipFill>
            <a:blip r:embed="rId2"/>
            <a:stretch>
              <a:fillRect l="0" t="0" r="0" b="0"/>
            </a:stretch>
          </a:blipFill>
        </p:spPr>
      </p:sp>
      <p:sp>
        <p:nvSpPr>
          <p:cNvPr name="Freeform 4" id="4"/>
          <p:cNvSpPr/>
          <p:nvPr/>
        </p:nvSpPr>
        <p:spPr>
          <a:xfrm flipH="false" flipV="false" rot="0">
            <a:off x="12899239" y="9478405"/>
            <a:ext cx="5388761" cy="721861"/>
          </a:xfrm>
          <a:custGeom>
            <a:avLst/>
            <a:gdLst/>
            <a:ahLst/>
            <a:cxnLst/>
            <a:rect r="r" b="b" t="t" l="l"/>
            <a:pathLst>
              <a:path h="721861" w="5388761">
                <a:moveTo>
                  <a:pt x="0" y="0"/>
                </a:moveTo>
                <a:lnTo>
                  <a:pt x="5388761" y="0"/>
                </a:lnTo>
                <a:lnTo>
                  <a:pt x="5388761" y="721862"/>
                </a:lnTo>
                <a:lnTo>
                  <a:pt x="0" y="721862"/>
                </a:lnTo>
                <a:lnTo>
                  <a:pt x="0" y="0"/>
                </a:lnTo>
                <a:close/>
              </a:path>
            </a:pathLst>
          </a:custGeom>
          <a:blipFill>
            <a:blip r:embed="rId3"/>
            <a:stretch>
              <a:fillRect l="0" t="-39664" r="0" b="-137504"/>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05491" y="361950"/>
            <a:ext cx="12390294" cy="3052685"/>
            <a:chOff x="0" y="0"/>
            <a:chExt cx="3263287" cy="803999"/>
          </a:xfrm>
        </p:grpSpPr>
        <p:sp>
          <p:nvSpPr>
            <p:cNvPr name="Freeform 3" id="3"/>
            <p:cNvSpPr/>
            <p:nvPr/>
          </p:nvSpPr>
          <p:spPr>
            <a:xfrm flipH="false" flipV="false" rot="0">
              <a:off x="0" y="0"/>
              <a:ext cx="3263287" cy="803999"/>
            </a:xfrm>
            <a:custGeom>
              <a:avLst/>
              <a:gdLst/>
              <a:ahLst/>
              <a:cxnLst/>
              <a:rect r="r" b="b" t="t" l="l"/>
              <a:pathLst>
                <a:path h="803999" w="3263287">
                  <a:moveTo>
                    <a:pt x="15621" y="0"/>
                  </a:moveTo>
                  <a:lnTo>
                    <a:pt x="3247666" y="0"/>
                  </a:lnTo>
                  <a:cubicBezTo>
                    <a:pt x="3251809" y="0"/>
                    <a:pt x="3255783" y="1646"/>
                    <a:pt x="3258712" y="4575"/>
                  </a:cubicBezTo>
                  <a:cubicBezTo>
                    <a:pt x="3261642" y="7505"/>
                    <a:pt x="3263287" y="11478"/>
                    <a:pt x="3263287" y="15621"/>
                  </a:cubicBezTo>
                  <a:lnTo>
                    <a:pt x="3263287" y="788379"/>
                  </a:lnTo>
                  <a:cubicBezTo>
                    <a:pt x="3263287" y="797006"/>
                    <a:pt x="3256293" y="803999"/>
                    <a:pt x="3247666" y="803999"/>
                  </a:cubicBezTo>
                  <a:lnTo>
                    <a:pt x="15621" y="803999"/>
                  </a:lnTo>
                  <a:cubicBezTo>
                    <a:pt x="11478" y="803999"/>
                    <a:pt x="7505" y="802354"/>
                    <a:pt x="4575" y="799424"/>
                  </a:cubicBezTo>
                  <a:cubicBezTo>
                    <a:pt x="1646" y="796495"/>
                    <a:pt x="0" y="792521"/>
                    <a:pt x="0" y="788379"/>
                  </a:cubicBezTo>
                  <a:lnTo>
                    <a:pt x="0" y="15621"/>
                  </a:lnTo>
                  <a:cubicBezTo>
                    <a:pt x="0" y="11478"/>
                    <a:pt x="1646" y="7505"/>
                    <a:pt x="4575" y="4575"/>
                  </a:cubicBezTo>
                  <a:cubicBezTo>
                    <a:pt x="7505" y="1646"/>
                    <a:pt x="11478" y="0"/>
                    <a:pt x="15621" y="0"/>
                  </a:cubicBezTo>
                  <a:close/>
                </a:path>
              </a:pathLst>
            </a:custGeom>
            <a:solidFill>
              <a:srgbClr val="54BBAF">
                <a:alpha val="81961"/>
              </a:srgbClr>
            </a:solidFill>
          </p:spPr>
        </p:sp>
        <p:sp>
          <p:nvSpPr>
            <p:cNvPr name="TextBox 4" id="4"/>
            <p:cNvSpPr txBox="true"/>
            <p:nvPr/>
          </p:nvSpPr>
          <p:spPr>
            <a:xfrm>
              <a:off x="0" y="-28575"/>
              <a:ext cx="3263287" cy="832574"/>
            </a:xfrm>
            <a:prstGeom prst="rect">
              <a:avLst/>
            </a:prstGeom>
          </p:spPr>
          <p:txBody>
            <a:bodyPr anchor="ctr" rtlCol="false" tIns="50800" lIns="50800" bIns="50800" rIns="50800"/>
            <a:lstStyle/>
            <a:p>
              <a:pPr algn="ctr">
                <a:lnSpc>
                  <a:spcPts val="1960"/>
                </a:lnSpc>
              </a:pPr>
            </a:p>
          </p:txBody>
        </p:sp>
      </p:grpSp>
      <p:grpSp>
        <p:nvGrpSpPr>
          <p:cNvPr name="Group 5" id="5"/>
          <p:cNvGrpSpPr/>
          <p:nvPr/>
        </p:nvGrpSpPr>
        <p:grpSpPr>
          <a:xfrm rot="0">
            <a:off x="1405491" y="6201817"/>
            <a:ext cx="12390294" cy="3272876"/>
            <a:chOff x="0" y="0"/>
            <a:chExt cx="3263287" cy="861992"/>
          </a:xfrm>
        </p:grpSpPr>
        <p:sp>
          <p:nvSpPr>
            <p:cNvPr name="Freeform 6" id="6"/>
            <p:cNvSpPr/>
            <p:nvPr/>
          </p:nvSpPr>
          <p:spPr>
            <a:xfrm flipH="false" flipV="false" rot="0">
              <a:off x="0" y="0"/>
              <a:ext cx="3263287" cy="861992"/>
            </a:xfrm>
            <a:custGeom>
              <a:avLst/>
              <a:gdLst/>
              <a:ahLst/>
              <a:cxnLst/>
              <a:rect r="r" b="b" t="t" l="l"/>
              <a:pathLst>
                <a:path h="861992" w="3263287">
                  <a:moveTo>
                    <a:pt x="15621" y="0"/>
                  </a:moveTo>
                  <a:lnTo>
                    <a:pt x="3247666" y="0"/>
                  </a:lnTo>
                  <a:cubicBezTo>
                    <a:pt x="3251809" y="0"/>
                    <a:pt x="3255783" y="1646"/>
                    <a:pt x="3258712" y="4575"/>
                  </a:cubicBezTo>
                  <a:cubicBezTo>
                    <a:pt x="3261642" y="7505"/>
                    <a:pt x="3263287" y="11478"/>
                    <a:pt x="3263287" y="15621"/>
                  </a:cubicBezTo>
                  <a:lnTo>
                    <a:pt x="3263287" y="846371"/>
                  </a:lnTo>
                  <a:cubicBezTo>
                    <a:pt x="3263287" y="850514"/>
                    <a:pt x="3261642" y="854487"/>
                    <a:pt x="3258712" y="857417"/>
                  </a:cubicBezTo>
                  <a:cubicBezTo>
                    <a:pt x="3255783" y="860346"/>
                    <a:pt x="3251809" y="861992"/>
                    <a:pt x="3247666" y="861992"/>
                  </a:cubicBezTo>
                  <a:lnTo>
                    <a:pt x="15621" y="861992"/>
                  </a:lnTo>
                  <a:cubicBezTo>
                    <a:pt x="11478" y="861992"/>
                    <a:pt x="7505" y="860346"/>
                    <a:pt x="4575" y="857417"/>
                  </a:cubicBezTo>
                  <a:cubicBezTo>
                    <a:pt x="1646" y="854487"/>
                    <a:pt x="0" y="850514"/>
                    <a:pt x="0" y="846371"/>
                  </a:cubicBezTo>
                  <a:lnTo>
                    <a:pt x="0" y="15621"/>
                  </a:lnTo>
                  <a:cubicBezTo>
                    <a:pt x="0" y="11478"/>
                    <a:pt x="1646" y="7505"/>
                    <a:pt x="4575" y="4575"/>
                  </a:cubicBezTo>
                  <a:cubicBezTo>
                    <a:pt x="7505" y="1646"/>
                    <a:pt x="11478" y="0"/>
                    <a:pt x="15621" y="0"/>
                  </a:cubicBezTo>
                  <a:close/>
                </a:path>
              </a:pathLst>
            </a:custGeom>
            <a:solidFill>
              <a:srgbClr val="54BBAF">
                <a:alpha val="81961"/>
              </a:srgbClr>
            </a:solidFill>
          </p:spPr>
        </p:sp>
        <p:sp>
          <p:nvSpPr>
            <p:cNvPr name="TextBox 7" id="7"/>
            <p:cNvSpPr txBox="true"/>
            <p:nvPr/>
          </p:nvSpPr>
          <p:spPr>
            <a:xfrm>
              <a:off x="0" y="-28575"/>
              <a:ext cx="3263287" cy="890567"/>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5400000">
            <a:off x="185608" y="8986079"/>
            <a:ext cx="875812" cy="962772"/>
          </a:xfrm>
          <a:custGeom>
            <a:avLst/>
            <a:gdLst/>
            <a:ahLst/>
            <a:cxnLst/>
            <a:rect r="r" b="b" t="t" l="l"/>
            <a:pathLst>
              <a:path h="962772" w="875812">
                <a:moveTo>
                  <a:pt x="0" y="0"/>
                </a:moveTo>
                <a:lnTo>
                  <a:pt x="875812" y="0"/>
                </a:lnTo>
                <a:lnTo>
                  <a:pt x="875812" y="962772"/>
                </a:lnTo>
                <a:lnTo>
                  <a:pt x="0" y="962772"/>
                </a:lnTo>
                <a:lnTo>
                  <a:pt x="0" y="0"/>
                </a:lnTo>
                <a:close/>
              </a:path>
            </a:pathLst>
          </a:custGeom>
          <a:blipFill>
            <a:blip r:embed="rId2"/>
            <a:stretch>
              <a:fillRect l="0" t="0" r="0" b="0"/>
            </a:stretch>
          </a:blipFill>
        </p:spPr>
      </p:sp>
      <p:sp>
        <p:nvSpPr>
          <p:cNvPr name="Freeform 9" id="9"/>
          <p:cNvSpPr/>
          <p:nvPr/>
        </p:nvSpPr>
        <p:spPr>
          <a:xfrm flipH="false" flipV="false" rot="0">
            <a:off x="14547025" y="949965"/>
            <a:ext cx="4008659" cy="1217982"/>
          </a:xfrm>
          <a:custGeom>
            <a:avLst/>
            <a:gdLst/>
            <a:ahLst/>
            <a:cxnLst/>
            <a:rect r="r" b="b" t="t" l="l"/>
            <a:pathLst>
              <a:path h="1217982" w="4008659">
                <a:moveTo>
                  <a:pt x="0" y="0"/>
                </a:moveTo>
                <a:lnTo>
                  <a:pt x="4008659" y="0"/>
                </a:lnTo>
                <a:lnTo>
                  <a:pt x="4008659" y="1217983"/>
                </a:lnTo>
                <a:lnTo>
                  <a:pt x="0" y="1217983"/>
                </a:lnTo>
                <a:lnTo>
                  <a:pt x="0" y="0"/>
                </a:lnTo>
                <a:close/>
              </a:path>
            </a:pathLst>
          </a:custGeom>
          <a:blipFill>
            <a:blip r:embed="rId3"/>
            <a:stretch>
              <a:fillRect l="-3763" t="-37931" r="0" b="-29791"/>
            </a:stretch>
          </a:blipFill>
        </p:spPr>
      </p:sp>
      <p:sp>
        <p:nvSpPr>
          <p:cNvPr name="Freeform 10" id="10"/>
          <p:cNvSpPr/>
          <p:nvPr/>
        </p:nvSpPr>
        <p:spPr>
          <a:xfrm flipH="false" flipV="false" rot="0">
            <a:off x="14196087" y="2031739"/>
            <a:ext cx="1639253" cy="1092835"/>
          </a:xfrm>
          <a:custGeom>
            <a:avLst/>
            <a:gdLst/>
            <a:ahLst/>
            <a:cxnLst/>
            <a:rect r="r" b="b" t="t" l="l"/>
            <a:pathLst>
              <a:path h="1092835" w="1639253">
                <a:moveTo>
                  <a:pt x="0" y="0"/>
                </a:moveTo>
                <a:lnTo>
                  <a:pt x="1639253" y="0"/>
                </a:lnTo>
                <a:lnTo>
                  <a:pt x="1639253" y="1092835"/>
                </a:lnTo>
                <a:lnTo>
                  <a:pt x="0" y="1092835"/>
                </a:lnTo>
                <a:lnTo>
                  <a:pt x="0" y="0"/>
                </a:lnTo>
                <a:close/>
              </a:path>
            </a:pathLst>
          </a:custGeom>
          <a:blipFill>
            <a:blip r:embed="rId4"/>
            <a:stretch>
              <a:fillRect l="0" t="0" r="0" b="0"/>
            </a:stretch>
          </a:blipFill>
        </p:spPr>
      </p:sp>
      <p:sp>
        <p:nvSpPr>
          <p:cNvPr name="AutoShape 11" id="11"/>
          <p:cNvSpPr/>
          <p:nvPr/>
        </p:nvSpPr>
        <p:spPr>
          <a:xfrm>
            <a:off x="13955651" y="1571865"/>
            <a:ext cx="881045" cy="0"/>
          </a:xfrm>
          <a:prstGeom prst="line">
            <a:avLst/>
          </a:prstGeom>
          <a:ln cap="flat" w="28575">
            <a:solidFill>
              <a:srgbClr val="000000"/>
            </a:solidFill>
            <a:prstDash val="solid"/>
            <a:headEnd type="none" len="sm" w="sm"/>
            <a:tailEnd type="arrow" len="sm" w="med"/>
          </a:ln>
        </p:spPr>
      </p:sp>
      <p:sp>
        <p:nvSpPr>
          <p:cNvPr name="AutoShape 12" id="12"/>
          <p:cNvSpPr/>
          <p:nvPr/>
        </p:nvSpPr>
        <p:spPr>
          <a:xfrm>
            <a:off x="14089001" y="7782840"/>
            <a:ext cx="1300195" cy="0"/>
          </a:xfrm>
          <a:prstGeom prst="line">
            <a:avLst/>
          </a:prstGeom>
          <a:ln cap="flat" w="38100">
            <a:solidFill>
              <a:srgbClr val="000000"/>
            </a:solidFill>
            <a:prstDash val="solid"/>
            <a:headEnd type="none" len="sm" w="sm"/>
            <a:tailEnd type="arrow" len="sm" w="med"/>
          </a:ln>
        </p:spPr>
      </p:sp>
      <p:sp>
        <p:nvSpPr>
          <p:cNvPr name="Freeform 13" id="13"/>
          <p:cNvSpPr/>
          <p:nvPr/>
        </p:nvSpPr>
        <p:spPr>
          <a:xfrm flipH="false" flipV="false" rot="0">
            <a:off x="16113696" y="2167948"/>
            <a:ext cx="1866299" cy="1246688"/>
          </a:xfrm>
          <a:custGeom>
            <a:avLst/>
            <a:gdLst/>
            <a:ahLst/>
            <a:cxnLst/>
            <a:rect r="r" b="b" t="t" l="l"/>
            <a:pathLst>
              <a:path h="1246688" w="1866299">
                <a:moveTo>
                  <a:pt x="0" y="0"/>
                </a:moveTo>
                <a:lnTo>
                  <a:pt x="1866299" y="0"/>
                </a:lnTo>
                <a:lnTo>
                  <a:pt x="1866299" y="1246687"/>
                </a:lnTo>
                <a:lnTo>
                  <a:pt x="0" y="1246687"/>
                </a:lnTo>
                <a:lnTo>
                  <a:pt x="0" y="0"/>
                </a:lnTo>
                <a:close/>
              </a:path>
            </a:pathLst>
          </a:custGeom>
          <a:blipFill>
            <a:blip r:embed="rId5"/>
            <a:stretch>
              <a:fillRect l="0" t="0" r="0" b="0"/>
            </a:stretch>
          </a:blipFill>
        </p:spPr>
      </p:sp>
      <p:sp>
        <p:nvSpPr>
          <p:cNvPr name="TextBox 14" id="14"/>
          <p:cNvSpPr txBox="true"/>
          <p:nvPr/>
        </p:nvSpPr>
        <p:spPr>
          <a:xfrm rot="0">
            <a:off x="1843604" y="1369020"/>
            <a:ext cx="11670064" cy="1656715"/>
          </a:xfrm>
          <a:prstGeom prst="rect">
            <a:avLst/>
          </a:prstGeom>
        </p:spPr>
        <p:txBody>
          <a:bodyPr anchor="t" rtlCol="false" tIns="0" lIns="0" bIns="0" rIns="0">
            <a:spAutoFit/>
          </a:bodyPr>
          <a:lstStyle/>
          <a:p>
            <a:pPr algn="just">
              <a:lnSpc>
                <a:spcPts val="2659"/>
              </a:lnSpc>
              <a:spcBef>
                <a:spcPct val="0"/>
              </a:spcBef>
            </a:pPr>
            <a:r>
              <a:rPr lang="en-US" sz="1899" spc="-94">
                <a:solidFill>
                  <a:srgbClr val="FFFFFF"/>
                </a:solidFill>
                <a:latin typeface="Canva Sans"/>
                <a:ea typeface="Canva Sans"/>
                <a:cs typeface="Canva Sans"/>
                <a:sym typeface="Canva Sans"/>
              </a:rPr>
              <a:t>CAMEALEON’s team will develop a policy paper for BASIC’s upcoming event as part of its knowledge-sharing and learning agenda. The paper will (1) highlight key research findings, (2) offer concrete policy recommendations to improve the accountability and effectiveness of social assistance and humanitarian cash programs, and (3) contribute to global discussions on strengthening the link between social protection and humanitarian aid in crisis settings from a bottom-up perspective.</a:t>
            </a:r>
          </a:p>
        </p:txBody>
      </p:sp>
      <p:sp>
        <p:nvSpPr>
          <p:cNvPr name="TextBox 15" id="15"/>
          <p:cNvSpPr txBox="true"/>
          <p:nvPr/>
        </p:nvSpPr>
        <p:spPr>
          <a:xfrm rot="0">
            <a:off x="1843604" y="527290"/>
            <a:ext cx="11245309" cy="1044575"/>
          </a:xfrm>
          <a:prstGeom prst="rect">
            <a:avLst/>
          </a:prstGeom>
        </p:spPr>
        <p:txBody>
          <a:bodyPr anchor="t" rtlCol="false" tIns="0" lIns="0" bIns="0" rIns="0">
            <a:spAutoFit/>
          </a:bodyPr>
          <a:lstStyle/>
          <a:p>
            <a:pPr algn="just">
              <a:lnSpc>
                <a:spcPts val="2799"/>
              </a:lnSpc>
            </a:pPr>
            <a:r>
              <a:rPr lang="en-US" b="true" sz="1999" spc="-99">
                <a:solidFill>
                  <a:srgbClr val="FFFFFF"/>
                </a:solidFill>
                <a:latin typeface="Canva Sans Bold"/>
                <a:ea typeface="Canva Sans Bold"/>
                <a:cs typeface="Canva Sans Bold"/>
                <a:sym typeface="Canva Sans Bold"/>
              </a:rPr>
              <a:t>BASIC Paper / Conference  - The Link Between Humanitarian Assistance and Social Protection in Lebanon: A Bottom-Up Perspective</a:t>
            </a:r>
          </a:p>
          <a:p>
            <a:pPr algn="just">
              <a:lnSpc>
                <a:spcPts val="2799"/>
              </a:lnSpc>
              <a:spcBef>
                <a:spcPct val="0"/>
              </a:spcBef>
            </a:pPr>
          </a:p>
        </p:txBody>
      </p:sp>
      <p:sp>
        <p:nvSpPr>
          <p:cNvPr name="TextBox 16" id="16"/>
          <p:cNvSpPr txBox="true"/>
          <p:nvPr/>
        </p:nvSpPr>
        <p:spPr>
          <a:xfrm rot="0">
            <a:off x="1843604" y="6925169"/>
            <a:ext cx="11670064" cy="1990090"/>
          </a:xfrm>
          <a:prstGeom prst="rect">
            <a:avLst/>
          </a:prstGeom>
        </p:spPr>
        <p:txBody>
          <a:bodyPr anchor="t" rtlCol="false" tIns="0" lIns="0" bIns="0" rIns="0">
            <a:spAutoFit/>
          </a:bodyPr>
          <a:lstStyle/>
          <a:p>
            <a:pPr algn="just">
              <a:lnSpc>
                <a:spcPts val="2659"/>
              </a:lnSpc>
              <a:spcBef>
                <a:spcPct val="0"/>
              </a:spcBef>
            </a:pPr>
            <a:r>
              <a:rPr lang="en-US" sz="1899" spc="-94">
                <a:solidFill>
                  <a:srgbClr val="FFFFFF"/>
                </a:solidFill>
                <a:latin typeface="Canva Sans"/>
                <a:ea typeface="Canva Sans"/>
                <a:cs typeface="Canva Sans"/>
                <a:sym typeface="Canva Sans"/>
              </a:rPr>
              <a:t>In 2025, CAMEALEON will produce a comprehensive Foresight Policy Paper that consolidates key findings from its research portfolio, providing a forward-looking analysis of trends, gaps, and opportunities related to CVA and Social Protection in Lebanon. This paper will synthesize insights across multiple studies to inform future program and policy decisions. To amplify its impact, CAMEALEON will also host an event to present the Foresight Paper and showcase its broader body of work, fostering dialogue among policymakers, practitioners, and stakeholders.</a:t>
            </a:r>
          </a:p>
        </p:txBody>
      </p:sp>
      <p:sp>
        <p:nvSpPr>
          <p:cNvPr name="TextBox 17" id="17"/>
          <p:cNvSpPr txBox="true"/>
          <p:nvPr/>
        </p:nvSpPr>
        <p:spPr>
          <a:xfrm rot="0">
            <a:off x="1843604" y="6430417"/>
            <a:ext cx="11098949" cy="339725"/>
          </a:xfrm>
          <a:prstGeom prst="rect">
            <a:avLst/>
          </a:prstGeom>
        </p:spPr>
        <p:txBody>
          <a:bodyPr anchor="t" rtlCol="false" tIns="0" lIns="0" bIns="0" rIns="0">
            <a:spAutoFit/>
          </a:bodyPr>
          <a:lstStyle/>
          <a:p>
            <a:pPr algn="l">
              <a:lnSpc>
                <a:spcPts val="2799"/>
              </a:lnSpc>
              <a:spcBef>
                <a:spcPct val="0"/>
              </a:spcBef>
            </a:pPr>
            <a:r>
              <a:rPr lang="en-US" b="true" sz="1999" spc="-99">
                <a:solidFill>
                  <a:srgbClr val="FFFFFF"/>
                </a:solidFill>
                <a:latin typeface="Canva Sans Bold"/>
                <a:ea typeface="Canva Sans Bold"/>
                <a:cs typeface="Canva Sans Bold"/>
                <a:sym typeface="Canva Sans Bold"/>
              </a:rPr>
              <a:t>Foresight Paper  - CAMEALEON EVENT </a:t>
            </a:r>
          </a:p>
        </p:txBody>
      </p:sp>
      <p:sp>
        <p:nvSpPr>
          <p:cNvPr name="TextBox 18" id="18"/>
          <p:cNvSpPr txBox="true"/>
          <p:nvPr/>
        </p:nvSpPr>
        <p:spPr>
          <a:xfrm rot="-5400000">
            <a:off x="-5323522" y="2502892"/>
            <a:ext cx="12061658" cy="539117"/>
          </a:xfrm>
          <a:prstGeom prst="rect">
            <a:avLst/>
          </a:prstGeom>
        </p:spPr>
        <p:txBody>
          <a:bodyPr anchor="t" rtlCol="false" tIns="0" lIns="0" bIns="0" rIns="0">
            <a:spAutoFit/>
          </a:bodyPr>
          <a:lstStyle/>
          <a:p>
            <a:pPr algn="l">
              <a:lnSpc>
                <a:spcPts val="3960"/>
              </a:lnSpc>
            </a:pPr>
            <a:r>
              <a:rPr lang="en-US" sz="4400" spc="-220">
                <a:solidFill>
                  <a:srgbClr val="1C1C1B"/>
                </a:solidFill>
                <a:latin typeface="TT Ramillas"/>
                <a:ea typeface="TT Ramillas"/>
                <a:cs typeface="TT Ramillas"/>
                <a:sym typeface="TT Ramillas"/>
              </a:rPr>
              <a:t>Research Visibility &amp; Policy Influence</a:t>
            </a:r>
          </a:p>
        </p:txBody>
      </p:sp>
      <p:sp>
        <p:nvSpPr>
          <p:cNvPr name="TextBox 19" id="19"/>
          <p:cNvSpPr txBox="true"/>
          <p:nvPr/>
        </p:nvSpPr>
        <p:spPr>
          <a:xfrm rot="0">
            <a:off x="15171384" y="110075"/>
            <a:ext cx="3057332" cy="537844"/>
          </a:xfrm>
          <a:prstGeom prst="rect">
            <a:avLst/>
          </a:prstGeom>
        </p:spPr>
        <p:txBody>
          <a:bodyPr anchor="t" rtlCol="false" tIns="0" lIns="0" bIns="0" rIns="0">
            <a:spAutoFit/>
          </a:bodyPr>
          <a:lstStyle/>
          <a:p>
            <a:pPr algn="l">
              <a:lnSpc>
                <a:spcPts val="4480"/>
              </a:lnSpc>
              <a:spcBef>
                <a:spcPct val="0"/>
              </a:spcBef>
            </a:pPr>
            <a:r>
              <a:rPr lang="en-US" b="true" sz="3200" spc="-160">
                <a:solidFill>
                  <a:srgbClr val="4B3C3D"/>
                </a:solidFill>
                <a:latin typeface="Canva Sans Bold"/>
                <a:ea typeface="Canva Sans Bold"/>
                <a:cs typeface="Canva Sans Bold"/>
                <a:sym typeface="Canva Sans Bold"/>
              </a:rPr>
              <a:t>Organizers </a:t>
            </a:r>
          </a:p>
        </p:txBody>
      </p:sp>
      <p:sp>
        <p:nvSpPr>
          <p:cNvPr name="Freeform 20" id="20"/>
          <p:cNvSpPr/>
          <p:nvPr/>
        </p:nvSpPr>
        <p:spPr>
          <a:xfrm flipH="false" flipV="false" rot="0">
            <a:off x="15817820" y="7107313"/>
            <a:ext cx="1229025" cy="1351056"/>
          </a:xfrm>
          <a:custGeom>
            <a:avLst/>
            <a:gdLst/>
            <a:ahLst/>
            <a:cxnLst/>
            <a:rect r="r" b="b" t="t" l="l"/>
            <a:pathLst>
              <a:path h="1351056" w="1229025">
                <a:moveTo>
                  <a:pt x="0" y="0"/>
                </a:moveTo>
                <a:lnTo>
                  <a:pt x="1229025" y="0"/>
                </a:lnTo>
                <a:lnTo>
                  <a:pt x="1229025" y="1351055"/>
                </a:lnTo>
                <a:lnTo>
                  <a:pt x="0" y="1351055"/>
                </a:lnTo>
                <a:lnTo>
                  <a:pt x="0" y="0"/>
                </a:lnTo>
                <a:close/>
              </a:path>
            </a:pathLst>
          </a:custGeom>
          <a:blipFill>
            <a:blip r:embed="rId2"/>
            <a:stretch>
              <a:fillRect l="0" t="0" r="0" b="0"/>
            </a:stretch>
          </a:blipFill>
        </p:spPr>
      </p:sp>
      <p:grpSp>
        <p:nvGrpSpPr>
          <p:cNvPr name="Group 21" id="21"/>
          <p:cNvGrpSpPr/>
          <p:nvPr/>
        </p:nvGrpSpPr>
        <p:grpSpPr>
          <a:xfrm rot="0">
            <a:off x="1394089" y="3559135"/>
            <a:ext cx="12390294" cy="2490282"/>
            <a:chOff x="0" y="0"/>
            <a:chExt cx="3263287" cy="655877"/>
          </a:xfrm>
        </p:grpSpPr>
        <p:sp>
          <p:nvSpPr>
            <p:cNvPr name="Freeform 22" id="22"/>
            <p:cNvSpPr/>
            <p:nvPr/>
          </p:nvSpPr>
          <p:spPr>
            <a:xfrm flipH="false" flipV="false" rot="0">
              <a:off x="0" y="0"/>
              <a:ext cx="3263287" cy="655877"/>
            </a:xfrm>
            <a:custGeom>
              <a:avLst/>
              <a:gdLst/>
              <a:ahLst/>
              <a:cxnLst/>
              <a:rect r="r" b="b" t="t" l="l"/>
              <a:pathLst>
                <a:path h="655877" w="3263287">
                  <a:moveTo>
                    <a:pt x="15621" y="0"/>
                  </a:moveTo>
                  <a:lnTo>
                    <a:pt x="3247666" y="0"/>
                  </a:lnTo>
                  <a:cubicBezTo>
                    <a:pt x="3251809" y="0"/>
                    <a:pt x="3255783" y="1646"/>
                    <a:pt x="3258712" y="4575"/>
                  </a:cubicBezTo>
                  <a:cubicBezTo>
                    <a:pt x="3261642" y="7505"/>
                    <a:pt x="3263287" y="11478"/>
                    <a:pt x="3263287" y="15621"/>
                  </a:cubicBezTo>
                  <a:lnTo>
                    <a:pt x="3263287" y="640256"/>
                  </a:lnTo>
                  <a:cubicBezTo>
                    <a:pt x="3263287" y="648883"/>
                    <a:pt x="3256293" y="655877"/>
                    <a:pt x="3247666" y="655877"/>
                  </a:cubicBezTo>
                  <a:lnTo>
                    <a:pt x="15621" y="655877"/>
                  </a:lnTo>
                  <a:cubicBezTo>
                    <a:pt x="11478" y="655877"/>
                    <a:pt x="7505" y="654231"/>
                    <a:pt x="4575" y="651302"/>
                  </a:cubicBezTo>
                  <a:cubicBezTo>
                    <a:pt x="1646" y="648372"/>
                    <a:pt x="0" y="644399"/>
                    <a:pt x="0" y="640256"/>
                  </a:cubicBezTo>
                  <a:lnTo>
                    <a:pt x="0" y="15621"/>
                  </a:lnTo>
                  <a:cubicBezTo>
                    <a:pt x="0" y="11478"/>
                    <a:pt x="1646" y="7505"/>
                    <a:pt x="4575" y="4575"/>
                  </a:cubicBezTo>
                  <a:cubicBezTo>
                    <a:pt x="7505" y="1646"/>
                    <a:pt x="11478" y="0"/>
                    <a:pt x="15621" y="0"/>
                  </a:cubicBezTo>
                  <a:close/>
                </a:path>
              </a:pathLst>
            </a:custGeom>
            <a:solidFill>
              <a:srgbClr val="54BBAF">
                <a:alpha val="81961"/>
              </a:srgbClr>
            </a:solidFill>
          </p:spPr>
        </p:sp>
        <p:sp>
          <p:nvSpPr>
            <p:cNvPr name="TextBox 23" id="23"/>
            <p:cNvSpPr txBox="true"/>
            <p:nvPr/>
          </p:nvSpPr>
          <p:spPr>
            <a:xfrm>
              <a:off x="0" y="-28575"/>
              <a:ext cx="3263287" cy="684452"/>
            </a:xfrm>
            <a:prstGeom prst="rect">
              <a:avLst/>
            </a:prstGeom>
          </p:spPr>
          <p:txBody>
            <a:bodyPr anchor="ctr" rtlCol="false" tIns="50800" lIns="50800" bIns="50800" rIns="50800"/>
            <a:lstStyle/>
            <a:p>
              <a:pPr algn="ctr">
                <a:lnSpc>
                  <a:spcPts val="1960"/>
                </a:lnSpc>
              </a:pPr>
            </a:p>
          </p:txBody>
        </p:sp>
      </p:grpSp>
      <p:sp>
        <p:nvSpPr>
          <p:cNvPr name="TextBox 24" id="24"/>
          <p:cNvSpPr txBox="true"/>
          <p:nvPr/>
        </p:nvSpPr>
        <p:spPr>
          <a:xfrm rot="0">
            <a:off x="1843604" y="4204733"/>
            <a:ext cx="11670064" cy="1323340"/>
          </a:xfrm>
          <a:prstGeom prst="rect">
            <a:avLst/>
          </a:prstGeom>
        </p:spPr>
        <p:txBody>
          <a:bodyPr anchor="t" rtlCol="false" tIns="0" lIns="0" bIns="0" rIns="0">
            <a:spAutoFit/>
          </a:bodyPr>
          <a:lstStyle/>
          <a:p>
            <a:pPr algn="just">
              <a:lnSpc>
                <a:spcPts val="2659"/>
              </a:lnSpc>
              <a:spcBef>
                <a:spcPct val="0"/>
              </a:spcBef>
            </a:pPr>
            <a:r>
              <a:rPr lang="en-US" sz="1899" spc="-94">
                <a:solidFill>
                  <a:srgbClr val="FFFFFF"/>
                </a:solidFill>
                <a:latin typeface="Canva Sans"/>
                <a:ea typeface="Canva Sans"/>
                <a:cs typeface="Canva Sans"/>
                <a:sym typeface="Canva Sans"/>
              </a:rPr>
              <a:t>This study explores how vulnerable households in Lebanon are responding to overlapping crises and financial hardship by relying on local strategies and community-based solutions. It highlights homegrown resilience in the face of shrinking international aid and aims to inform future research by identifying both effective coping mechanisms and areas of continued vulnerability.</a:t>
            </a:r>
          </a:p>
        </p:txBody>
      </p:sp>
      <p:sp>
        <p:nvSpPr>
          <p:cNvPr name="TextBox 25" id="25"/>
          <p:cNvSpPr txBox="true"/>
          <p:nvPr/>
        </p:nvSpPr>
        <p:spPr>
          <a:xfrm rot="0">
            <a:off x="1875302" y="3755079"/>
            <a:ext cx="11245309" cy="339725"/>
          </a:xfrm>
          <a:prstGeom prst="rect">
            <a:avLst/>
          </a:prstGeom>
        </p:spPr>
        <p:txBody>
          <a:bodyPr anchor="t" rtlCol="false" tIns="0" lIns="0" bIns="0" rIns="0">
            <a:spAutoFit/>
          </a:bodyPr>
          <a:lstStyle/>
          <a:p>
            <a:pPr algn="just">
              <a:lnSpc>
                <a:spcPts val="2799"/>
              </a:lnSpc>
              <a:spcBef>
                <a:spcPct val="0"/>
              </a:spcBef>
            </a:pPr>
            <a:r>
              <a:rPr lang="en-US" b="true" sz="1999" spc="-99">
                <a:solidFill>
                  <a:srgbClr val="FFFFFF"/>
                </a:solidFill>
                <a:latin typeface="Canva Sans Bold"/>
                <a:ea typeface="Canva Sans Bold"/>
                <a:cs typeface="Canva Sans Bold"/>
                <a:sym typeface="Canva Sans Bold"/>
              </a:rPr>
              <a:t>Adaptive Capacities of Vulnerable Households and Communities in Lebanon </a:t>
            </a:r>
          </a:p>
        </p:txBody>
      </p:sp>
      <p:sp>
        <p:nvSpPr>
          <p:cNvPr name="AutoShape 26" id="26"/>
          <p:cNvSpPr/>
          <p:nvPr/>
        </p:nvSpPr>
        <p:spPr>
          <a:xfrm>
            <a:off x="14196087" y="4885453"/>
            <a:ext cx="1300195" cy="0"/>
          </a:xfrm>
          <a:prstGeom prst="line">
            <a:avLst/>
          </a:prstGeom>
          <a:ln cap="flat" w="38100">
            <a:solidFill>
              <a:srgbClr val="000000"/>
            </a:solidFill>
            <a:prstDash val="solid"/>
            <a:headEnd type="none" len="sm" w="sm"/>
            <a:tailEnd type="arrow" len="sm" w="med"/>
          </a:ln>
        </p:spPr>
      </p:sp>
      <p:sp>
        <p:nvSpPr>
          <p:cNvPr name="Freeform 27" id="27"/>
          <p:cNvSpPr/>
          <p:nvPr/>
        </p:nvSpPr>
        <p:spPr>
          <a:xfrm flipH="false" flipV="false" rot="0">
            <a:off x="15924907" y="4209925"/>
            <a:ext cx="1229025" cy="1351056"/>
          </a:xfrm>
          <a:custGeom>
            <a:avLst/>
            <a:gdLst/>
            <a:ahLst/>
            <a:cxnLst/>
            <a:rect r="r" b="b" t="t" l="l"/>
            <a:pathLst>
              <a:path h="1351056" w="1229025">
                <a:moveTo>
                  <a:pt x="0" y="0"/>
                </a:moveTo>
                <a:lnTo>
                  <a:pt x="1229025" y="0"/>
                </a:lnTo>
                <a:lnTo>
                  <a:pt x="1229025" y="1351056"/>
                </a:lnTo>
                <a:lnTo>
                  <a:pt x="0" y="1351056"/>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183658" y="288850"/>
          <a:ext cx="15920684" cy="8969450"/>
        </p:xfrm>
        <a:graphic>
          <a:graphicData uri="http://schemas.openxmlformats.org/drawingml/2006/table">
            <a:tbl>
              <a:tblPr/>
              <a:tblGrid>
                <a:gridCol w="5675392"/>
                <a:gridCol w="10245292"/>
              </a:tblGrid>
              <a:tr h="1071738">
                <a:tc>
                  <a:txBody>
                    <a:bodyPr anchor="t" rtlCol="false"/>
                    <a:lstStyle/>
                    <a:p>
                      <a:pPr algn="ctr">
                        <a:lnSpc>
                          <a:spcPts val="4199"/>
                        </a:lnSpc>
                        <a:defRPr/>
                      </a:pPr>
                      <a:r>
                        <a:rPr lang="en-US" sz="2999" b="true">
                          <a:solidFill>
                            <a:srgbClr val="FFFFFF"/>
                          </a:solidFill>
                          <a:latin typeface="Canva Sans Bold"/>
                          <a:ea typeface="Canva Sans Bold"/>
                          <a:cs typeface="Canva Sans Bold"/>
                          <a:sym typeface="Canva Sans Bold"/>
                        </a:rPr>
                        <a:t>Research Piece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c>
                  <a:txBody>
                    <a:bodyPr anchor="t" rtlCol="false"/>
                    <a:lstStyle/>
                    <a:p>
                      <a:pPr algn="ctr">
                        <a:lnSpc>
                          <a:spcPts val="4199"/>
                        </a:lnSpc>
                        <a:defRPr/>
                      </a:pPr>
                      <a:r>
                        <a:rPr lang="en-US" sz="2999" b="true">
                          <a:solidFill>
                            <a:srgbClr val="FFFFFF"/>
                          </a:solidFill>
                          <a:latin typeface="Canva Sans Bold"/>
                          <a:ea typeface="Canva Sans Bold"/>
                          <a:cs typeface="Canva Sans Bold"/>
                          <a:sym typeface="Canva Sans Bold"/>
                        </a:rPr>
                        <a:t>Added Value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r>
              <a:tr h="2364789">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BASIC Paper / Conference - The Link Between Humanitarian Assistance and Social Protection in Lebanon: A Bottom-Up Perspective</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This policy paper intends to contribute to the global conversation and learning activities surrounding the enhancement of the link between social protection and humanitarian assistance and accountability to affected populations in crises from a bottom-up perspective.</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766462">
                <a:tc>
                  <a:txBody>
                    <a:bodyPr anchor="t" rtlCol="false"/>
                    <a:lstStyle/>
                    <a:p>
                      <a:pPr algn="ctr">
                        <a:lnSpc>
                          <a:spcPts val="3359"/>
                        </a:lnSpc>
                        <a:defRPr/>
                      </a:pPr>
                      <a:r>
                        <a:rPr lang="en-US" b="true" sz="2400">
                          <a:solidFill>
                            <a:srgbClr val="FFFFFF"/>
                          </a:solidFill>
                          <a:latin typeface="Arimo Bold"/>
                          <a:ea typeface="Arimo Bold"/>
                          <a:cs typeface="Arimo Bold"/>
                          <a:sym typeface="Arimo Bold"/>
                        </a:rPr>
                        <a:t>Adaptive Capacities of Vulnerable Households and Communities in Lebanon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The study will uncover community-led and household-level strategies that have emerged in response to Lebanon’s crises—offering rarely documented, homegrown models of resilience that can guide future programming, fill evidence gaps, and strengthen locally anchored social protection responses.</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766462">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Foresight Paper</a:t>
                      </a:r>
                      <a:r>
                        <a:rPr lang="en-US" sz="2400" b="true">
                          <a:solidFill>
                            <a:srgbClr val="FFFFFF"/>
                          </a:solidFill>
                          <a:latin typeface="Canva Sans Bold"/>
                          <a:ea typeface="Canva Sans Bold"/>
                          <a:cs typeface="Canva Sans Bold"/>
                          <a:sym typeface="Canva Sans Bold"/>
                        </a:rPr>
                        <a:t> - CAMEALEON EVENT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By compiling data and outcomes across multiple research projects, the Foresight Summary aims to present a coherent narrative highlighting critical gaps from the research, emerging challenges, and potential intervention opportunities. This paper will serve as a valuable resource for policymakers, practitioners, and stakeholders, informing future program designs and policy decisions.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bl>
          </a:graphicData>
        </a:graphic>
      </p:graphicFrame>
      <p:sp>
        <p:nvSpPr>
          <p:cNvPr name="Freeform 3" id="3"/>
          <p:cNvSpPr/>
          <p:nvPr/>
        </p:nvSpPr>
        <p:spPr>
          <a:xfrm flipH="false" flipV="false" rot="0">
            <a:off x="437574" y="9660200"/>
            <a:ext cx="12461665" cy="358273"/>
          </a:xfrm>
          <a:custGeom>
            <a:avLst/>
            <a:gdLst/>
            <a:ahLst/>
            <a:cxnLst/>
            <a:rect r="r" b="b" t="t" l="l"/>
            <a:pathLst>
              <a:path h="358273" w="12461665">
                <a:moveTo>
                  <a:pt x="0" y="0"/>
                </a:moveTo>
                <a:lnTo>
                  <a:pt x="12461665" y="0"/>
                </a:lnTo>
                <a:lnTo>
                  <a:pt x="12461665" y="358273"/>
                </a:lnTo>
                <a:lnTo>
                  <a:pt x="0" y="358273"/>
                </a:lnTo>
                <a:lnTo>
                  <a:pt x="0" y="0"/>
                </a:lnTo>
                <a:close/>
              </a:path>
            </a:pathLst>
          </a:custGeom>
          <a:blipFill>
            <a:blip r:embed="rId2"/>
            <a:stretch>
              <a:fillRect l="0" t="0" r="0" b="0"/>
            </a:stretch>
          </a:blipFill>
        </p:spPr>
      </p:sp>
      <p:sp>
        <p:nvSpPr>
          <p:cNvPr name="Freeform 4" id="4"/>
          <p:cNvSpPr/>
          <p:nvPr/>
        </p:nvSpPr>
        <p:spPr>
          <a:xfrm flipH="false" flipV="false" rot="0">
            <a:off x="12899239" y="9478405"/>
            <a:ext cx="5388761" cy="721861"/>
          </a:xfrm>
          <a:custGeom>
            <a:avLst/>
            <a:gdLst/>
            <a:ahLst/>
            <a:cxnLst/>
            <a:rect r="r" b="b" t="t" l="l"/>
            <a:pathLst>
              <a:path h="721861" w="5388761">
                <a:moveTo>
                  <a:pt x="0" y="0"/>
                </a:moveTo>
                <a:lnTo>
                  <a:pt x="5388761" y="0"/>
                </a:lnTo>
                <a:lnTo>
                  <a:pt x="5388761" y="721862"/>
                </a:lnTo>
                <a:lnTo>
                  <a:pt x="0" y="721862"/>
                </a:lnTo>
                <a:lnTo>
                  <a:pt x="0" y="0"/>
                </a:lnTo>
                <a:close/>
              </a:path>
            </a:pathLst>
          </a:custGeom>
          <a:blipFill>
            <a:blip r:embed="rId3"/>
            <a:stretch>
              <a:fillRect l="0" t="-39664" r="0" b="-137504"/>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49764" y="2500408"/>
            <a:ext cx="13226321" cy="1065693"/>
            <a:chOff x="0" y="0"/>
            <a:chExt cx="33746384" cy="2719070"/>
          </a:xfrm>
        </p:grpSpPr>
        <p:sp>
          <p:nvSpPr>
            <p:cNvPr name="Freeform 3" id="3"/>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FFFFFF"/>
            </a:solidFill>
          </p:spPr>
        </p:sp>
        <p:sp>
          <p:nvSpPr>
            <p:cNvPr name="Freeform 4" id="4"/>
            <p:cNvSpPr/>
            <p:nvPr/>
          </p:nvSpPr>
          <p:spPr>
            <a:xfrm flipH="false" flipV="false" rot="0">
              <a:off x="0" y="450850"/>
              <a:ext cx="33746384" cy="2269490"/>
            </a:xfrm>
            <a:custGeom>
              <a:avLst/>
              <a:gdLst/>
              <a:ahLst/>
              <a:cxnLst/>
              <a:rect r="r" b="b" t="t" l="l"/>
              <a:pathLst>
                <a:path h="2269490" w="33746384">
                  <a:moveTo>
                    <a:pt x="33157105" y="0"/>
                  </a:moveTo>
                  <a:lnTo>
                    <a:pt x="0" y="0"/>
                  </a:lnTo>
                  <a:lnTo>
                    <a:pt x="0" y="2269490"/>
                  </a:lnTo>
                  <a:lnTo>
                    <a:pt x="33157105" y="2269490"/>
                  </a:lnTo>
                  <a:lnTo>
                    <a:pt x="33157105" y="2268220"/>
                  </a:lnTo>
                  <a:lnTo>
                    <a:pt x="33746384" y="1134110"/>
                  </a:lnTo>
                  <a:close/>
                </a:path>
              </a:pathLst>
            </a:custGeom>
            <a:solidFill>
              <a:srgbClr val="54BBAF"/>
            </a:solidFill>
          </p:spPr>
        </p:sp>
      </p:grpSp>
      <p:grpSp>
        <p:nvGrpSpPr>
          <p:cNvPr name="Group 5" id="5"/>
          <p:cNvGrpSpPr/>
          <p:nvPr/>
        </p:nvGrpSpPr>
        <p:grpSpPr>
          <a:xfrm rot="0">
            <a:off x="2149764" y="3566101"/>
            <a:ext cx="13226321" cy="1065693"/>
            <a:chOff x="0" y="0"/>
            <a:chExt cx="33746384" cy="2719070"/>
          </a:xfrm>
        </p:grpSpPr>
        <p:sp>
          <p:nvSpPr>
            <p:cNvPr name="Freeform 6" id="6"/>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FFFFFF"/>
            </a:solidFill>
          </p:spPr>
        </p:sp>
        <p:sp>
          <p:nvSpPr>
            <p:cNvPr name="Freeform 7" id="7"/>
            <p:cNvSpPr/>
            <p:nvPr/>
          </p:nvSpPr>
          <p:spPr>
            <a:xfrm flipH="false" flipV="false" rot="0">
              <a:off x="0" y="450850"/>
              <a:ext cx="33746384" cy="2269490"/>
            </a:xfrm>
            <a:custGeom>
              <a:avLst/>
              <a:gdLst/>
              <a:ahLst/>
              <a:cxnLst/>
              <a:rect r="r" b="b" t="t" l="l"/>
              <a:pathLst>
                <a:path h="2269490" w="33746384">
                  <a:moveTo>
                    <a:pt x="33157105" y="0"/>
                  </a:moveTo>
                  <a:lnTo>
                    <a:pt x="0" y="0"/>
                  </a:lnTo>
                  <a:lnTo>
                    <a:pt x="0" y="2269490"/>
                  </a:lnTo>
                  <a:lnTo>
                    <a:pt x="33157105" y="2269490"/>
                  </a:lnTo>
                  <a:lnTo>
                    <a:pt x="33157105" y="2268220"/>
                  </a:lnTo>
                  <a:lnTo>
                    <a:pt x="33746384" y="1134110"/>
                  </a:lnTo>
                  <a:close/>
                </a:path>
              </a:pathLst>
            </a:custGeom>
            <a:solidFill>
              <a:srgbClr val="54BBAF"/>
            </a:solidFill>
          </p:spPr>
        </p:sp>
      </p:grpSp>
      <p:grpSp>
        <p:nvGrpSpPr>
          <p:cNvPr name="Group 8" id="8"/>
          <p:cNvGrpSpPr/>
          <p:nvPr/>
        </p:nvGrpSpPr>
        <p:grpSpPr>
          <a:xfrm rot="0">
            <a:off x="2149764" y="4631794"/>
            <a:ext cx="13226321" cy="1065693"/>
            <a:chOff x="0" y="0"/>
            <a:chExt cx="33746384" cy="2719070"/>
          </a:xfrm>
        </p:grpSpPr>
        <p:sp>
          <p:nvSpPr>
            <p:cNvPr name="Freeform 9" id="9"/>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FFFFFF"/>
            </a:solidFill>
          </p:spPr>
        </p:sp>
        <p:sp>
          <p:nvSpPr>
            <p:cNvPr name="Freeform 10" id="10"/>
            <p:cNvSpPr/>
            <p:nvPr/>
          </p:nvSpPr>
          <p:spPr>
            <a:xfrm flipH="false" flipV="false" rot="0">
              <a:off x="0" y="450850"/>
              <a:ext cx="33746384" cy="2269490"/>
            </a:xfrm>
            <a:custGeom>
              <a:avLst/>
              <a:gdLst/>
              <a:ahLst/>
              <a:cxnLst/>
              <a:rect r="r" b="b" t="t" l="l"/>
              <a:pathLst>
                <a:path h="2269490" w="33746384">
                  <a:moveTo>
                    <a:pt x="33157105" y="0"/>
                  </a:moveTo>
                  <a:lnTo>
                    <a:pt x="0" y="0"/>
                  </a:lnTo>
                  <a:lnTo>
                    <a:pt x="0" y="2269490"/>
                  </a:lnTo>
                  <a:lnTo>
                    <a:pt x="33157105" y="2269490"/>
                  </a:lnTo>
                  <a:lnTo>
                    <a:pt x="33157105" y="2268220"/>
                  </a:lnTo>
                  <a:lnTo>
                    <a:pt x="33746384" y="1134110"/>
                  </a:lnTo>
                  <a:close/>
                </a:path>
              </a:pathLst>
            </a:custGeom>
            <a:solidFill>
              <a:srgbClr val="54BBAF"/>
            </a:solidFill>
          </p:spPr>
        </p:sp>
      </p:grpSp>
      <p:grpSp>
        <p:nvGrpSpPr>
          <p:cNvPr name="Group 11" id="11"/>
          <p:cNvGrpSpPr/>
          <p:nvPr/>
        </p:nvGrpSpPr>
        <p:grpSpPr>
          <a:xfrm rot="0">
            <a:off x="2149764" y="5678868"/>
            <a:ext cx="13226321" cy="1065693"/>
            <a:chOff x="0" y="0"/>
            <a:chExt cx="33746384" cy="2719070"/>
          </a:xfrm>
        </p:grpSpPr>
        <p:sp>
          <p:nvSpPr>
            <p:cNvPr name="Freeform 12" id="12"/>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FFFFFF"/>
            </a:solidFill>
          </p:spPr>
        </p:sp>
        <p:sp>
          <p:nvSpPr>
            <p:cNvPr name="Freeform 13" id="13"/>
            <p:cNvSpPr/>
            <p:nvPr/>
          </p:nvSpPr>
          <p:spPr>
            <a:xfrm flipH="false" flipV="false" rot="0">
              <a:off x="0" y="450850"/>
              <a:ext cx="33746384" cy="2269490"/>
            </a:xfrm>
            <a:custGeom>
              <a:avLst/>
              <a:gdLst/>
              <a:ahLst/>
              <a:cxnLst/>
              <a:rect r="r" b="b" t="t" l="l"/>
              <a:pathLst>
                <a:path h="2269490" w="33746384">
                  <a:moveTo>
                    <a:pt x="33157105" y="0"/>
                  </a:moveTo>
                  <a:lnTo>
                    <a:pt x="0" y="0"/>
                  </a:lnTo>
                  <a:lnTo>
                    <a:pt x="0" y="2269490"/>
                  </a:lnTo>
                  <a:lnTo>
                    <a:pt x="33157105" y="2269490"/>
                  </a:lnTo>
                  <a:lnTo>
                    <a:pt x="33157105" y="2268220"/>
                  </a:lnTo>
                  <a:lnTo>
                    <a:pt x="33746384" y="1134110"/>
                  </a:lnTo>
                  <a:close/>
                </a:path>
              </a:pathLst>
            </a:custGeom>
            <a:solidFill>
              <a:srgbClr val="54BBAF"/>
            </a:solidFill>
          </p:spPr>
        </p:sp>
      </p:grpSp>
      <p:sp>
        <p:nvSpPr>
          <p:cNvPr name="TextBox 14" id="14"/>
          <p:cNvSpPr txBox="true"/>
          <p:nvPr/>
        </p:nvSpPr>
        <p:spPr>
          <a:xfrm rot="0">
            <a:off x="12728777" y="5800784"/>
            <a:ext cx="2259380" cy="920115"/>
          </a:xfrm>
          <a:prstGeom prst="rect">
            <a:avLst/>
          </a:prstGeom>
        </p:spPr>
        <p:txBody>
          <a:bodyPr anchor="t" rtlCol="false" tIns="0" lIns="0" bIns="0" rIns="0">
            <a:spAutoFit/>
          </a:bodyPr>
          <a:lstStyle/>
          <a:p>
            <a:pPr algn="r">
              <a:lnSpc>
                <a:spcPts val="7559"/>
              </a:lnSpc>
            </a:pPr>
            <a:r>
              <a:rPr lang="en-US" sz="5400">
                <a:solidFill>
                  <a:srgbClr val="FFFFFF"/>
                </a:solidFill>
                <a:latin typeface="Canva Sans"/>
                <a:ea typeface="Canva Sans"/>
                <a:cs typeface="Canva Sans"/>
                <a:sym typeface="Canva Sans"/>
              </a:rPr>
              <a:t>04</a:t>
            </a:r>
          </a:p>
        </p:txBody>
      </p:sp>
      <p:grpSp>
        <p:nvGrpSpPr>
          <p:cNvPr name="Group 15" id="15"/>
          <p:cNvGrpSpPr/>
          <p:nvPr/>
        </p:nvGrpSpPr>
        <p:grpSpPr>
          <a:xfrm rot="0">
            <a:off x="2149764" y="6720899"/>
            <a:ext cx="13226321" cy="1065693"/>
            <a:chOff x="0" y="0"/>
            <a:chExt cx="33746384" cy="2719070"/>
          </a:xfrm>
        </p:grpSpPr>
        <p:sp>
          <p:nvSpPr>
            <p:cNvPr name="Freeform 16" id="16"/>
            <p:cNvSpPr/>
            <p:nvPr/>
          </p:nvSpPr>
          <p:spPr>
            <a:xfrm flipH="false" flipV="false" rot="0">
              <a:off x="0" y="0"/>
              <a:ext cx="450850" cy="450850"/>
            </a:xfrm>
            <a:custGeom>
              <a:avLst/>
              <a:gdLst/>
              <a:ahLst/>
              <a:cxnLst/>
              <a:rect r="r" b="b" t="t" l="l"/>
              <a:pathLst>
                <a:path h="450850" w="450850">
                  <a:moveTo>
                    <a:pt x="450850" y="450850"/>
                  </a:moveTo>
                  <a:lnTo>
                    <a:pt x="0" y="450850"/>
                  </a:lnTo>
                  <a:lnTo>
                    <a:pt x="450850" y="0"/>
                  </a:lnTo>
                  <a:close/>
                </a:path>
              </a:pathLst>
            </a:custGeom>
            <a:solidFill>
              <a:srgbClr val="FFFFFF"/>
            </a:solidFill>
          </p:spPr>
        </p:sp>
        <p:sp>
          <p:nvSpPr>
            <p:cNvPr name="Freeform 17" id="17"/>
            <p:cNvSpPr/>
            <p:nvPr/>
          </p:nvSpPr>
          <p:spPr>
            <a:xfrm flipH="false" flipV="false" rot="0">
              <a:off x="0" y="450850"/>
              <a:ext cx="33746384" cy="2269490"/>
            </a:xfrm>
            <a:custGeom>
              <a:avLst/>
              <a:gdLst/>
              <a:ahLst/>
              <a:cxnLst/>
              <a:rect r="r" b="b" t="t" l="l"/>
              <a:pathLst>
                <a:path h="2269490" w="33746384">
                  <a:moveTo>
                    <a:pt x="33157105" y="0"/>
                  </a:moveTo>
                  <a:lnTo>
                    <a:pt x="0" y="0"/>
                  </a:lnTo>
                  <a:lnTo>
                    <a:pt x="0" y="2269490"/>
                  </a:lnTo>
                  <a:lnTo>
                    <a:pt x="33157105" y="2269490"/>
                  </a:lnTo>
                  <a:lnTo>
                    <a:pt x="33157105" y="2268220"/>
                  </a:lnTo>
                  <a:lnTo>
                    <a:pt x="33746384" y="1134110"/>
                  </a:lnTo>
                  <a:close/>
                </a:path>
              </a:pathLst>
            </a:custGeom>
            <a:solidFill>
              <a:srgbClr val="54BBAF"/>
            </a:solidFill>
          </p:spPr>
        </p:sp>
      </p:grpSp>
      <p:sp>
        <p:nvSpPr>
          <p:cNvPr name="Freeform 18" id="18"/>
          <p:cNvSpPr/>
          <p:nvPr/>
        </p:nvSpPr>
        <p:spPr>
          <a:xfrm flipH="false" flipV="false" rot="0">
            <a:off x="437574" y="9660200"/>
            <a:ext cx="12461665" cy="358273"/>
          </a:xfrm>
          <a:custGeom>
            <a:avLst/>
            <a:gdLst/>
            <a:ahLst/>
            <a:cxnLst/>
            <a:rect r="r" b="b" t="t" l="l"/>
            <a:pathLst>
              <a:path h="358273" w="12461665">
                <a:moveTo>
                  <a:pt x="0" y="0"/>
                </a:moveTo>
                <a:lnTo>
                  <a:pt x="12461665" y="0"/>
                </a:lnTo>
                <a:lnTo>
                  <a:pt x="12461665" y="358273"/>
                </a:lnTo>
                <a:lnTo>
                  <a:pt x="0" y="358273"/>
                </a:lnTo>
                <a:lnTo>
                  <a:pt x="0" y="0"/>
                </a:lnTo>
                <a:close/>
              </a:path>
            </a:pathLst>
          </a:custGeom>
          <a:blipFill>
            <a:blip r:embed="rId2"/>
            <a:stretch>
              <a:fillRect l="0" t="0" r="0" b="0"/>
            </a:stretch>
          </a:blipFill>
        </p:spPr>
      </p:sp>
      <p:sp>
        <p:nvSpPr>
          <p:cNvPr name="Freeform 19" id="19"/>
          <p:cNvSpPr/>
          <p:nvPr/>
        </p:nvSpPr>
        <p:spPr>
          <a:xfrm flipH="false" flipV="false" rot="-5400000">
            <a:off x="-3350153" y="3623711"/>
            <a:ext cx="9367113" cy="2227976"/>
          </a:xfrm>
          <a:custGeom>
            <a:avLst/>
            <a:gdLst/>
            <a:ahLst/>
            <a:cxnLst/>
            <a:rect r="r" b="b" t="t" l="l"/>
            <a:pathLst>
              <a:path h="2227976" w="9367113">
                <a:moveTo>
                  <a:pt x="0" y="0"/>
                </a:moveTo>
                <a:lnTo>
                  <a:pt x="9367113" y="0"/>
                </a:lnTo>
                <a:lnTo>
                  <a:pt x="9367113" y="2227976"/>
                </a:lnTo>
                <a:lnTo>
                  <a:pt x="0" y="2227976"/>
                </a:lnTo>
                <a:lnTo>
                  <a:pt x="0" y="0"/>
                </a:lnTo>
                <a:close/>
              </a:path>
            </a:pathLst>
          </a:custGeom>
          <a:blipFill>
            <a:blip r:embed="rId3"/>
            <a:stretch>
              <a:fillRect l="-14566" t="0" r="-179" b="-54816"/>
            </a:stretch>
          </a:blipFill>
        </p:spPr>
      </p:sp>
      <p:sp>
        <p:nvSpPr>
          <p:cNvPr name="TextBox 20" id="20"/>
          <p:cNvSpPr txBox="true"/>
          <p:nvPr/>
        </p:nvSpPr>
        <p:spPr>
          <a:xfrm rot="0">
            <a:off x="13175502" y="2580813"/>
            <a:ext cx="1812654" cy="920009"/>
          </a:xfrm>
          <a:prstGeom prst="rect">
            <a:avLst/>
          </a:prstGeom>
        </p:spPr>
        <p:txBody>
          <a:bodyPr anchor="t" rtlCol="false" tIns="0" lIns="0" bIns="0" rIns="0">
            <a:spAutoFit/>
          </a:bodyPr>
          <a:lstStyle/>
          <a:p>
            <a:pPr algn="r">
              <a:lnSpc>
                <a:spcPts val="7565"/>
              </a:lnSpc>
            </a:pPr>
            <a:r>
              <a:rPr lang="en-US" sz="5404">
                <a:solidFill>
                  <a:srgbClr val="FFFFFF"/>
                </a:solidFill>
                <a:latin typeface="Canva Sans"/>
                <a:ea typeface="Canva Sans"/>
                <a:cs typeface="Canva Sans"/>
                <a:sym typeface="Canva Sans"/>
              </a:rPr>
              <a:t>01</a:t>
            </a:r>
          </a:p>
        </p:txBody>
      </p:sp>
      <p:sp>
        <p:nvSpPr>
          <p:cNvPr name="TextBox 21" id="21"/>
          <p:cNvSpPr txBox="true"/>
          <p:nvPr/>
        </p:nvSpPr>
        <p:spPr>
          <a:xfrm rot="0">
            <a:off x="12728777" y="3661180"/>
            <a:ext cx="2259380" cy="920115"/>
          </a:xfrm>
          <a:prstGeom prst="rect">
            <a:avLst/>
          </a:prstGeom>
        </p:spPr>
        <p:txBody>
          <a:bodyPr anchor="t" rtlCol="false" tIns="0" lIns="0" bIns="0" rIns="0">
            <a:spAutoFit/>
          </a:bodyPr>
          <a:lstStyle/>
          <a:p>
            <a:pPr algn="r">
              <a:lnSpc>
                <a:spcPts val="7559"/>
              </a:lnSpc>
            </a:pPr>
            <a:r>
              <a:rPr lang="en-US" sz="5400">
                <a:solidFill>
                  <a:srgbClr val="FFFFFF"/>
                </a:solidFill>
                <a:latin typeface="Canva Sans"/>
                <a:ea typeface="Canva Sans"/>
                <a:cs typeface="Canva Sans"/>
                <a:sym typeface="Canva Sans"/>
              </a:rPr>
              <a:t>02</a:t>
            </a:r>
          </a:p>
        </p:txBody>
      </p:sp>
      <p:sp>
        <p:nvSpPr>
          <p:cNvPr name="TextBox 22" id="22"/>
          <p:cNvSpPr txBox="true"/>
          <p:nvPr/>
        </p:nvSpPr>
        <p:spPr>
          <a:xfrm rot="0">
            <a:off x="12952140" y="4673028"/>
            <a:ext cx="2013064" cy="920115"/>
          </a:xfrm>
          <a:prstGeom prst="rect">
            <a:avLst/>
          </a:prstGeom>
        </p:spPr>
        <p:txBody>
          <a:bodyPr anchor="t" rtlCol="false" tIns="0" lIns="0" bIns="0" rIns="0">
            <a:spAutoFit/>
          </a:bodyPr>
          <a:lstStyle/>
          <a:p>
            <a:pPr algn="r">
              <a:lnSpc>
                <a:spcPts val="7559"/>
              </a:lnSpc>
            </a:pPr>
            <a:r>
              <a:rPr lang="en-US" sz="5400">
                <a:solidFill>
                  <a:srgbClr val="FFFFFF"/>
                </a:solidFill>
                <a:latin typeface="Canva Sans"/>
                <a:ea typeface="Canva Sans"/>
                <a:cs typeface="Canva Sans"/>
                <a:sym typeface="Canva Sans"/>
              </a:rPr>
              <a:t>03</a:t>
            </a:r>
          </a:p>
        </p:txBody>
      </p:sp>
      <p:sp>
        <p:nvSpPr>
          <p:cNvPr name="TextBox 23" id="23"/>
          <p:cNvSpPr txBox="true"/>
          <p:nvPr/>
        </p:nvSpPr>
        <p:spPr>
          <a:xfrm rot="0">
            <a:off x="2149764" y="471854"/>
            <a:ext cx="7826256" cy="1005082"/>
          </a:xfrm>
          <a:prstGeom prst="rect">
            <a:avLst/>
          </a:prstGeom>
        </p:spPr>
        <p:txBody>
          <a:bodyPr anchor="t" rtlCol="false" tIns="0" lIns="0" bIns="0" rIns="0">
            <a:spAutoFit/>
          </a:bodyPr>
          <a:lstStyle/>
          <a:p>
            <a:pPr algn="l">
              <a:lnSpc>
                <a:spcPts val="7221"/>
              </a:lnSpc>
            </a:pPr>
            <a:r>
              <a:rPr lang="en-US" sz="8300">
                <a:solidFill>
                  <a:srgbClr val="1B3939"/>
                </a:solidFill>
                <a:latin typeface="Canva Sans"/>
                <a:ea typeface="Canva Sans"/>
                <a:cs typeface="Canva Sans"/>
                <a:sym typeface="Canva Sans"/>
              </a:rPr>
              <a:t>Table of</a:t>
            </a:r>
          </a:p>
        </p:txBody>
      </p:sp>
      <p:sp>
        <p:nvSpPr>
          <p:cNvPr name="TextBox 24" id="24"/>
          <p:cNvSpPr txBox="true"/>
          <p:nvPr/>
        </p:nvSpPr>
        <p:spPr>
          <a:xfrm rot="0">
            <a:off x="6441631" y="575862"/>
            <a:ext cx="5304755" cy="863740"/>
          </a:xfrm>
          <a:prstGeom prst="rect">
            <a:avLst/>
          </a:prstGeom>
        </p:spPr>
        <p:txBody>
          <a:bodyPr anchor="t" rtlCol="false" tIns="0" lIns="0" bIns="0" rIns="0">
            <a:spAutoFit/>
          </a:bodyPr>
          <a:lstStyle/>
          <a:p>
            <a:pPr algn="l">
              <a:lnSpc>
                <a:spcPts val="6264"/>
              </a:lnSpc>
            </a:pPr>
            <a:r>
              <a:rPr lang="en-US" sz="7200">
                <a:solidFill>
                  <a:srgbClr val="000000"/>
                </a:solidFill>
                <a:latin typeface="Canva Sans"/>
                <a:ea typeface="Canva Sans"/>
                <a:cs typeface="Canva Sans"/>
                <a:sym typeface="Canva Sans"/>
              </a:rPr>
              <a:t>CONTENTS</a:t>
            </a:r>
          </a:p>
        </p:txBody>
      </p:sp>
      <p:sp>
        <p:nvSpPr>
          <p:cNvPr name="TextBox 25" id="25"/>
          <p:cNvSpPr txBox="true"/>
          <p:nvPr/>
        </p:nvSpPr>
        <p:spPr>
          <a:xfrm rot="0">
            <a:off x="3730986" y="2850905"/>
            <a:ext cx="5287939" cy="481330"/>
          </a:xfrm>
          <a:prstGeom prst="rect">
            <a:avLst/>
          </a:prstGeom>
        </p:spPr>
        <p:txBody>
          <a:bodyPr anchor="t" rtlCol="false" tIns="0" lIns="0" bIns="0" rIns="0">
            <a:spAutoFit/>
          </a:bodyPr>
          <a:lstStyle/>
          <a:p>
            <a:pPr algn="l">
              <a:lnSpc>
                <a:spcPts val="3919"/>
              </a:lnSpc>
            </a:pPr>
            <a:r>
              <a:rPr lang="en-US" sz="2799">
                <a:solidFill>
                  <a:srgbClr val="FFFFFF"/>
                </a:solidFill>
                <a:latin typeface="Canva Sans"/>
                <a:ea typeface="Canva Sans"/>
                <a:cs typeface="Canva Sans"/>
                <a:sym typeface="Canva Sans"/>
              </a:rPr>
              <a:t>About CAMEAELEON</a:t>
            </a:r>
          </a:p>
        </p:txBody>
      </p:sp>
      <p:sp>
        <p:nvSpPr>
          <p:cNvPr name="TextBox 26" id="26"/>
          <p:cNvSpPr txBox="true"/>
          <p:nvPr/>
        </p:nvSpPr>
        <p:spPr>
          <a:xfrm rot="0">
            <a:off x="3730986" y="3894860"/>
            <a:ext cx="8667886" cy="481330"/>
          </a:xfrm>
          <a:prstGeom prst="rect">
            <a:avLst/>
          </a:prstGeom>
        </p:spPr>
        <p:txBody>
          <a:bodyPr anchor="t" rtlCol="false" tIns="0" lIns="0" bIns="0" rIns="0">
            <a:spAutoFit/>
          </a:bodyPr>
          <a:lstStyle/>
          <a:p>
            <a:pPr algn="l">
              <a:lnSpc>
                <a:spcPts val="3919"/>
              </a:lnSpc>
            </a:pPr>
            <a:r>
              <a:rPr lang="en-US" sz="2799">
                <a:solidFill>
                  <a:srgbClr val="FFFFFF"/>
                </a:solidFill>
                <a:latin typeface="Canva Sans"/>
                <a:ea typeface="Canva Sans"/>
                <a:cs typeface="Canva Sans"/>
                <a:sym typeface="Canva Sans"/>
              </a:rPr>
              <a:t>CAMEALEON’s Objectives &amp; Pillars in the 3</a:t>
            </a:r>
            <a:r>
              <a:rPr lang="en-US" sz="2799">
                <a:solidFill>
                  <a:srgbClr val="FFFFFF"/>
                </a:solidFill>
                <a:latin typeface="Canva Sans"/>
                <a:ea typeface="Canva Sans"/>
                <a:cs typeface="Canva Sans"/>
                <a:sym typeface="Canva Sans"/>
              </a:rPr>
              <a:t>rd</a:t>
            </a:r>
            <a:r>
              <a:rPr lang="en-US" sz="2799">
                <a:solidFill>
                  <a:srgbClr val="FFFFFF"/>
                </a:solidFill>
                <a:latin typeface="Canva Sans"/>
                <a:ea typeface="Canva Sans"/>
                <a:cs typeface="Canva Sans"/>
                <a:sym typeface="Canva Sans"/>
              </a:rPr>
              <a:t> phase </a:t>
            </a:r>
          </a:p>
        </p:txBody>
      </p:sp>
      <p:sp>
        <p:nvSpPr>
          <p:cNvPr name="TextBox 27" id="27"/>
          <p:cNvSpPr txBox="true"/>
          <p:nvPr/>
        </p:nvSpPr>
        <p:spPr>
          <a:xfrm rot="0">
            <a:off x="3730986" y="4963858"/>
            <a:ext cx="8667886" cy="481330"/>
          </a:xfrm>
          <a:prstGeom prst="rect">
            <a:avLst/>
          </a:prstGeom>
        </p:spPr>
        <p:txBody>
          <a:bodyPr anchor="t" rtlCol="false" tIns="0" lIns="0" bIns="0" rIns="0">
            <a:spAutoFit/>
          </a:bodyPr>
          <a:lstStyle/>
          <a:p>
            <a:pPr algn="l">
              <a:lnSpc>
                <a:spcPts val="3919"/>
              </a:lnSpc>
            </a:pPr>
            <a:r>
              <a:rPr lang="en-US" sz="2799">
                <a:solidFill>
                  <a:srgbClr val="FFFFFF"/>
                </a:solidFill>
                <a:latin typeface="Canva Sans"/>
                <a:ea typeface="Canva Sans"/>
                <a:cs typeface="Canva Sans"/>
                <a:sym typeface="Canva Sans"/>
              </a:rPr>
              <a:t>Previous, Ongoing &amp; Upcoming Work</a:t>
            </a:r>
          </a:p>
        </p:txBody>
      </p:sp>
      <p:sp>
        <p:nvSpPr>
          <p:cNvPr name="TextBox 28" id="28"/>
          <p:cNvSpPr txBox="true"/>
          <p:nvPr/>
        </p:nvSpPr>
        <p:spPr>
          <a:xfrm rot="0">
            <a:off x="3730986" y="6002288"/>
            <a:ext cx="8667886" cy="481330"/>
          </a:xfrm>
          <a:prstGeom prst="rect">
            <a:avLst/>
          </a:prstGeom>
        </p:spPr>
        <p:txBody>
          <a:bodyPr anchor="t" rtlCol="false" tIns="0" lIns="0" bIns="0" rIns="0">
            <a:spAutoFit/>
          </a:bodyPr>
          <a:lstStyle/>
          <a:p>
            <a:pPr algn="l">
              <a:lnSpc>
                <a:spcPts val="3919"/>
              </a:lnSpc>
            </a:pPr>
            <a:r>
              <a:rPr lang="en-US" sz="2799">
                <a:solidFill>
                  <a:srgbClr val="FFFFFF"/>
                </a:solidFill>
                <a:latin typeface="Canva Sans"/>
                <a:ea typeface="Canva Sans"/>
                <a:cs typeface="Canva Sans"/>
                <a:sym typeface="Canva Sans"/>
              </a:rPr>
              <a:t>Presenting CAMEALEON’s Cash Advocacy Paper</a:t>
            </a:r>
          </a:p>
        </p:txBody>
      </p:sp>
      <p:sp>
        <p:nvSpPr>
          <p:cNvPr name="TextBox 29" id="29"/>
          <p:cNvSpPr txBox="true"/>
          <p:nvPr/>
        </p:nvSpPr>
        <p:spPr>
          <a:xfrm rot="0">
            <a:off x="3797661" y="7116037"/>
            <a:ext cx="2689200" cy="481330"/>
          </a:xfrm>
          <a:prstGeom prst="rect">
            <a:avLst/>
          </a:prstGeom>
        </p:spPr>
        <p:txBody>
          <a:bodyPr anchor="t" rtlCol="false" tIns="0" lIns="0" bIns="0" rIns="0">
            <a:spAutoFit/>
          </a:bodyPr>
          <a:lstStyle/>
          <a:p>
            <a:pPr algn="l">
              <a:lnSpc>
                <a:spcPts val="3919"/>
              </a:lnSpc>
            </a:pPr>
            <a:r>
              <a:rPr lang="en-US" sz="2799">
                <a:solidFill>
                  <a:srgbClr val="FFFFFF"/>
                </a:solidFill>
                <a:latin typeface="Canva Sans"/>
                <a:ea typeface="Canva Sans"/>
                <a:cs typeface="Canva Sans"/>
                <a:sym typeface="Canva Sans"/>
              </a:rPr>
              <a:t>Q &amp; A </a:t>
            </a:r>
          </a:p>
        </p:txBody>
      </p:sp>
      <p:sp>
        <p:nvSpPr>
          <p:cNvPr name="TextBox 30" id="30"/>
          <p:cNvSpPr txBox="true"/>
          <p:nvPr/>
        </p:nvSpPr>
        <p:spPr>
          <a:xfrm rot="0">
            <a:off x="12728777" y="6865081"/>
            <a:ext cx="2259380" cy="920115"/>
          </a:xfrm>
          <a:prstGeom prst="rect">
            <a:avLst/>
          </a:prstGeom>
        </p:spPr>
        <p:txBody>
          <a:bodyPr anchor="t" rtlCol="false" tIns="0" lIns="0" bIns="0" rIns="0">
            <a:spAutoFit/>
          </a:bodyPr>
          <a:lstStyle/>
          <a:p>
            <a:pPr algn="r">
              <a:lnSpc>
                <a:spcPts val="7559"/>
              </a:lnSpc>
            </a:pPr>
            <a:r>
              <a:rPr lang="en-US" sz="5400">
                <a:solidFill>
                  <a:srgbClr val="FFFFFF"/>
                </a:solidFill>
                <a:latin typeface="Canva Sans"/>
                <a:ea typeface="Canva Sans"/>
                <a:cs typeface="Canva Sans"/>
                <a:sym typeface="Canva Sans"/>
              </a:rPr>
              <a:t>05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992013"/>
            <a:ext cx="18689965" cy="1284714"/>
            <a:chOff x="0" y="0"/>
            <a:chExt cx="4922460" cy="338361"/>
          </a:xfrm>
        </p:grpSpPr>
        <p:sp>
          <p:nvSpPr>
            <p:cNvPr name="Freeform 3" id="3"/>
            <p:cNvSpPr/>
            <p:nvPr/>
          </p:nvSpPr>
          <p:spPr>
            <a:xfrm flipH="false" flipV="false" rot="0">
              <a:off x="0" y="0"/>
              <a:ext cx="4922460" cy="338361"/>
            </a:xfrm>
            <a:custGeom>
              <a:avLst/>
              <a:gdLst/>
              <a:ahLst/>
              <a:cxnLst/>
              <a:rect r="r" b="b" t="t" l="l"/>
              <a:pathLst>
                <a:path h="338361" w="4922460">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sp>
        <p:sp>
          <p:nvSpPr>
            <p:cNvPr name="TextBox 4" id="4"/>
            <p:cNvSpPr txBox="true"/>
            <p:nvPr/>
          </p:nvSpPr>
          <p:spPr>
            <a:xfrm>
              <a:off x="0" y="-38100"/>
              <a:ext cx="4922460" cy="37646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289861" y="4259580"/>
            <a:ext cx="14089277" cy="6256020"/>
          </a:xfrm>
          <a:prstGeom prst="rect">
            <a:avLst/>
          </a:prstGeom>
        </p:spPr>
        <p:txBody>
          <a:bodyPr anchor="t" rtlCol="false" tIns="0" lIns="0" bIns="0" rIns="0">
            <a:spAutoFit/>
          </a:bodyPr>
          <a:lstStyle/>
          <a:p>
            <a:pPr algn="l">
              <a:lnSpc>
                <a:spcPts val="4199"/>
              </a:lnSpc>
            </a:pPr>
            <a:r>
              <a:rPr lang="en-US" sz="2799" spc="251">
                <a:solidFill>
                  <a:srgbClr val="000000"/>
                </a:solidFill>
                <a:latin typeface="Canva Sans"/>
                <a:ea typeface="Canva Sans"/>
                <a:cs typeface="Canva Sans"/>
                <a:sym typeface="Canva Sans"/>
              </a:rPr>
              <a:t>The Cash Monitoring Evaluation Accountability and Learning Organizational Network (CAMEALEON) is a </a:t>
            </a:r>
            <a:r>
              <a:rPr lang="en-US" sz="2799" spc="251" b="true">
                <a:solidFill>
                  <a:srgbClr val="000000"/>
                </a:solidFill>
                <a:latin typeface="Canva Sans Bold"/>
                <a:ea typeface="Canva Sans Bold"/>
                <a:cs typeface="Canva Sans Bold"/>
                <a:sym typeface="Canva Sans Bold"/>
              </a:rPr>
              <a:t>research and learning initiative </a:t>
            </a:r>
            <a:r>
              <a:rPr lang="en-US" sz="2799" spc="251">
                <a:solidFill>
                  <a:srgbClr val="000000"/>
                </a:solidFill>
                <a:latin typeface="Canva Sans"/>
                <a:ea typeface="Canva Sans"/>
                <a:cs typeface="Canva Sans"/>
                <a:sym typeface="Canva Sans"/>
              </a:rPr>
              <a:t>in support of humanitarian and social assistance for Syrian refugees and Lebanese.</a:t>
            </a:r>
          </a:p>
          <a:p>
            <a:pPr algn="l">
              <a:lnSpc>
                <a:spcPts val="4199"/>
              </a:lnSpc>
            </a:pPr>
          </a:p>
          <a:p>
            <a:pPr algn="l">
              <a:lnSpc>
                <a:spcPts val="4199"/>
              </a:lnSpc>
            </a:pPr>
            <a:r>
              <a:rPr lang="en-US" sz="2799" spc="251">
                <a:solidFill>
                  <a:srgbClr val="000000"/>
                </a:solidFill>
                <a:latin typeface="Canva Sans"/>
                <a:ea typeface="Canva Sans"/>
                <a:cs typeface="Canva Sans"/>
                <a:sym typeface="Canva Sans"/>
              </a:rPr>
              <a:t>In its third phase, CAMEALEON produces research on </a:t>
            </a:r>
            <a:r>
              <a:rPr lang="en-US" sz="2799" spc="251" b="true">
                <a:solidFill>
                  <a:srgbClr val="000000"/>
                </a:solidFill>
                <a:latin typeface="Canva Sans Bold"/>
                <a:ea typeface="Canva Sans Bold"/>
                <a:cs typeface="Canva Sans Bold"/>
                <a:sym typeface="Canva Sans Bold"/>
              </a:rPr>
              <a:t>the relevance, effectiveness and accountability of cash and voucher assistance and social assistance programs </a:t>
            </a:r>
            <a:r>
              <a:rPr lang="en-US" sz="2799" spc="251">
                <a:solidFill>
                  <a:srgbClr val="000000"/>
                </a:solidFill>
                <a:latin typeface="Canva Sans"/>
                <a:ea typeface="Canva Sans"/>
                <a:cs typeface="Canva Sans"/>
                <a:sym typeface="Canva Sans"/>
              </a:rPr>
              <a:t>and supports dissemination through learning events, multi-media material and knowledge-sharing activities.</a:t>
            </a:r>
          </a:p>
          <a:p>
            <a:pPr algn="l">
              <a:lnSpc>
                <a:spcPts val="4199"/>
              </a:lnSpc>
            </a:pPr>
          </a:p>
          <a:p>
            <a:pPr algn="l" marL="0" indent="0" lvl="0">
              <a:lnSpc>
                <a:spcPts val="4199"/>
              </a:lnSpc>
              <a:spcBef>
                <a:spcPct val="0"/>
              </a:spcBef>
            </a:pPr>
          </a:p>
        </p:txBody>
      </p:sp>
      <p:grpSp>
        <p:nvGrpSpPr>
          <p:cNvPr name="Group 6" id="6"/>
          <p:cNvGrpSpPr/>
          <p:nvPr/>
        </p:nvGrpSpPr>
        <p:grpSpPr>
          <a:xfrm rot="0">
            <a:off x="2935487" y="222772"/>
            <a:ext cx="12222060" cy="2965616"/>
            <a:chOff x="0" y="0"/>
            <a:chExt cx="2966937" cy="719911"/>
          </a:xfrm>
        </p:grpSpPr>
        <p:sp>
          <p:nvSpPr>
            <p:cNvPr name="Freeform 7" id="7"/>
            <p:cNvSpPr/>
            <p:nvPr/>
          </p:nvSpPr>
          <p:spPr>
            <a:xfrm flipH="false" flipV="false" rot="0">
              <a:off x="0" y="0"/>
              <a:ext cx="2966937" cy="719911"/>
            </a:xfrm>
            <a:custGeom>
              <a:avLst/>
              <a:gdLst/>
              <a:ahLst/>
              <a:cxnLst/>
              <a:rect r="r" b="b" t="t" l="l"/>
              <a:pathLst>
                <a:path h="719911" w="2966937">
                  <a:moveTo>
                    <a:pt x="0" y="0"/>
                  </a:moveTo>
                  <a:lnTo>
                    <a:pt x="2966937" y="0"/>
                  </a:lnTo>
                  <a:lnTo>
                    <a:pt x="2966937" y="719911"/>
                  </a:lnTo>
                  <a:lnTo>
                    <a:pt x="0" y="719911"/>
                  </a:lnTo>
                  <a:close/>
                </a:path>
              </a:pathLst>
            </a:custGeom>
            <a:blipFill>
              <a:blip r:embed="rId2"/>
              <a:stretch>
                <a:fillRect l="0" t="-15940" r="0" b="-15940"/>
              </a:stretch>
            </a:blipFill>
          </p:spPr>
        </p:sp>
      </p:grpSp>
      <p:sp>
        <p:nvSpPr>
          <p:cNvPr name="Freeform 8" id="8"/>
          <p:cNvSpPr/>
          <p:nvPr/>
        </p:nvSpPr>
        <p:spPr>
          <a:xfrm flipH="false" flipV="false" rot="0">
            <a:off x="368900" y="8686351"/>
            <a:ext cx="1473286" cy="1491702"/>
          </a:xfrm>
          <a:custGeom>
            <a:avLst/>
            <a:gdLst/>
            <a:ahLst/>
            <a:cxnLst/>
            <a:rect r="r" b="b" t="t" l="l"/>
            <a:pathLst>
              <a:path h="1491702" w="1473286">
                <a:moveTo>
                  <a:pt x="0" y="0"/>
                </a:moveTo>
                <a:lnTo>
                  <a:pt x="1473286" y="0"/>
                </a:lnTo>
                <a:lnTo>
                  <a:pt x="1473286" y="1491702"/>
                </a:lnTo>
                <a:lnTo>
                  <a:pt x="0" y="1491702"/>
                </a:lnTo>
                <a:lnTo>
                  <a:pt x="0" y="0"/>
                </a:lnTo>
                <a:close/>
              </a:path>
            </a:pathLst>
          </a:custGeom>
          <a:blipFill>
            <a:blip r:embed="rId3"/>
            <a:stretch>
              <a:fillRect l="0" t="0" r="0" b="0"/>
            </a:stretch>
          </a:blipFill>
        </p:spPr>
      </p:sp>
      <p:sp>
        <p:nvSpPr>
          <p:cNvPr name="Freeform 9" id="9"/>
          <p:cNvSpPr/>
          <p:nvPr/>
        </p:nvSpPr>
        <p:spPr>
          <a:xfrm flipH="false" flipV="false" rot="0">
            <a:off x="15157547" y="8655311"/>
            <a:ext cx="2814767" cy="1522743"/>
          </a:xfrm>
          <a:custGeom>
            <a:avLst/>
            <a:gdLst/>
            <a:ahLst/>
            <a:cxnLst/>
            <a:rect r="r" b="b" t="t" l="l"/>
            <a:pathLst>
              <a:path h="1522743" w="2814767">
                <a:moveTo>
                  <a:pt x="0" y="0"/>
                </a:moveTo>
                <a:lnTo>
                  <a:pt x="2814766" y="0"/>
                </a:lnTo>
                <a:lnTo>
                  <a:pt x="2814766" y="1522742"/>
                </a:lnTo>
                <a:lnTo>
                  <a:pt x="0" y="1522742"/>
                </a:lnTo>
                <a:lnTo>
                  <a:pt x="0" y="0"/>
                </a:lnTo>
                <a:close/>
              </a:path>
            </a:pathLst>
          </a:custGeom>
          <a:blipFill>
            <a:blip r:embed="rId4"/>
            <a:stretch>
              <a:fillRect l="0" t="0" r="0" b="0"/>
            </a:stretch>
          </a:blipFill>
        </p:spPr>
      </p:sp>
      <p:sp>
        <p:nvSpPr>
          <p:cNvPr name="TextBox 10" id="10"/>
          <p:cNvSpPr txBox="true"/>
          <p:nvPr/>
        </p:nvSpPr>
        <p:spPr>
          <a:xfrm rot="0">
            <a:off x="1028700" y="3099488"/>
            <a:ext cx="2948967" cy="575947"/>
          </a:xfrm>
          <a:prstGeom prst="rect">
            <a:avLst/>
          </a:prstGeom>
        </p:spPr>
        <p:txBody>
          <a:bodyPr anchor="t" rtlCol="false" tIns="0" lIns="0" bIns="0" rIns="0">
            <a:spAutoFit/>
          </a:bodyPr>
          <a:lstStyle/>
          <a:p>
            <a:pPr algn="l" marL="0" indent="0" lvl="0">
              <a:lnSpc>
                <a:spcPts val="4300"/>
              </a:lnSpc>
            </a:pPr>
            <a:r>
              <a:rPr lang="en-US" b="true" sz="4300" spc="215">
                <a:solidFill>
                  <a:srgbClr val="FFFFFF"/>
                </a:solidFill>
                <a:latin typeface="Canva Sans Bold"/>
                <a:ea typeface="Canva Sans Bold"/>
                <a:cs typeface="Canva Sans Bold"/>
                <a:sym typeface="Canva Sans Bold"/>
              </a:rPr>
              <a:t>ABOUT: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723616" y="2658449"/>
            <a:ext cx="4231754" cy="5031045"/>
            <a:chOff x="0" y="0"/>
            <a:chExt cx="1114536" cy="1325049"/>
          </a:xfrm>
        </p:grpSpPr>
        <p:sp>
          <p:nvSpPr>
            <p:cNvPr name="Freeform 3" id="3"/>
            <p:cNvSpPr/>
            <p:nvPr/>
          </p:nvSpPr>
          <p:spPr>
            <a:xfrm flipH="false" flipV="false" rot="0">
              <a:off x="0" y="0"/>
              <a:ext cx="1114536" cy="1325049"/>
            </a:xfrm>
            <a:custGeom>
              <a:avLst/>
              <a:gdLst/>
              <a:ahLst/>
              <a:cxnLst/>
              <a:rect r="r" b="b" t="t" l="l"/>
              <a:pathLst>
                <a:path h="1325049" w="1114536">
                  <a:moveTo>
                    <a:pt x="93304" y="0"/>
                  </a:moveTo>
                  <a:lnTo>
                    <a:pt x="1021232" y="0"/>
                  </a:lnTo>
                  <a:cubicBezTo>
                    <a:pt x="1045978" y="0"/>
                    <a:pt x="1069710" y="9830"/>
                    <a:pt x="1087208" y="27328"/>
                  </a:cubicBezTo>
                  <a:cubicBezTo>
                    <a:pt x="1104706" y="44826"/>
                    <a:pt x="1114536" y="68558"/>
                    <a:pt x="1114536" y="93304"/>
                  </a:cubicBezTo>
                  <a:lnTo>
                    <a:pt x="1114536" y="1231745"/>
                  </a:lnTo>
                  <a:cubicBezTo>
                    <a:pt x="1114536" y="1256491"/>
                    <a:pt x="1104706" y="1280223"/>
                    <a:pt x="1087208" y="1297721"/>
                  </a:cubicBezTo>
                  <a:cubicBezTo>
                    <a:pt x="1069710" y="1315219"/>
                    <a:pt x="1045978" y="1325049"/>
                    <a:pt x="1021232" y="1325049"/>
                  </a:cubicBezTo>
                  <a:lnTo>
                    <a:pt x="93304" y="1325049"/>
                  </a:lnTo>
                  <a:cubicBezTo>
                    <a:pt x="68558" y="1325049"/>
                    <a:pt x="44826" y="1315219"/>
                    <a:pt x="27328" y="1297721"/>
                  </a:cubicBezTo>
                  <a:cubicBezTo>
                    <a:pt x="9830" y="1280223"/>
                    <a:pt x="0" y="1256491"/>
                    <a:pt x="0" y="1231745"/>
                  </a:cubicBezTo>
                  <a:lnTo>
                    <a:pt x="0" y="93304"/>
                  </a:lnTo>
                  <a:cubicBezTo>
                    <a:pt x="0" y="68558"/>
                    <a:pt x="9830" y="44826"/>
                    <a:pt x="27328" y="27328"/>
                  </a:cubicBezTo>
                  <a:cubicBezTo>
                    <a:pt x="44826" y="9830"/>
                    <a:pt x="68558" y="0"/>
                    <a:pt x="93304" y="0"/>
                  </a:cubicBezTo>
                  <a:close/>
                </a:path>
              </a:pathLst>
            </a:custGeom>
            <a:solidFill>
              <a:srgbClr val="54BBAF">
                <a:alpha val="63922"/>
              </a:srgbClr>
            </a:solidFill>
          </p:spPr>
        </p:sp>
        <p:sp>
          <p:nvSpPr>
            <p:cNvPr name="TextBox 4" id="4"/>
            <p:cNvSpPr txBox="true"/>
            <p:nvPr/>
          </p:nvSpPr>
          <p:spPr>
            <a:xfrm>
              <a:off x="0" y="-28575"/>
              <a:ext cx="1114536" cy="1353624"/>
            </a:xfrm>
            <a:prstGeom prst="rect">
              <a:avLst/>
            </a:prstGeom>
          </p:spPr>
          <p:txBody>
            <a:bodyPr anchor="ctr" rtlCol="false" tIns="50800" lIns="50800" bIns="50800" rIns="50800"/>
            <a:lstStyle/>
            <a:p>
              <a:pPr algn="ctr">
                <a:lnSpc>
                  <a:spcPts val="2913"/>
                </a:lnSpc>
              </a:pPr>
            </a:p>
          </p:txBody>
        </p:sp>
      </p:grpSp>
      <p:sp>
        <p:nvSpPr>
          <p:cNvPr name="Freeform 5" id="5"/>
          <p:cNvSpPr/>
          <p:nvPr/>
        </p:nvSpPr>
        <p:spPr>
          <a:xfrm flipH="false" flipV="false" rot="0">
            <a:off x="7283543" y="2931727"/>
            <a:ext cx="3079604" cy="459374"/>
          </a:xfrm>
          <a:custGeom>
            <a:avLst/>
            <a:gdLst/>
            <a:ahLst/>
            <a:cxnLst/>
            <a:rect r="r" b="b" t="t" l="l"/>
            <a:pathLst>
              <a:path h="459374" w="3079604">
                <a:moveTo>
                  <a:pt x="0" y="0"/>
                </a:moveTo>
                <a:lnTo>
                  <a:pt x="3079604" y="0"/>
                </a:lnTo>
                <a:lnTo>
                  <a:pt x="3079604" y="459375"/>
                </a:lnTo>
                <a:lnTo>
                  <a:pt x="0" y="459375"/>
                </a:lnTo>
                <a:lnTo>
                  <a:pt x="0" y="0"/>
                </a:lnTo>
                <a:close/>
              </a:path>
            </a:pathLst>
          </a:custGeom>
          <a:blipFill>
            <a:blip r:embed="rId2"/>
            <a:stretch>
              <a:fillRect l="0" t="0" r="0" b="0"/>
            </a:stretch>
          </a:blipFill>
        </p:spPr>
      </p:sp>
      <p:grpSp>
        <p:nvGrpSpPr>
          <p:cNvPr name="Group 6" id="6"/>
          <p:cNvGrpSpPr/>
          <p:nvPr/>
        </p:nvGrpSpPr>
        <p:grpSpPr>
          <a:xfrm rot="0">
            <a:off x="6834583" y="8518169"/>
            <a:ext cx="4063008" cy="1292236"/>
            <a:chOff x="0" y="0"/>
            <a:chExt cx="1140835" cy="362841"/>
          </a:xfrm>
        </p:grpSpPr>
        <p:sp>
          <p:nvSpPr>
            <p:cNvPr name="Freeform 7" id="7"/>
            <p:cNvSpPr/>
            <p:nvPr/>
          </p:nvSpPr>
          <p:spPr>
            <a:xfrm flipH="false" flipV="false" rot="0">
              <a:off x="0" y="0"/>
              <a:ext cx="1140835" cy="362841"/>
            </a:xfrm>
            <a:custGeom>
              <a:avLst/>
              <a:gdLst/>
              <a:ahLst/>
              <a:cxnLst/>
              <a:rect r="r" b="b" t="t" l="l"/>
              <a:pathLst>
                <a:path h="362841" w="1140835">
                  <a:moveTo>
                    <a:pt x="68597" y="0"/>
                  </a:moveTo>
                  <a:lnTo>
                    <a:pt x="1072238" y="0"/>
                  </a:lnTo>
                  <a:cubicBezTo>
                    <a:pt x="1090431" y="0"/>
                    <a:pt x="1107879" y="7227"/>
                    <a:pt x="1120743" y="20092"/>
                  </a:cubicBezTo>
                  <a:cubicBezTo>
                    <a:pt x="1133607" y="32956"/>
                    <a:pt x="1140835" y="50404"/>
                    <a:pt x="1140835" y="68597"/>
                  </a:cubicBezTo>
                  <a:lnTo>
                    <a:pt x="1140835" y="294245"/>
                  </a:lnTo>
                  <a:cubicBezTo>
                    <a:pt x="1140835" y="332130"/>
                    <a:pt x="1110123" y="362841"/>
                    <a:pt x="1072238" y="362841"/>
                  </a:cubicBezTo>
                  <a:lnTo>
                    <a:pt x="68597" y="362841"/>
                  </a:lnTo>
                  <a:cubicBezTo>
                    <a:pt x="50404" y="362841"/>
                    <a:pt x="32956" y="355614"/>
                    <a:pt x="20092" y="342750"/>
                  </a:cubicBezTo>
                  <a:cubicBezTo>
                    <a:pt x="7227" y="329885"/>
                    <a:pt x="0" y="312438"/>
                    <a:pt x="0" y="294245"/>
                  </a:cubicBezTo>
                  <a:lnTo>
                    <a:pt x="0" y="68597"/>
                  </a:lnTo>
                  <a:cubicBezTo>
                    <a:pt x="0" y="50404"/>
                    <a:pt x="7227" y="32956"/>
                    <a:pt x="20092" y="20092"/>
                  </a:cubicBezTo>
                  <a:cubicBezTo>
                    <a:pt x="32956" y="7227"/>
                    <a:pt x="50404" y="0"/>
                    <a:pt x="68597" y="0"/>
                  </a:cubicBezTo>
                  <a:close/>
                </a:path>
              </a:pathLst>
            </a:custGeom>
            <a:solidFill>
              <a:srgbClr val="FFFFFF"/>
            </a:solidFill>
          </p:spPr>
        </p:sp>
        <p:sp>
          <p:nvSpPr>
            <p:cNvPr name="TextBox 8" id="8"/>
            <p:cNvSpPr txBox="true"/>
            <p:nvPr/>
          </p:nvSpPr>
          <p:spPr>
            <a:xfrm>
              <a:off x="0" y="-28575"/>
              <a:ext cx="1140835" cy="391416"/>
            </a:xfrm>
            <a:prstGeom prst="rect">
              <a:avLst/>
            </a:prstGeom>
          </p:spPr>
          <p:txBody>
            <a:bodyPr anchor="ctr" rtlCol="false" tIns="50800" lIns="50800" bIns="50800" rIns="50800"/>
            <a:lstStyle/>
            <a:p>
              <a:pPr algn="ctr">
                <a:lnSpc>
                  <a:spcPts val="2379"/>
                </a:lnSpc>
              </a:pPr>
              <a:r>
                <a:rPr lang="en-US" b="true" sz="1699">
                  <a:solidFill>
                    <a:srgbClr val="000000"/>
                  </a:solidFill>
                  <a:latin typeface="Canva Sans Bold"/>
                  <a:ea typeface="Canva Sans Bold"/>
                  <a:cs typeface="Canva Sans Bold"/>
                  <a:sym typeface="Canva Sans Bold"/>
                </a:rPr>
                <a:t>Research Reports, Learning &amp; Policy Briefs, Technical Guidance Notes, Case Studies, Evidence Syntheses / Literature Review, Advocacy Papers</a:t>
              </a:r>
              <a:r>
                <a:rPr lang="en-US" b="true" sz="1699">
                  <a:solidFill>
                    <a:srgbClr val="000000"/>
                  </a:solidFill>
                  <a:latin typeface="Canva Sans Bold"/>
                  <a:ea typeface="Canva Sans Bold"/>
                  <a:cs typeface="Canva Sans Bold"/>
                  <a:sym typeface="Canva Sans Bold"/>
                </a:rPr>
                <a:t> </a:t>
              </a:r>
            </a:p>
          </p:txBody>
        </p:sp>
      </p:grpSp>
      <p:sp>
        <p:nvSpPr>
          <p:cNvPr name="AutoShape 9" id="9"/>
          <p:cNvSpPr/>
          <p:nvPr/>
        </p:nvSpPr>
        <p:spPr>
          <a:xfrm flipV="true">
            <a:off x="13952011" y="3974808"/>
            <a:ext cx="0" cy="5458110"/>
          </a:xfrm>
          <a:prstGeom prst="line">
            <a:avLst/>
          </a:prstGeom>
          <a:ln cap="flat" w="38100">
            <a:solidFill>
              <a:srgbClr val="000000"/>
            </a:solidFill>
            <a:prstDash val="solid"/>
            <a:headEnd type="none" len="sm" w="sm"/>
            <a:tailEnd type="triangle" len="med" w="lg"/>
          </a:ln>
        </p:spPr>
      </p:sp>
      <p:sp>
        <p:nvSpPr>
          <p:cNvPr name="AutoShape 10" id="10"/>
          <p:cNvSpPr/>
          <p:nvPr/>
        </p:nvSpPr>
        <p:spPr>
          <a:xfrm flipV="true">
            <a:off x="10991489" y="9413869"/>
            <a:ext cx="2931947" cy="19050"/>
          </a:xfrm>
          <a:prstGeom prst="line">
            <a:avLst/>
          </a:prstGeom>
          <a:ln cap="flat" w="38100">
            <a:solidFill>
              <a:srgbClr val="000000"/>
            </a:solidFill>
            <a:prstDash val="solid"/>
            <a:headEnd type="none" len="sm" w="sm"/>
            <a:tailEnd type="none" len="sm" w="sm"/>
          </a:ln>
        </p:spPr>
      </p:sp>
      <p:grpSp>
        <p:nvGrpSpPr>
          <p:cNvPr name="Group 11" id="11"/>
          <p:cNvGrpSpPr/>
          <p:nvPr/>
        </p:nvGrpSpPr>
        <p:grpSpPr>
          <a:xfrm rot="0">
            <a:off x="7179672" y="3747919"/>
            <a:ext cx="3324368" cy="616351"/>
            <a:chOff x="0" y="0"/>
            <a:chExt cx="875554" cy="162331"/>
          </a:xfrm>
        </p:grpSpPr>
        <p:sp>
          <p:nvSpPr>
            <p:cNvPr name="Freeform 12" id="12"/>
            <p:cNvSpPr/>
            <p:nvPr/>
          </p:nvSpPr>
          <p:spPr>
            <a:xfrm flipH="false" flipV="false" rot="0">
              <a:off x="0" y="0"/>
              <a:ext cx="875554" cy="162331"/>
            </a:xfrm>
            <a:custGeom>
              <a:avLst/>
              <a:gdLst/>
              <a:ahLst/>
              <a:cxnLst/>
              <a:rect r="r" b="b" t="t" l="l"/>
              <a:pathLst>
                <a:path h="162331" w="875554">
                  <a:moveTo>
                    <a:pt x="81166" y="0"/>
                  </a:moveTo>
                  <a:lnTo>
                    <a:pt x="794388" y="0"/>
                  </a:lnTo>
                  <a:cubicBezTo>
                    <a:pt x="839215" y="0"/>
                    <a:pt x="875554" y="36339"/>
                    <a:pt x="875554" y="81166"/>
                  </a:cubicBezTo>
                  <a:lnTo>
                    <a:pt x="875554" y="81166"/>
                  </a:lnTo>
                  <a:cubicBezTo>
                    <a:pt x="875554" y="125992"/>
                    <a:pt x="839215" y="162331"/>
                    <a:pt x="794388" y="162331"/>
                  </a:cubicBezTo>
                  <a:lnTo>
                    <a:pt x="81166" y="162331"/>
                  </a:lnTo>
                  <a:cubicBezTo>
                    <a:pt x="36339" y="162331"/>
                    <a:pt x="0" y="125992"/>
                    <a:pt x="0" y="81166"/>
                  </a:cubicBezTo>
                  <a:lnTo>
                    <a:pt x="0" y="81166"/>
                  </a:lnTo>
                  <a:cubicBezTo>
                    <a:pt x="0" y="36339"/>
                    <a:pt x="36339" y="0"/>
                    <a:pt x="81166" y="0"/>
                  </a:cubicBezTo>
                  <a:close/>
                </a:path>
              </a:pathLst>
            </a:custGeom>
            <a:solidFill>
              <a:srgbClr val="3586C7">
                <a:alpha val="42745"/>
              </a:srgbClr>
            </a:solidFill>
          </p:spPr>
        </p:sp>
        <p:sp>
          <p:nvSpPr>
            <p:cNvPr name="TextBox 13" id="13"/>
            <p:cNvSpPr txBox="true"/>
            <p:nvPr/>
          </p:nvSpPr>
          <p:spPr>
            <a:xfrm>
              <a:off x="0" y="-28575"/>
              <a:ext cx="875554" cy="190906"/>
            </a:xfrm>
            <a:prstGeom prst="rect">
              <a:avLst/>
            </a:prstGeom>
          </p:spPr>
          <p:txBody>
            <a:bodyPr anchor="ctr" rtlCol="false" tIns="50800" lIns="50800" bIns="50800" rIns="50800"/>
            <a:lstStyle/>
            <a:p>
              <a:pPr algn="ctr">
                <a:lnSpc>
                  <a:spcPts val="2913"/>
                </a:lnSpc>
              </a:pPr>
            </a:p>
          </p:txBody>
        </p:sp>
      </p:grpSp>
      <p:sp>
        <p:nvSpPr>
          <p:cNvPr name="TextBox 14" id="14"/>
          <p:cNvSpPr txBox="true"/>
          <p:nvPr/>
        </p:nvSpPr>
        <p:spPr>
          <a:xfrm rot="0">
            <a:off x="7058475" y="5301730"/>
            <a:ext cx="3577125" cy="1703367"/>
          </a:xfrm>
          <a:prstGeom prst="rect">
            <a:avLst/>
          </a:prstGeom>
        </p:spPr>
        <p:txBody>
          <a:bodyPr anchor="t" rtlCol="false" tIns="0" lIns="0" bIns="0" rIns="0">
            <a:spAutoFit/>
          </a:bodyPr>
          <a:lstStyle/>
          <a:p>
            <a:pPr algn="ctr">
              <a:lnSpc>
                <a:spcPts val="3327"/>
              </a:lnSpc>
            </a:pPr>
            <a:r>
              <a:rPr lang="en-US" sz="2376" b="true">
                <a:solidFill>
                  <a:srgbClr val="000000"/>
                </a:solidFill>
                <a:latin typeface="Canva Sans Bold"/>
                <a:ea typeface="Canva Sans Bold"/>
                <a:cs typeface="Canva Sans Bold"/>
                <a:sym typeface="Canva Sans Bold"/>
              </a:rPr>
              <a:t>CAMEALEON Partners</a:t>
            </a:r>
          </a:p>
          <a:p>
            <a:pPr algn="ctr">
              <a:lnSpc>
                <a:spcPts val="2099"/>
              </a:lnSpc>
            </a:pPr>
          </a:p>
          <a:p>
            <a:pPr algn="ctr" marL="0" indent="0" lvl="0">
              <a:lnSpc>
                <a:spcPts val="2099"/>
              </a:lnSpc>
              <a:spcBef>
                <a:spcPct val="0"/>
              </a:spcBef>
            </a:pPr>
            <a:r>
              <a:rPr lang="en-US" b="true" sz="1499">
                <a:solidFill>
                  <a:srgbClr val="000000"/>
                </a:solidFill>
                <a:latin typeface="Canva Sans Bold"/>
                <a:ea typeface="Canva Sans Bold"/>
                <a:cs typeface="Canva Sans Bold"/>
                <a:sym typeface="Canva Sans Bold"/>
              </a:rPr>
              <a:t>Consultants, Independent Experts, Academic / Research / Policy Institutes, Cash Learning Academic Institutions, Civil Society Actors</a:t>
            </a:r>
          </a:p>
        </p:txBody>
      </p:sp>
      <p:sp>
        <p:nvSpPr>
          <p:cNvPr name="TextBox 15" id="15"/>
          <p:cNvSpPr txBox="true"/>
          <p:nvPr/>
        </p:nvSpPr>
        <p:spPr>
          <a:xfrm rot="0">
            <a:off x="7283543" y="4497307"/>
            <a:ext cx="3079604" cy="540434"/>
          </a:xfrm>
          <a:prstGeom prst="rect">
            <a:avLst/>
          </a:prstGeom>
        </p:spPr>
        <p:txBody>
          <a:bodyPr anchor="t" rtlCol="false" tIns="0" lIns="0" bIns="0" rIns="0">
            <a:spAutoFit/>
          </a:bodyPr>
          <a:lstStyle/>
          <a:p>
            <a:pPr algn="ctr">
              <a:lnSpc>
                <a:spcPts val="2237"/>
              </a:lnSpc>
            </a:pPr>
            <a:r>
              <a:rPr lang="en-US" sz="1598" b="true">
                <a:solidFill>
                  <a:srgbClr val="000000"/>
                </a:solidFill>
                <a:latin typeface="Canva Sans Bold"/>
                <a:ea typeface="Canva Sans Bold"/>
                <a:cs typeface="Canva Sans Bold"/>
                <a:sym typeface="Canva Sans Bold"/>
              </a:rPr>
              <a:t>Technical Reference Group (TRG)</a:t>
            </a:r>
          </a:p>
        </p:txBody>
      </p:sp>
      <p:grpSp>
        <p:nvGrpSpPr>
          <p:cNvPr name="Group 16" id="16"/>
          <p:cNvGrpSpPr/>
          <p:nvPr/>
        </p:nvGrpSpPr>
        <p:grpSpPr>
          <a:xfrm rot="0">
            <a:off x="983658" y="448543"/>
            <a:ext cx="4943109" cy="3175926"/>
            <a:chOff x="0" y="0"/>
            <a:chExt cx="1301889" cy="836458"/>
          </a:xfrm>
        </p:grpSpPr>
        <p:sp>
          <p:nvSpPr>
            <p:cNvPr name="Freeform 17" id="17"/>
            <p:cNvSpPr/>
            <p:nvPr/>
          </p:nvSpPr>
          <p:spPr>
            <a:xfrm flipH="false" flipV="false" rot="0">
              <a:off x="0" y="0"/>
              <a:ext cx="1301889" cy="836458"/>
            </a:xfrm>
            <a:custGeom>
              <a:avLst/>
              <a:gdLst/>
              <a:ahLst/>
              <a:cxnLst/>
              <a:rect r="r" b="b" t="t" l="l"/>
              <a:pathLst>
                <a:path h="836458" w="1301889">
                  <a:moveTo>
                    <a:pt x="79876" y="0"/>
                  </a:moveTo>
                  <a:lnTo>
                    <a:pt x="1222012" y="0"/>
                  </a:lnTo>
                  <a:cubicBezTo>
                    <a:pt x="1266127" y="0"/>
                    <a:pt x="1301889" y="35762"/>
                    <a:pt x="1301889" y="79876"/>
                  </a:cubicBezTo>
                  <a:lnTo>
                    <a:pt x="1301889" y="756581"/>
                  </a:lnTo>
                  <a:cubicBezTo>
                    <a:pt x="1301889" y="777766"/>
                    <a:pt x="1293473" y="798083"/>
                    <a:pt x="1278493" y="813063"/>
                  </a:cubicBezTo>
                  <a:cubicBezTo>
                    <a:pt x="1263514" y="828042"/>
                    <a:pt x="1243197" y="836458"/>
                    <a:pt x="1222012" y="836458"/>
                  </a:cubicBezTo>
                  <a:lnTo>
                    <a:pt x="79876" y="836458"/>
                  </a:lnTo>
                  <a:cubicBezTo>
                    <a:pt x="35762" y="836458"/>
                    <a:pt x="0" y="800696"/>
                    <a:pt x="0" y="756581"/>
                  </a:cubicBezTo>
                  <a:lnTo>
                    <a:pt x="0" y="79876"/>
                  </a:lnTo>
                  <a:cubicBezTo>
                    <a:pt x="0" y="35762"/>
                    <a:pt x="35762" y="0"/>
                    <a:pt x="79876" y="0"/>
                  </a:cubicBezTo>
                  <a:close/>
                </a:path>
              </a:pathLst>
            </a:custGeom>
            <a:solidFill>
              <a:srgbClr val="54BBAF">
                <a:alpha val="42745"/>
              </a:srgbClr>
            </a:solidFill>
          </p:spPr>
        </p:sp>
        <p:sp>
          <p:nvSpPr>
            <p:cNvPr name="TextBox 18" id="18"/>
            <p:cNvSpPr txBox="true"/>
            <p:nvPr/>
          </p:nvSpPr>
          <p:spPr>
            <a:xfrm>
              <a:off x="0" y="-28575"/>
              <a:ext cx="1301889" cy="865033"/>
            </a:xfrm>
            <a:prstGeom prst="rect">
              <a:avLst/>
            </a:prstGeom>
          </p:spPr>
          <p:txBody>
            <a:bodyPr anchor="ctr" rtlCol="false" tIns="50800" lIns="50800" bIns="50800" rIns="50800"/>
            <a:lstStyle/>
            <a:p>
              <a:pPr algn="ctr">
                <a:lnSpc>
                  <a:spcPts val="2903"/>
                </a:lnSpc>
              </a:pPr>
            </a:p>
          </p:txBody>
        </p:sp>
      </p:grpSp>
      <p:grpSp>
        <p:nvGrpSpPr>
          <p:cNvPr name="Group 19" id="19"/>
          <p:cNvGrpSpPr/>
          <p:nvPr/>
        </p:nvGrpSpPr>
        <p:grpSpPr>
          <a:xfrm rot="0">
            <a:off x="7161161" y="4473636"/>
            <a:ext cx="3324368" cy="616351"/>
            <a:chOff x="0" y="0"/>
            <a:chExt cx="875554" cy="162331"/>
          </a:xfrm>
        </p:grpSpPr>
        <p:sp>
          <p:nvSpPr>
            <p:cNvPr name="Freeform 20" id="20"/>
            <p:cNvSpPr/>
            <p:nvPr/>
          </p:nvSpPr>
          <p:spPr>
            <a:xfrm flipH="false" flipV="false" rot="0">
              <a:off x="0" y="0"/>
              <a:ext cx="875554" cy="162331"/>
            </a:xfrm>
            <a:custGeom>
              <a:avLst/>
              <a:gdLst/>
              <a:ahLst/>
              <a:cxnLst/>
              <a:rect r="r" b="b" t="t" l="l"/>
              <a:pathLst>
                <a:path h="162331" w="875554">
                  <a:moveTo>
                    <a:pt x="81166" y="0"/>
                  </a:moveTo>
                  <a:lnTo>
                    <a:pt x="794388" y="0"/>
                  </a:lnTo>
                  <a:cubicBezTo>
                    <a:pt x="839215" y="0"/>
                    <a:pt x="875554" y="36339"/>
                    <a:pt x="875554" y="81166"/>
                  </a:cubicBezTo>
                  <a:lnTo>
                    <a:pt x="875554" y="81166"/>
                  </a:lnTo>
                  <a:cubicBezTo>
                    <a:pt x="875554" y="125992"/>
                    <a:pt x="839215" y="162331"/>
                    <a:pt x="794388" y="162331"/>
                  </a:cubicBezTo>
                  <a:lnTo>
                    <a:pt x="81166" y="162331"/>
                  </a:lnTo>
                  <a:cubicBezTo>
                    <a:pt x="36339" y="162331"/>
                    <a:pt x="0" y="125992"/>
                    <a:pt x="0" y="81166"/>
                  </a:cubicBezTo>
                  <a:lnTo>
                    <a:pt x="0" y="81166"/>
                  </a:lnTo>
                  <a:cubicBezTo>
                    <a:pt x="0" y="36339"/>
                    <a:pt x="36339" y="0"/>
                    <a:pt x="81166" y="0"/>
                  </a:cubicBezTo>
                  <a:close/>
                </a:path>
              </a:pathLst>
            </a:custGeom>
            <a:solidFill>
              <a:srgbClr val="3586C7">
                <a:alpha val="42745"/>
              </a:srgbClr>
            </a:solidFill>
          </p:spPr>
        </p:sp>
        <p:sp>
          <p:nvSpPr>
            <p:cNvPr name="TextBox 21" id="21"/>
            <p:cNvSpPr txBox="true"/>
            <p:nvPr/>
          </p:nvSpPr>
          <p:spPr>
            <a:xfrm>
              <a:off x="0" y="-28575"/>
              <a:ext cx="875554" cy="190906"/>
            </a:xfrm>
            <a:prstGeom prst="rect">
              <a:avLst/>
            </a:prstGeom>
          </p:spPr>
          <p:txBody>
            <a:bodyPr anchor="ctr" rtlCol="false" tIns="50800" lIns="50800" bIns="50800" rIns="50800"/>
            <a:lstStyle/>
            <a:p>
              <a:pPr algn="ctr">
                <a:lnSpc>
                  <a:spcPts val="2913"/>
                </a:lnSpc>
              </a:pPr>
            </a:p>
          </p:txBody>
        </p:sp>
      </p:grpSp>
      <p:grpSp>
        <p:nvGrpSpPr>
          <p:cNvPr name="Group 22" id="22"/>
          <p:cNvGrpSpPr/>
          <p:nvPr/>
        </p:nvGrpSpPr>
        <p:grpSpPr>
          <a:xfrm rot="0">
            <a:off x="6731160" y="8406928"/>
            <a:ext cx="4231754" cy="1648801"/>
            <a:chOff x="0" y="0"/>
            <a:chExt cx="1114536" cy="434252"/>
          </a:xfrm>
        </p:grpSpPr>
        <p:sp>
          <p:nvSpPr>
            <p:cNvPr name="Freeform 23" id="23"/>
            <p:cNvSpPr/>
            <p:nvPr/>
          </p:nvSpPr>
          <p:spPr>
            <a:xfrm flipH="false" flipV="false" rot="0">
              <a:off x="0" y="0"/>
              <a:ext cx="1114536" cy="434252"/>
            </a:xfrm>
            <a:custGeom>
              <a:avLst/>
              <a:gdLst/>
              <a:ahLst/>
              <a:cxnLst/>
              <a:rect r="r" b="b" t="t" l="l"/>
              <a:pathLst>
                <a:path h="434252" w="1114536">
                  <a:moveTo>
                    <a:pt x="93304" y="0"/>
                  </a:moveTo>
                  <a:lnTo>
                    <a:pt x="1021232" y="0"/>
                  </a:lnTo>
                  <a:cubicBezTo>
                    <a:pt x="1045978" y="0"/>
                    <a:pt x="1069710" y="9830"/>
                    <a:pt x="1087208" y="27328"/>
                  </a:cubicBezTo>
                  <a:cubicBezTo>
                    <a:pt x="1104706" y="44826"/>
                    <a:pt x="1114536" y="68558"/>
                    <a:pt x="1114536" y="93304"/>
                  </a:cubicBezTo>
                  <a:lnTo>
                    <a:pt x="1114536" y="340948"/>
                  </a:lnTo>
                  <a:cubicBezTo>
                    <a:pt x="1114536" y="365694"/>
                    <a:pt x="1104706" y="389426"/>
                    <a:pt x="1087208" y="406924"/>
                  </a:cubicBezTo>
                  <a:cubicBezTo>
                    <a:pt x="1069710" y="424422"/>
                    <a:pt x="1045978" y="434252"/>
                    <a:pt x="1021232" y="434252"/>
                  </a:cubicBezTo>
                  <a:lnTo>
                    <a:pt x="93304" y="434252"/>
                  </a:lnTo>
                  <a:cubicBezTo>
                    <a:pt x="68558" y="434252"/>
                    <a:pt x="44826" y="424422"/>
                    <a:pt x="27328" y="406924"/>
                  </a:cubicBezTo>
                  <a:cubicBezTo>
                    <a:pt x="9830" y="389426"/>
                    <a:pt x="0" y="365694"/>
                    <a:pt x="0" y="340948"/>
                  </a:cubicBezTo>
                  <a:lnTo>
                    <a:pt x="0" y="93304"/>
                  </a:lnTo>
                  <a:cubicBezTo>
                    <a:pt x="0" y="68558"/>
                    <a:pt x="9830" y="44826"/>
                    <a:pt x="27328" y="27328"/>
                  </a:cubicBezTo>
                  <a:cubicBezTo>
                    <a:pt x="44826" y="9830"/>
                    <a:pt x="68558" y="0"/>
                    <a:pt x="93304" y="0"/>
                  </a:cubicBezTo>
                  <a:close/>
                </a:path>
              </a:pathLst>
            </a:custGeom>
            <a:solidFill>
              <a:srgbClr val="54BBAF">
                <a:alpha val="63922"/>
              </a:srgbClr>
            </a:solidFill>
          </p:spPr>
        </p:sp>
        <p:sp>
          <p:nvSpPr>
            <p:cNvPr name="TextBox 24" id="24"/>
            <p:cNvSpPr txBox="true"/>
            <p:nvPr/>
          </p:nvSpPr>
          <p:spPr>
            <a:xfrm>
              <a:off x="0" y="-28575"/>
              <a:ext cx="1114536" cy="462827"/>
            </a:xfrm>
            <a:prstGeom prst="rect">
              <a:avLst/>
            </a:prstGeom>
          </p:spPr>
          <p:txBody>
            <a:bodyPr anchor="ctr" rtlCol="false" tIns="50800" lIns="50800" bIns="50800" rIns="50800"/>
            <a:lstStyle/>
            <a:p>
              <a:pPr algn="ctr">
                <a:lnSpc>
                  <a:spcPts val="2913"/>
                </a:lnSpc>
              </a:pPr>
            </a:p>
          </p:txBody>
        </p:sp>
      </p:grpSp>
      <p:sp>
        <p:nvSpPr>
          <p:cNvPr name="AutoShape 25" id="25"/>
          <p:cNvSpPr/>
          <p:nvPr/>
        </p:nvSpPr>
        <p:spPr>
          <a:xfrm>
            <a:off x="8866087" y="7416865"/>
            <a:ext cx="0" cy="828138"/>
          </a:xfrm>
          <a:prstGeom prst="line">
            <a:avLst/>
          </a:prstGeom>
          <a:ln cap="flat" w="38100">
            <a:solidFill>
              <a:srgbClr val="000000"/>
            </a:solidFill>
            <a:prstDash val="solid"/>
            <a:headEnd type="none" len="sm" w="sm"/>
            <a:tailEnd type="arrow" len="sm" w="med"/>
          </a:ln>
        </p:spPr>
      </p:sp>
      <p:sp>
        <p:nvSpPr>
          <p:cNvPr name="TextBox 26" id="26"/>
          <p:cNvSpPr txBox="true"/>
          <p:nvPr/>
        </p:nvSpPr>
        <p:spPr>
          <a:xfrm rot="0">
            <a:off x="1185896" y="1834072"/>
            <a:ext cx="1802065"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000000"/>
                </a:solidFill>
                <a:latin typeface="Canva Sans Bold"/>
                <a:ea typeface="Canva Sans Bold"/>
                <a:cs typeface="Canva Sans Bold"/>
                <a:sym typeface="Canva Sans Bold"/>
              </a:rPr>
              <a:t>NRC </a:t>
            </a:r>
          </a:p>
        </p:txBody>
      </p:sp>
      <p:sp>
        <p:nvSpPr>
          <p:cNvPr name="TextBox 27" id="27"/>
          <p:cNvSpPr txBox="true"/>
          <p:nvPr/>
        </p:nvSpPr>
        <p:spPr>
          <a:xfrm rot="0">
            <a:off x="2556674" y="1834072"/>
            <a:ext cx="1802065"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000000"/>
                </a:solidFill>
                <a:latin typeface="Canva Sans Bold"/>
                <a:ea typeface="Canva Sans Bold"/>
                <a:cs typeface="Canva Sans Bold"/>
                <a:sym typeface="Canva Sans Bold"/>
              </a:rPr>
              <a:t>Oxfam</a:t>
            </a:r>
          </a:p>
        </p:txBody>
      </p:sp>
      <p:sp>
        <p:nvSpPr>
          <p:cNvPr name="TextBox 28" id="28"/>
          <p:cNvSpPr txBox="true"/>
          <p:nvPr/>
        </p:nvSpPr>
        <p:spPr>
          <a:xfrm rot="0">
            <a:off x="3968012" y="1878839"/>
            <a:ext cx="1802065"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000000"/>
                </a:solidFill>
                <a:latin typeface="Canva Sans Bold"/>
                <a:ea typeface="Canva Sans Bold"/>
                <a:cs typeface="Canva Sans Bold"/>
                <a:sym typeface="Canva Sans Bold"/>
              </a:rPr>
              <a:t>SI</a:t>
            </a:r>
          </a:p>
        </p:txBody>
      </p:sp>
      <p:grpSp>
        <p:nvGrpSpPr>
          <p:cNvPr name="Group 29" id="29"/>
          <p:cNvGrpSpPr/>
          <p:nvPr/>
        </p:nvGrpSpPr>
        <p:grpSpPr>
          <a:xfrm rot="0">
            <a:off x="1371814" y="1252280"/>
            <a:ext cx="1334978" cy="2006864"/>
            <a:chOff x="0" y="0"/>
            <a:chExt cx="351599" cy="528557"/>
          </a:xfrm>
        </p:grpSpPr>
        <p:sp>
          <p:nvSpPr>
            <p:cNvPr name="Freeform 30" id="30"/>
            <p:cNvSpPr/>
            <p:nvPr/>
          </p:nvSpPr>
          <p:spPr>
            <a:xfrm flipH="false" flipV="false" rot="0">
              <a:off x="0" y="0"/>
              <a:ext cx="351599" cy="528557"/>
            </a:xfrm>
            <a:custGeom>
              <a:avLst/>
              <a:gdLst/>
              <a:ahLst/>
              <a:cxnLst/>
              <a:rect r="r" b="b" t="t" l="l"/>
              <a:pathLst>
                <a:path h="528557" w="351599">
                  <a:moveTo>
                    <a:pt x="175800" y="0"/>
                  </a:moveTo>
                  <a:lnTo>
                    <a:pt x="175800" y="0"/>
                  </a:lnTo>
                  <a:cubicBezTo>
                    <a:pt x="272891" y="0"/>
                    <a:pt x="351599" y="78708"/>
                    <a:pt x="351599" y="175800"/>
                  </a:cubicBezTo>
                  <a:lnTo>
                    <a:pt x="351599" y="352757"/>
                  </a:lnTo>
                  <a:cubicBezTo>
                    <a:pt x="351599" y="449849"/>
                    <a:pt x="272891" y="528557"/>
                    <a:pt x="175800" y="528557"/>
                  </a:cubicBezTo>
                  <a:lnTo>
                    <a:pt x="175800" y="528557"/>
                  </a:lnTo>
                  <a:cubicBezTo>
                    <a:pt x="78708" y="528557"/>
                    <a:pt x="0" y="449849"/>
                    <a:pt x="0" y="352757"/>
                  </a:cubicBezTo>
                  <a:lnTo>
                    <a:pt x="0" y="175800"/>
                  </a:lnTo>
                  <a:cubicBezTo>
                    <a:pt x="0" y="78708"/>
                    <a:pt x="78708" y="0"/>
                    <a:pt x="175800" y="0"/>
                  </a:cubicBezTo>
                  <a:close/>
                </a:path>
              </a:pathLst>
            </a:custGeom>
            <a:solidFill>
              <a:srgbClr val="3586C7">
                <a:alpha val="42745"/>
              </a:srgbClr>
            </a:solidFill>
          </p:spPr>
        </p:sp>
        <p:sp>
          <p:nvSpPr>
            <p:cNvPr name="TextBox 31" id="31"/>
            <p:cNvSpPr txBox="true"/>
            <p:nvPr/>
          </p:nvSpPr>
          <p:spPr>
            <a:xfrm>
              <a:off x="0" y="-28575"/>
              <a:ext cx="351599" cy="557132"/>
            </a:xfrm>
            <a:prstGeom prst="rect">
              <a:avLst/>
            </a:prstGeom>
          </p:spPr>
          <p:txBody>
            <a:bodyPr anchor="ctr" rtlCol="false" tIns="50800" lIns="50800" bIns="50800" rIns="50800"/>
            <a:lstStyle/>
            <a:p>
              <a:pPr algn="ctr">
                <a:lnSpc>
                  <a:spcPts val="2913"/>
                </a:lnSpc>
              </a:pPr>
            </a:p>
          </p:txBody>
        </p:sp>
      </p:grpSp>
      <p:sp>
        <p:nvSpPr>
          <p:cNvPr name="TextBox 32" id="32"/>
          <p:cNvSpPr txBox="true"/>
          <p:nvPr/>
        </p:nvSpPr>
        <p:spPr>
          <a:xfrm rot="0">
            <a:off x="12280142" y="1093217"/>
            <a:ext cx="1802065"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000000"/>
                </a:solidFill>
                <a:latin typeface="Canva Sans Bold"/>
                <a:ea typeface="Canva Sans Bold"/>
                <a:cs typeface="Canva Sans Bold"/>
                <a:sym typeface="Canva Sans Bold"/>
              </a:rPr>
              <a:t>Donors</a:t>
            </a:r>
          </a:p>
        </p:txBody>
      </p:sp>
      <p:grpSp>
        <p:nvGrpSpPr>
          <p:cNvPr name="Group 33" id="33"/>
          <p:cNvGrpSpPr/>
          <p:nvPr/>
        </p:nvGrpSpPr>
        <p:grpSpPr>
          <a:xfrm rot="0">
            <a:off x="12349411" y="1125228"/>
            <a:ext cx="1676687" cy="495614"/>
            <a:chOff x="0" y="0"/>
            <a:chExt cx="441596" cy="130532"/>
          </a:xfrm>
        </p:grpSpPr>
        <p:sp>
          <p:nvSpPr>
            <p:cNvPr name="Freeform 34" id="34"/>
            <p:cNvSpPr/>
            <p:nvPr/>
          </p:nvSpPr>
          <p:spPr>
            <a:xfrm flipH="false" flipV="false" rot="0">
              <a:off x="0" y="0"/>
              <a:ext cx="441596" cy="130532"/>
            </a:xfrm>
            <a:custGeom>
              <a:avLst/>
              <a:gdLst/>
              <a:ahLst/>
              <a:cxnLst/>
              <a:rect r="r" b="b" t="t" l="l"/>
              <a:pathLst>
                <a:path h="130532" w="441596">
                  <a:moveTo>
                    <a:pt x="65266" y="0"/>
                  </a:moveTo>
                  <a:lnTo>
                    <a:pt x="376330" y="0"/>
                  </a:lnTo>
                  <a:cubicBezTo>
                    <a:pt x="393640" y="0"/>
                    <a:pt x="410241" y="6876"/>
                    <a:pt x="422480" y="19116"/>
                  </a:cubicBezTo>
                  <a:cubicBezTo>
                    <a:pt x="434720" y="31356"/>
                    <a:pt x="441596" y="47956"/>
                    <a:pt x="441596" y="65266"/>
                  </a:cubicBezTo>
                  <a:lnTo>
                    <a:pt x="441596" y="65266"/>
                  </a:lnTo>
                  <a:cubicBezTo>
                    <a:pt x="441596" y="101312"/>
                    <a:pt x="412376" y="130532"/>
                    <a:pt x="376330" y="130532"/>
                  </a:cubicBezTo>
                  <a:lnTo>
                    <a:pt x="65266" y="130532"/>
                  </a:lnTo>
                  <a:cubicBezTo>
                    <a:pt x="47956" y="130532"/>
                    <a:pt x="31356" y="123656"/>
                    <a:pt x="19116" y="111416"/>
                  </a:cubicBezTo>
                  <a:cubicBezTo>
                    <a:pt x="6876" y="99176"/>
                    <a:pt x="0" y="82576"/>
                    <a:pt x="0" y="65266"/>
                  </a:cubicBezTo>
                  <a:lnTo>
                    <a:pt x="0" y="65266"/>
                  </a:lnTo>
                  <a:cubicBezTo>
                    <a:pt x="0" y="47956"/>
                    <a:pt x="6876" y="31356"/>
                    <a:pt x="19116" y="19116"/>
                  </a:cubicBezTo>
                  <a:cubicBezTo>
                    <a:pt x="31356" y="6876"/>
                    <a:pt x="47956" y="0"/>
                    <a:pt x="65266" y="0"/>
                  </a:cubicBezTo>
                  <a:close/>
                </a:path>
              </a:pathLst>
            </a:custGeom>
            <a:solidFill>
              <a:srgbClr val="3586C7">
                <a:alpha val="42745"/>
              </a:srgbClr>
            </a:solidFill>
          </p:spPr>
        </p:sp>
        <p:sp>
          <p:nvSpPr>
            <p:cNvPr name="TextBox 35" id="35"/>
            <p:cNvSpPr txBox="true"/>
            <p:nvPr/>
          </p:nvSpPr>
          <p:spPr>
            <a:xfrm>
              <a:off x="0" y="-28575"/>
              <a:ext cx="441596" cy="159107"/>
            </a:xfrm>
            <a:prstGeom prst="rect">
              <a:avLst/>
            </a:prstGeom>
          </p:spPr>
          <p:txBody>
            <a:bodyPr anchor="ctr" rtlCol="false" tIns="50800" lIns="50800" bIns="50800" rIns="50800"/>
            <a:lstStyle/>
            <a:p>
              <a:pPr algn="ctr">
                <a:lnSpc>
                  <a:spcPts val="2913"/>
                </a:lnSpc>
              </a:pPr>
            </a:p>
          </p:txBody>
        </p:sp>
      </p:grpSp>
      <p:sp>
        <p:nvSpPr>
          <p:cNvPr name="TextBox 36" id="36"/>
          <p:cNvSpPr txBox="true"/>
          <p:nvPr/>
        </p:nvSpPr>
        <p:spPr>
          <a:xfrm rot="0">
            <a:off x="14054672" y="1068078"/>
            <a:ext cx="1802065"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000000"/>
                </a:solidFill>
                <a:latin typeface="Canva Sans Bold"/>
                <a:ea typeface="Canva Sans Bold"/>
                <a:cs typeface="Canva Sans Bold"/>
                <a:sym typeface="Canva Sans Bold"/>
              </a:rPr>
              <a:t>MoSA</a:t>
            </a:r>
          </a:p>
        </p:txBody>
      </p:sp>
      <p:grpSp>
        <p:nvGrpSpPr>
          <p:cNvPr name="Group 37" id="37"/>
          <p:cNvGrpSpPr/>
          <p:nvPr/>
        </p:nvGrpSpPr>
        <p:grpSpPr>
          <a:xfrm rot="0">
            <a:off x="14180051" y="1125228"/>
            <a:ext cx="1676687" cy="495614"/>
            <a:chOff x="0" y="0"/>
            <a:chExt cx="441596" cy="130532"/>
          </a:xfrm>
        </p:grpSpPr>
        <p:sp>
          <p:nvSpPr>
            <p:cNvPr name="Freeform 38" id="38"/>
            <p:cNvSpPr/>
            <p:nvPr/>
          </p:nvSpPr>
          <p:spPr>
            <a:xfrm flipH="false" flipV="false" rot="0">
              <a:off x="0" y="0"/>
              <a:ext cx="441596" cy="130532"/>
            </a:xfrm>
            <a:custGeom>
              <a:avLst/>
              <a:gdLst/>
              <a:ahLst/>
              <a:cxnLst/>
              <a:rect r="r" b="b" t="t" l="l"/>
              <a:pathLst>
                <a:path h="130532" w="441596">
                  <a:moveTo>
                    <a:pt x="65266" y="0"/>
                  </a:moveTo>
                  <a:lnTo>
                    <a:pt x="376330" y="0"/>
                  </a:lnTo>
                  <a:cubicBezTo>
                    <a:pt x="393640" y="0"/>
                    <a:pt x="410241" y="6876"/>
                    <a:pt x="422480" y="19116"/>
                  </a:cubicBezTo>
                  <a:cubicBezTo>
                    <a:pt x="434720" y="31356"/>
                    <a:pt x="441596" y="47956"/>
                    <a:pt x="441596" y="65266"/>
                  </a:cubicBezTo>
                  <a:lnTo>
                    <a:pt x="441596" y="65266"/>
                  </a:lnTo>
                  <a:cubicBezTo>
                    <a:pt x="441596" y="101312"/>
                    <a:pt x="412376" y="130532"/>
                    <a:pt x="376330" y="130532"/>
                  </a:cubicBezTo>
                  <a:lnTo>
                    <a:pt x="65266" y="130532"/>
                  </a:lnTo>
                  <a:cubicBezTo>
                    <a:pt x="47956" y="130532"/>
                    <a:pt x="31356" y="123656"/>
                    <a:pt x="19116" y="111416"/>
                  </a:cubicBezTo>
                  <a:cubicBezTo>
                    <a:pt x="6876" y="99176"/>
                    <a:pt x="0" y="82576"/>
                    <a:pt x="0" y="65266"/>
                  </a:cubicBezTo>
                  <a:lnTo>
                    <a:pt x="0" y="65266"/>
                  </a:lnTo>
                  <a:cubicBezTo>
                    <a:pt x="0" y="47956"/>
                    <a:pt x="6876" y="31356"/>
                    <a:pt x="19116" y="19116"/>
                  </a:cubicBezTo>
                  <a:cubicBezTo>
                    <a:pt x="31356" y="6876"/>
                    <a:pt x="47956" y="0"/>
                    <a:pt x="65266" y="0"/>
                  </a:cubicBezTo>
                  <a:close/>
                </a:path>
              </a:pathLst>
            </a:custGeom>
            <a:solidFill>
              <a:srgbClr val="3586C7">
                <a:alpha val="42745"/>
              </a:srgbClr>
            </a:solidFill>
          </p:spPr>
        </p:sp>
        <p:sp>
          <p:nvSpPr>
            <p:cNvPr name="TextBox 39" id="39"/>
            <p:cNvSpPr txBox="true"/>
            <p:nvPr/>
          </p:nvSpPr>
          <p:spPr>
            <a:xfrm>
              <a:off x="0" y="-28575"/>
              <a:ext cx="441596" cy="159107"/>
            </a:xfrm>
            <a:prstGeom prst="rect">
              <a:avLst/>
            </a:prstGeom>
          </p:spPr>
          <p:txBody>
            <a:bodyPr anchor="ctr" rtlCol="false" tIns="50800" lIns="50800" bIns="50800" rIns="50800"/>
            <a:lstStyle/>
            <a:p>
              <a:pPr algn="ctr">
                <a:lnSpc>
                  <a:spcPts val="2913"/>
                </a:lnSpc>
              </a:pPr>
            </a:p>
          </p:txBody>
        </p:sp>
      </p:grpSp>
      <p:grpSp>
        <p:nvGrpSpPr>
          <p:cNvPr name="Group 40" id="40"/>
          <p:cNvGrpSpPr/>
          <p:nvPr/>
        </p:nvGrpSpPr>
        <p:grpSpPr>
          <a:xfrm rot="0">
            <a:off x="6951799" y="5232862"/>
            <a:ext cx="3828576" cy="1974453"/>
            <a:chOff x="0" y="0"/>
            <a:chExt cx="1008349" cy="520021"/>
          </a:xfrm>
        </p:grpSpPr>
        <p:sp>
          <p:nvSpPr>
            <p:cNvPr name="Freeform 41" id="41"/>
            <p:cNvSpPr/>
            <p:nvPr/>
          </p:nvSpPr>
          <p:spPr>
            <a:xfrm flipH="false" flipV="false" rot="0">
              <a:off x="0" y="0"/>
              <a:ext cx="1008349" cy="520021"/>
            </a:xfrm>
            <a:custGeom>
              <a:avLst/>
              <a:gdLst/>
              <a:ahLst/>
              <a:cxnLst/>
              <a:rect r="r" b="b" t="t" l="l"/>
              <a:pathLst>
                <a:path h="520021" w="1008349">
                  <a:moveTo>
                    <a:pt x="103129" y="0"/>
                  </a:moveTo>
                  <a:lnTo>
                    <a:pt x="905220" y="0"/>
                  </a:lnTo>
                  <a:cubicBezTo>
                    <a:pt x="932572" y="0"/>
                    <a:pt x="958803" y="10865"/>
                    <a:pt x="978144" y="30206"/>
                  </a:cubicBezTo>
                  <a:cubicBezTo>
                    <a:pt x="997484" y="49546"/>
                    <a:pt x="1008349" y="75778"/>
                    <a:pt x="1008349" y="103129"/>
                  </a:cubicBezTo>
                  <a:lnTo>
                    <a:pt x="1008349" y="416892"/>
                  </a:lnTo>
                  <a:cubicBezTo>
                    <a:pt x="1008349" y="473848"/>
                    <a:pt x="962177" y="520021"/>
                    <a:pt x="905220" y="520021"/>
                  </a:cubicBezTo>
                  <a:lnTo>
                    <a:pt x="103129" y="520021"/>
                  </a:lnTo>
                  <a:cubicBezTo>
                    <a:pt x="75778" y="520021"/>
                    <a:pt x="49546" y="509155"/>
                    <a:pt x="30206" y="489815"/>
                  </a:cubicBezTo>
                  <a:cubicBezTo>
                    <a:pt x="10865" y="470474"/>
                    <a:pt x="0" y="444243"/>
                    <a:pt x="0" y="416892"/>
                  </a:cubicBezTo>
                  <a:lnTo>
                    <a:pt x="0" y="103129"/>
                  </a:lnTo>
                  <a:cubicBezTo>
                    <a:pt x="0" y="75778"/>
                    <a:pt x="10865" y="49546"/>
                    <a:pt x="30206" y="30206"/>
                  </a:cubicBezTo>
                  <a:cubicBezTo>
                    <a:pt x="49546" y="10865"/>
                    <a:pt x="75778" y="0"/>
                    <a:pt x="103129" y="0"/>
                  </a:cubicBezTo>
                  <a:close/>
                </a:path>
              </a:pathLst>
            </a:custGeom>
            <a:solidFill>
              <a:srgbClr val="3586C7">
                <a:alpha val="42745"/>
              </a:srgbClr>
            </a:solidFill>
          </p:spPr>
        </p:sp>
        <p:sp>
          <p:nvSpPr>
            <p:cNvPr name="TextBox 42" id="42"/>
            <p:cNvSpPr txBox="true"/>
            <p:nvPr/>
          </p:nvSpPr>
          <p:spPr>
            <a:xfrm>
              <a:off x="0" y="-28575"/>
              <a:ext cx="1008349" cy="548596"/>
            </a:xfrm>
            <a:prstGeom prst="rect">
              <a:avLst/>
            </a:prstGeom>
          </p:spPr>
          <p:txBody>
            <a:bodyPr anchor="ctr" rtlCol="false" tIns="50800" lIns="50800" bIns="50800" rIns="50800"/>
            <a:lstStyle/>
            <a:p>
              <a:pPr algn="ctr">
                <a:lnSpc>
                  <a:spcPts val="2913"/>
                </a:lnSpc>
              </a:pPr>
            </a:p>
          </p:txBody>
        </p:sp>
      </p:grpSp>
      <p:grpSp>
        <p:nvGrpSpPr>
          <p:cNvPr name="Group 43" id="43"/>
          <p:cNvGrpSpPr/>
          <p:nvPr/>
        </p:nvGrpSpPr>
        <p:grpSpPr>
          <a:xfrm rot="0">
            <a:off x="6238418" y="448543"/>
            <a:ext cx="1776639" cy="1099507"/>
            <a:chOff x="0" y="0"/>
            <a:chExt cx="812800" cy="503017"/>
          </a:xfrm>
        </p:grpSpPr>
        <p:sp>
          <p:nvSpPr>
            <p:cNvPr name="Freeform 44" id="44"/>
            <p:cNvSpPr/>
            <p:nvPr/>
          </p:nvSpPr>
          <p:spPr>
            <a:xfrm flipH="false" flipV="false" rot="0">
              <a:off x="0" y="0"/>
              <a:ext cx="812800" cy="503017"/>
            </a:xfrm>
            <a:custGeom>
              <a:avLst/>
              <a:gdLst/>
              <a:ahLst/>
              <a:cxnLst/>
              <a:rect r="r" b="b" t="t" l="l"/>
              <a:pathLst>
                <a:path h="503017" w="812800">
                  <a:moveTo>
                    <a:pt x="0" y="251508"/>
                  </a:moveTo>
                  <a:lnTo>
                    <a:pt x="406400" y="0"/>
                  </a:lnTo>
                  <a:lnTo>
                    <a:pt x="406400" y="203200"/>
                  </a:lnTo>
                  <a:lnTo>
                    <a:pt x="812800" y="203200"/>
                  </a:lnTo>
                  <a:lnTo>
                    <a:pt x="812800" y="299817"/>
                  </a:lnTo>
                  <a:lnTo>
                    <a:pt x="406400" y="299817"/>
                  </a:lnTo>
                  <a:lnTo>
                    <a:pt x="406400" y="503017"/>
                  </a:lnTo>
                  <a:lnTo>
                    <a:pt x="0" y="251508"/>
                  </a:lnTo>
                  <a:close/>
                </a:path>
              </a:pathLst>
            </a:custGeom>
            <a:solidFill>
              <a:srgbClr val="1CAECC"/>
            </a:solidFill>
          </p:spPr>
        </p:sp>
        <p:sp>
          <p:nvSpPr>
            <p:cNvPr name="TextBox 45" id="45"/>
            <p:cNvSpPr txBox="true"/>
            <p:nvPr/>
          </p:nvSpPr>
          <p:spPr>
            <a:xfrm>
              <a:off x="101600" y="174625"/>
              <a:ext cx="711200" cy="125192"/>
            </a:xfrm>
            <a:prstGeom prst="rect">
              <a:avLst/>
            </a:prstGeom>
          </p:spPr>
          <p:txBody>
            <a:bodyPr anchor="ctr" rtlCol="false" tIns="50800" lIns="50800" bIns="50800" rIns="50800"/>
            <a:lstStyle/>
            <a:p>
              <a:pPr algn="ctr">
                <a:lnSpc>
                  <a:spcPts val="2913"/>
                </a:lnSpc>
              </a:pPr>
            </a:p>
          </p:txBody>
        </p:sp>
      </p:grpSp>
      <p:sp>
        <p:nvSpPr>
          <p:cNvPr name="TextBox 46" id="46"/>
          <p:cNvSpPr txBox="true"/>
          <p:nvPr/>
        </p:nvSpPr>
        <p:spPr>
          <a:xfrm rot="0">
            <a:off x="12129637" y="2076467"/>
            <a:ext cx="4043678" cy="772795"/>
          </a:xfrm>
          <a:prstGeom prst="rect">
            <a:avLst/>
          </a:prstGeom>
        </p:spPr>
        <p:txBody>
          <a:bodyPr anchor="t" rtlCol="false" tIns="0" lIns="0" bIns="0" rIns="0">
            <a:spAutoFit/>
          </a:bodyPr>
          <a:lstStyle/>
          <a:p>
            <a:pPr algn="ctr" marL="0" indent="0" lvl="0">
              <a:lnSpc>
                <a:spcPts val="3079"/>
              </a:lnSpc>
              <a:spcBef>
                <a:spcPct val="0"/>
              </a:spcBef>
            </a:pPr>
            <a:r>
              <a:rPr lang="en-US" b="true" sz="2199">
                <a:solidFill>
                  <a:srgbClr val="000000"/>
                </a:solidFill>
                <a:latin typeface="DM Sans Bold"/>
                <a:ea typeface="DM Sans Bold"/>
                <a:cs typeface="DM Sans Bold"/>
                <a:sym typeface="DM Sans Bold"/>
              </a:rPr>
              <a:t>BAWG, CALP Network, CWG, PWG </a:t>
            </a:r>
          </a:p>
        </p:txBody>
      </p:sp>
      <p:sp>
        <p:nvSpPr>
          <p:cNvPr name="TextBox 47" id="47"/>
          <p:cNvSpPr txBox="true"/>
          <p:nvPr/>
        </p:nvSpPr>
        <p:spPr>
          <a:xfrm rot="0">
            <a:off x="12047748" y="2884102"/>
            <a:ext cx="3694226" cy="772795"/>
          </a:xfrm>
          <a:prstGeom prst="rect">
            <a:avLst/>
          </a:prstGeom>
        </p:spPr>
        <p:txBody>
          <a:bodyPr anchor="t" rtlCol="false" tIns="0" lIns="0" bIns="0" rIns="0">
            <a:spAutoFit/>
          </a:bodyPr>
          <a:lstStyle/>
          <a:p>
            <a:pPr algn="ctr" marL="0" indent="0" lvl="0">
              <a:lnSpc>
                <a:spcPts val="3079"/>
              </a:lnSpc>
              <a:spcBef>
                <a:spcPct val="0"/>
              </a:spcBef>
            </a:pPr>
            <a:r>
              <a:rPr lang="en-US" b="true" sz="2199">
                <a:solidFill>
                  <a:srgbClr val="000000"/>
                </a:solidFill>
                <a:latin typeface="DM Sans Bold"/>
                <a:ea typeface="DM Sans Bold"/>
                <a:cs typeface="DM Sans Bold"/>
                <a:sym typeface="DM Sans Bold"/>
              </a:rPr>
              <a:t>CVA &amp; SP Actors, Local Actors</a:t>
            </a:r>
          </a:p>
        </p:txBody>
      </p:sp>
      <p:sp>
        <p:nvSpPr>
          <p:cNvPr name="TextBox 48" id="48"/>
          <p:cNvSpPr txBox="true"/>
          <p:nvPr/>
        </p:nvSpPr>
        <p:spPr>
          <a:xfrm rot="0">
            <a:off x="12829365" y="463062"/>
            <a:ext cx="2855853" cy="537845"/>
          </a:xfrm>
          <a:prstGeom prst="rect">
            <a:avLst/>
          </a:prstGeom>
        </p:spPr>
        <p:txBody>
          <a:bodyPr anchor="t" rtlCol="false" tIns="0" lIns="0" bIns="0" rIns="0">
            <a:spAutoFit/>
          </a:bodyPr>
          <a:lstStyle/>
          <a:p>
            <a:pPr algn="ctr" marL="0" indent="0" lvl="0">
              <a:lnSpc>
                <a:spcPts val="4480"/>
              </a:lnSpc>
              <a:spcBef>
                <a:spcPct val="0"/>
              </a:spcBef>
            </a:pPr>
            <a:r>
              <a:rPr lang="en-US" b="true" sz="3200">
                <a:solidFill>
                  <a:srgbClr val="3586C7"/>
                </a:solidFill>
                <a:latin typeface="Canva Sans Bold"/>
                <a:ea typeface="Canva Sans Bold"/>
                <a:cs typeface="Canva Sans Bold"/>
                <a:sym typeface="Canva Sans Bold"/>
              </a:rPr>
              <a:t>Stakeholders </a:t>
            </a:r>
          </a:p>
        </p:txBody>
      </p:sp>
      <p:grpSp>
        <p:nvGrpSpPr>
          <p:cNvPr name="Group 49" id="49"/>
          <p:cNvGrpSpPr/>
          <p:nvPr/>
        </p:nvGrpSpPr>
        <p:grpSpPr>
          <a:xfrm rot="-5326807">
            <a:off x="7200830" y="1207092"/>
            <a:ext cx="1638469" cy="1007495"/>
            <a:chOff x="0" y="0"/>
            <a:chExt cx="818046" cy="503017"/>
          </a:xfrm>
        </p:grpSpPr>
        <p:sp>
          <p:nvSpPr>
            <p:cNvPr name="Freeform 50" id="50"/>
            <p:cNvSpPr/>
            <p:nvPr/>
          </p:nvSpPr>
          <p:spPr>
            <a:xfrm flipH="false" flipV="false" rot="0">
              <a:off x="0" y="0"/>
              <a:ext cx="818046" cy="503017"/>
            </a:xfrm>
            <a:custGeom>
              <a:avLst/>
              <a:gdLst/>
              <a:ahLst/>
              <a:cxnLst/>
              <a:rect r="r" b="b" t="t" l="l"/>
              <a:pathLst>
                <a:path h="503017" w="818046">
                  <a:moveTo>
                    <a:pt x="0" y="251508"/>
                  </a:moveTo>
                  <a:lnTo>
                    <a:pt x="406400" y="0"/>
                  </a:lnTo>
                  <a:lnTo>
                    <a:pt x="406400" y="203200"/>
                  </a:lnTo>
                  <a:lnTo>
                    <a:pt x="818046" y="203200"/>
                  </a:lnTo>
                  <a:lnTo>
                    <a:pt x="818046" y="299817"/>
                  </a:lnTo>
                  <a:lnTo>
                    <a:pt x="406400" y="299817"/>
                  </a:lnTo>
                  <a:lnTo>
                    <a:pt x="406400" y="503017"/>
                  </a:lnTo>
                  <a:lnTo>
                    <a:pt x="0" y="251508"/>
                  </a:lnTo>
                  <a:close/>
                </a:path>
              </a:pathLst>
            </a:custGeom>
            <a:solidFill>
              <a:srgbClr val="1CAECC"/>
            </a:solidFill>
          </p:spPr>
        </p:sp>
        <p:sp>
          <p:nvSpPr>
            <p:cNvPr name="TextBox 51" id="51"/>
            <p:cNvSpPr txBox="true"/>
            <p:nvPr/>
          </p:nvSpPr>
          <p:spPr>
            <a:xfrm>
              <a:off x="101600" y="174625"/>
              <a:ext cx="716446" cy="125192"/>
            </a:xfrm>
            <a:prstGeom prst="rect">
              <a:avLst/>
            </a:prstGeom>
          </p:spPr>
          <p:txBody>
            <a:bodyPr anchor="ctr" rtlCol="false" tIns="50800" lIns="50800" bIns="50800" rIns="50800"/>
            <a:lstStyle/>
            <a:p>
              <a:pPr algn="ctr">
                <a:lnSpc>
                  <a:spcPts val="2913"/>
                </a:lnSpc>
              </a:pPr>
            </a:p>
          </p:txBody>
        </p:sp>
      </p:grpSp>
      <p:grpSp>
        <p:nvGrpSpPr>
          <p:cNvPr name="Group 52" id="52"/>
          <p:cNvGrpSpPr/>
          <p:nvPr/>
        </p:nvGrpSpPr>
        <p:grpSpPr>
          <a:xfrm rot="0">
            <a:off x="2790217" y="1252280"/>
            <a:ext cx="1334978" cy="2006864"/>
            <a:chOff x="0" y="0"/>
            <a:chExt cx="351599" cy="528557"/>
          </a:xfrm>
        </p:grpSpPr>
        <p:sp>
          <p:nvSpPr>
            <p:cNvPr name="Freeform 53" id="53"/>
            <p:cNvSpPr/>
            <p:nvPr/>
          </p:nvSpPr>
          <p:spPr>
            <a:xfrm flipH="false" flipV="false" rot="0">
              <a:off x="0" y="0"/>
              <a:ext cx="351599" cy="528557"/>
            </a:xfrm>
            <a:custGeom>
              <a:avLst/>
              <a:gdLst/>
              <a:ahLst/>
              <a:cxnLst/>
              <a:rect r="r" b="b" t="t" l="l"/>
              <a:pathLst>
                <a:path h="528557" w="351599">
                  <a:moveTo>
                    <a:pt x="175800" y="0"/>
                  </a:moveTo>
                  <a:lnTo>
                    <a:pt x="175800" y="0"/>
                  </a:lnTo>
                  <a:cubicBezTo>
                    <a:pt x="272891" y="0"/>
                    <a:pt x="351599" y="78708"/>
                    <a:pt x="351599" y="175800"/>
                  </a:cubicBezTo>
                  <a:lnTo>
                    <a:pt x="351599" y="352757"/>
                  </a:lnTo>
                  <a:cubicBezTo>
                    <a:pt x="351599" y="449849"/>
                    <a:pt x="272891" y="528557"/>
                    <a:pt x="175800" y="528557"/>
                  </a:cubicBezTo>
                  <a:lnTo>
                    <a:pt x="175800" y="528557"/>
                  </a:lnTo>
                  <a:cubicBezTo>
                    <a:pt x="78708" y="528557"/>
                    <a:pt x="0" y="449849"/>
                    <a:pt x="0" y="352757"/>
                  </a:cubicBezTo>
                  <a:lnTo>
                    <a:pt x="0" y="175800"/>
                  </a:lnTo>
                  <a:cubicBezTo>
                    <a:pt x="0" y="78708"/>
                    <a:pt x="78708" y="0"/>
                    <a:pt x="175800" y="0"/>
                  </a:cubicBezTo>
                  <a:close/>
                </a:path>
              </a:pathLst>
            </a:custGeom>
            <a:solidFill>
              <a:srgbClr val="3586C7">
                <a:alpha val="42745"/>
              </a:srgbClr>
            </a:solidFill>
          </p:spPr>
        </p:sp>
        <p:sp>
          <p:nvSpPr>
            <p:cNvPr name="TextBox 54" id="54"/>
            <p:cNvSpPr txBox="true"/>
            <p:nvPr/>
          </p:nvSpPr>
          <p:spPr>
            <a:xfrm>
              <a:off x="0" y="-28575"/>
              <a:ext cx="351599" cy="557132"/>
            </a:xfrm>
            <a:prstGeom prst="rect">
              <a:avLst/>
            </a:prstGeom>
          </p:spPr>
          <p:txBody>
            <a:bodyPr anchor="ctr" rtlCol="false" tIns="50800" lIns="50800" bIns="50800" rIns="50800"/>
            <a:lstStyle/>
            <a:p>
              <a:pPr algn="ctr">
                <a:lnSpc>
                  <a:spcPts val="2913"/>
                </a:lnSpc>
              </a:pPr>
            </a:p>
          </p:txBody>
        </p:sp>
      </p:grpSp>
      <p:grpSp>
        <p:nvGrpSpPr>
          <p:cNvPr name="Group 55" id="55"/>
          <p:cNvGrpSpPr/>
          <p:nvPr/>
        </p:nvGrpSpPr>
        <p:grpSpPr>
          <a:xfrm rot="0">
            <a:off x="4210921" y="1252280"/>
            <a:ext cx="1334978" cy="2006864"/>
            <a:chOff x="0" y="0"/>
            <a:chExt cx="351599" cy="528557"/>
          </a:xfrm>
        </p:grpSpPr>
        <p:sp>
          <p:nvSpPr>
            <p:cNvPr name="Freeform 56" id="56"/>
            <p:cNvSpPr/>
            <p:nvPr/>
          </p:nvSpPr>
          <p:spPr>
            <a:xfrm flipH="false" flipV="false" rot="0">
              <a:off x="0" y="0"/>
              <a:ext cx="351599" cy="528557"/>
            </a:xfrm>
            <a:custGeom>
              <a:avLst/>
              <a:gdLst/>
              <a:ahLst/>
              <a:cxnLst/>
              <a:rect r="r" b="b" t="t" l="l"/>
              <a:pathLst>
                <a:path h="528557" w="351599">
                  <a:moveTo>
                    <a:pt x="175800" y="0"/>
                  </a:moveTo>
                  <a:lnTo>
                    <a:pt x="175800" y="0"/>
                  </a:lnTo>
                  <a:cubicBezTo>
                    <a:pt x="272891" y="0"/>
                    <a:pt x="351599" y="78708"/>
                    <a:pt x="351599" y="175800"/>
                  </a:cubicBezTo>
                  <a:lnTo>
                    <a:pt x="351599" y="352757"/>
                  </a:lnTo>
                  <a:cubicBezTo>
                    <a:pt x="351599" y="449849"/>
                    <a:pt x="272891" y="528557"/>
                    <a:pt x="175800" y="528557"/>
                  </a:cubicBezTo>
                  <a:lnTo>
                    <a:pt x="175800" y="528557"/>
                  </a:lnTo>
                  <a:cubicBezTo>
                    <a:pt x="78708" y="528557"/>
                    <a:pt x="0" y="449849"/>
                    <a:pt x="0" y="352757"/>
                  </a:cubicBezTo>
                  <a:lnTo>
                    <a:pt x="0" y="175800"/>
                  </a:lnTo>
                  <a:cubicBezTo>
                    <a:pt x="0" y="78708"/>
                    <a:pt x="78708" y="0"/>
                    <a:pt x="175800" y="0"/>
                  </a:cubicBezTo>
                  <a:close/>
                </a:path>
              </a:pathLst>
            </a:custGeom>
            <a:solidFill>
              <a:srgbClr val="3586C7">
                <a:alpha val="42745"/>
              </a:srgbClr>
            </a:solidFill>
          </p:spPr>
        </p:sp>
        <p:sp>
          <p:nvSpPr>
            <p:cNvPr name="TextBox 57" id="57"/>
            <p:cNvSpPr txBox="true"/>
            <p:nvPr/>
          </p:nvSpPr>
          <p:spPr>
            <a:xfrm>
              <a:off x="0" y="-28575"/>
              <a:ext cx="351599" cy="557132"/>
            </a:xfrm>
            <a:prstGeom prst="rect">
              <a:avLst/>
            </a:prstGeom>
          </p:spPr>
          <p:txBody>
            <a:bodyPr anchor="ctr" rtlCol="false" tIns="50800" lIns="50800" bIns="50800" rIns="50800"/>
            <a:lstStyle/>
            <a:p>
              <a:pPr algn="ctr">
                <a:lnSpc>
                  <a:spcPts val="2913"/>
                </a:lnSpc>
              </a:pPr>
            </a:p>
          </p:txBody>
        </p:sp>
      </p:grpSp>
      <p:grpSp>
        <p:nvGrpSpPr>
          <p:cNvPr name="Group 58" id="58"/>
          <p:cNvGrpSpPr/>
          <p:nvPr/>
        </p:nvGrpSpPr>
        <p:grpSpPr>
          <a:xfrm rot="-10800000">
            <a:off x="9631634" y="448543"/>
            <a:ext cx="1776639" cy="1099507"/>
            <a:chOff x="0" y="0"/>
            <a:chExt cx="812800" cy="503017"/>
          </a:xfrm>
        </p:grpSpPr>
        <p:sp>
          <p:nvSpPr>
            <p:cNvPr name="Freeform 59" id="59"/>
            <p:cNvSpPr/>
            <p:nvPr/>
          </p:nvSpPr>
          <p:spPr>
            <a:xfrm flipH="false" flipV="false" rot="0">
              <a:off x="0" y="0"/>
              <a:ext cx="812800" cy="503017"/>
            </a:xfrm>
            <a:custGeom>
              <a:avLst/>
              <a:gdLst/>
              <a:ahLst/>
              <a:cxnLst/>
              <a:rect r="r" b="b" t="t" l="l"/>
              <a:pathLst>
                <a:path h="503017" w="812800">
                  <a:moveTo>
                    <a:pt x="0" y="251508"/>
                  </a:moveTo>
                  <a:lnTo>
                    <a:pt x="406400" y="0"/>
                  </a:lnTo>
                  <a:lnTo>
                    <a:pt x="406400" y="203200"/>
                  </a:lnTo>
                  <a:lnTo>
                    <a:pt x="812800" y="203200"/>
                  </a:lnTo>
                  <a:lnTo>
                    <a:pt x="812800" y="299817"/>
                  </a:lnTo>
                  <a:lnTo>
                    <a:pt x="406400" y="299817"/>
                  </a:lnTo>
                  <a:lnTo>
                    <a:pt x="406400" y="503017"/>
                  </a:lnTo>
                  <a:lnTo>
                    <a:pt x="0" y="251508"/>
                  </a:lnTo>
                  <a:close/>
                </a:path>
              </a:pathLst>
            </a:custGeom>
            <a:solidFill>
              <a:srgbClr val="1CAECC"/>
            </a:solidFill>
          </p:spPr>
        </p:sp>
        <p:sp>
          <p:nvSpPr>
            <p:cNvPr name="TextBox 60" id="60"/>
            <p:cNvSpPr txBox="true"/>
            <p:nvPr/>
          </p:nvSpPr>
          <p:spPr>
            <a:xfrm>
              <a:off x="101600" y="174625"/>
              <a:ext cx="711200" cy="125192"/>
            </a:xfrm>
            <a:prstGeom prst="rect">
              <a:avLst/>
            </a:prstGeom>
          </p:spPr>
          <p:txBody>
            <a:bodyPr anchor="ctr" rtlCol="false" tIns="50800" lIns="50800" bIns="50800" rIns="50800"/>
            <a:lstStyle/>
            <a:p>
              <a:pPr algn="ctr">
                <a:lnSpc>
                  <a:spcPts val="2913"/>
                </a:lnSpc>
              </a:pPr>
            </a:p>
          </p:txBody>
        </p:sp>
      </p:grpSp>
      <p:grpSp>
        <p:nvGrpSpPr>
          <p:cNvPr name="Group 61" id="61"/>
          <p:cNvGrpSpPr/>
          <p:nvPr/>
        </p:nvGrpSpPr>
        <p:grpSpPr>
          <a:xfrm rot="-5326807">
            <a:off x="8817653" y="1201840"/>
            <a:ext cx="1627962" cy="1007495"/>
            <a:chOff x="0" y="0"/>
            <a:chExt cx="812800" cy="503017"/>
          </a:xfrm>
        </p:grpSpPr>
        <p:sp>
          <p:nvSpPr>
            <p:cNvPr name="Freeform 62" id="62"/>
            <p:cNvSpPr/>
            <p:nvPr/>
          </p:nvSpPr>
          <p:spPr>
            <a:xfrm flipH="false" flipV="false" rot="0">
              <a:off x="0" y="0"/>
              <a:ext cx="812800" cy="503017"/>
            </a:xfrm>
            <a:custGeom>
              <a:avLst/>
              <a:gdLst/>
              <a:ahLst/>
              <a:cxnLst/>
              <a:rect r="r" b="b" t="t" l="l"/>
              <a:pathLst>
                <a:path h="503017" w="812800">
                  <a:moveTo>
                    <a:pt x="0" y="251508"/>
                  </a:moveTo>
                  <a:lnTo>
                    <a:pt x="406400" y="0"/>
                  </a:lnTo>
                  <a:lnTo>
                    <a:pt x="406400" y="203200"/>
                  </a:lnTo>
                  <a:lnTo>
                    <a:pt x="812800" y="203200"/>
                  </a:lnTo>
                  <a:lnTo>
                    <a:pt x="812800" y="299817"/>
                  </a:lnTo>
                  <a:lnTo>
                    <a:pt x="406400" y="299817"/>
                  </a:lnTo>
                  <a:lnTo>
                    <a:pt x="406400" y="503017"/>
                  </a:lnTo>
                  <a:lnTo>
                    <a:pt x="0" y="251508"/>
                  </a:lnTo>
                  <a:close/>
                </a:path>
              </a:pathLst>
            </a:custGeom>
            <a:solidFill>
              <a:srgbClr val="1CAECC"/>
            </a:solidFill>
          </p:spPr>
        </p:sp>
        <p:sp>
          <p:nvSpPr>
            <p:cNvPr name="TextBox 63" id="63"/>
            <p:cNvSpPr txBox="true"/>
            <p:nvPr/>
          </p:nvSpPr>
          <p:spPr>
            <a:xfrm>
              <a:off x="101600" y="174625"/>
              <a:ext cx="711200" cy="125192"/>
            </a:xfrm>
            <a:prstGeom prst="rect">
              <a:avLst/>
            </a:prstGeom>
          </p:spPr>
          <p:txBody>
            <a:bodyPr anchor="ctr" rtlCol="false" tIns="50800" lIns="50800" bIns="50800" rIns="50800"/>
            <a:lstStyle/>
            <a:p>
              <a:pPr algn="ctr">
                <a:lnSpc>
                  <a:spcPts val="2913"/>
                </a:lnSpc>
              </a:pPr>
            </a:p>
          </p:txBody>
        </p:sp>
      </p:grpSp>
      <p:grpSp>
        <p:nvGrpSpPr>
          <p:cNvPr name="Group 64" id="64"/>
          <p:cNvGrpSpPr/>
          <p:nvPr/>
        </p:nvGrpSpPr>
        <p:grpSpPr>
          <a:xfrm rot="0">
            <a:off x="11597673" y="277322"/>
            <a:ext cx="4998285" cy="3541917"/>
            <a:chOff x="0" y="0"/>
            <a:chExt cx="1316421" cy="932851"/>
          </a:xfrm>
        </p:grpSpPr>
        <p:sp>
          <p:nvSpPr>
            <p:cNvPr name="Freeform 65" id="65"/>
            <p:cNvSpPr/>
            <p:nvPr/>
          </p:nvSpPr>
          <p:spPr>
            <a:xfrm flipH="false" flipV="false" rot="0">
              <a:off x="0" y="0"/>
              <a:ext cx="1316421" cy="932851"/>
            </a:xfrm>
            <a:custGeom>
              <a:avLst/>
              <a:gdLst/>
              <a:ahLst/>
              <a:cxnLst/>
              <a:rect r="r" b="b" t="t" l="l"/>
              <a:pathLst>
                <a:path h="932851" w="1316421">
                  <a:moveTo>
                    <a:pt x="78995" y="0"/>
                  </a:moveTo>
                  <a:lnTo>
                    <a:pt x="1237426" y="0"/>
                  </a:lnTo>
                  <a:cubicBezTo>
                    <a:pt x="1281054" y="0"/>
                    <a:pt x="1316421" y="35367"/>
                    <a:pt x="1316421" y="78995"/>
                  </a:cubicBezTo>
                  <a:lnTo>
                    <a:pt x="1316421" y="853856"/>
                  </a:lnTo>
                  <a:cubicBezTo>
                    <a:pt x="1316421" y="874807"/>
                    <a:pt x="1308098" y="894899"/>
                    <a:pt x="1293284" y="909714"/>
                  </a:cubicBezTo>
                  <a:cubicBezTo>
                    <a:pt x="1278469" y="924528"/>
                    <a:pt x="1258377" y="932851"/>
                    <a:pt x="1237426" y="932851"/>
                  </a:cubicBezTo>
                  <a:lnTo>
                    <a:pt x="78995" y="932851"/>
                  </a:lnTo>
                  <a:cubicBezTo>
                    <a:pt x="58044" y="932851"/>
                    <a:pt x="37951" y="924528"/>
                    <a:pt x="23137" y="909714"/>
                  </a:cubicBezTo>
                  <a:cubicBezTo>
                    <a:pt x="8323" y="894899"/>
                    <a:pt x="0" y="874807"/>
                    <a:pt x="0" y="853856"/>
                  </a:cubicBezTo>
                  <a:lnTo>
                    <a:pt x="0" y="78995"/>
                  </a:lnTo>
                  <a:cubicBezTo>
                    <a:pt x="0" y="58044"/>
                    <a:pt x="8323" y="37951"/>
                    <a:pt x="23137" y="23137"/>
                  </a:cubicBezTo>
                  <a:cubicBezTo>
                    <a:pt x="37951" y="8323"/>
                    <a:pt x="58044" y="0"/>
                    <a:pt x="78995" y="0"/>
                  </a:cubicBezTo>
                  <a:close/>
                </a:path>
              </a:pathLst>
            </a:custGeom>
            <a:solidFill>
              <a:srgbClr val="54BBAF">
                <a:alpha val="42745"/>
              </a:srgbClr>
            </a:solidFill>
          </p:spPr>
        </p:sp>
        <p:sp>
          <p:nvSpPr>
            <p:cNvPr name="TextBox 66" id="66"/>
            <p:cNvSpPr txBox="true"/>
            <p:nvPr/>
          </p:nvSpPr>
          <p:spPr>
            <a:xfrm>
              <a:off x="0" y="-28575"/>
              <a:ext cx="1316421" cy="961426"/>
            </a:xfrm>
            <a:prstGeom prst="rect">
              <a:avLst/>
            </a:prstGeom>
          </p:spPr>
          <p:txBody>
            <a:bodyPr anchor="ctr" rtlCol="false" tIns="50800" lIns="50800" bIns="50800" rIns="50800"/>
            <a:lstStyle/>
            <a:p>
              <a:pPr algn="ctr">
                <a:lnSpc>
                  <a:spcPts val="2903"/>
                </a:lnSpc>
              </a:pPr>
            </a:p>
          </p:txBody>
        </p:sp>
      </p:grpSp>
      <p:grpSp>
        <p:nvGrpSpPr>
          <p:cNvPr name="Group 67" id="67"/>
          <p:cNvGrpSpPr/>
          <p:nvPr/>
        </p:nvGrpSpPr>
        <p:grpSpPr>
          <a:xfrm rot="0">
            <a:off x="11798312" y="2042098"/>
            <a:ext cx="4530729" cy="807164"/>
            <a:chOff x="0" y="0"/>
            <a:chExt cx="1193278" cy="212586"/>
          </a:xfrm>
        </p:grpSpPr>
        <p:sp>
          <p:nvSpPr>
            <p:cNvPr name="Freeform 68" id="68"/>
            <p:cNvSpPr/>
            <p:nvPr/>
          </p:nvSpPr>
          <p:spPr>
            <a:xfrm flipH="false" flipV="false" rot="0">
              <a:off x="0" y="0"/>
              <a:ext cx="1193278" cy="212586"/>
            </a:xfrm>
            <a:custGeom>
              <a:avLst/>
              <a:gdLst/>
              <a:ahLst/>
              <a:cxnLst/>
              <a:rect r="r" b="b" t="t" l="l"/>
              <a:pathLst>
                <a:path h="212586" w="1193278">
                  <a:moveTo>
                    <a:pt x="87147" y="0"/>
                  </a:moveTo>
                  <a:lnTo>
                    <a:pt x="1106132" y="0"/>
                  </a:lnTo>
                  <a:cubicBezTo>
                    <a:pt x="1129245" y="0"/>
                    <a:pt x="1151411" y="9181"/>
                    <a:pt x="1167754" y="25525"/>
                  </a:cubicBezTo>
                  <a:cubicBezTo>
                    <a:pt x="1184097" y="41868"/>
                    <a:pt x="1193278" y="64034"/>
                    <a:pt x="1193278" y="87147"/>
                  </a:cubicBezTo>
                  <a:lnTo>
                    <a:pt x="1193278" y="125440"/>
                  </a:lnTo>
                  <a:cubicBezTo>
                    <a:pt x="1193278" y="173570"/>
                    <a:pt x="1154262" y="212586"/>
                    <a:pt x="1106132" y="212586"/>
                  </a:cubicBezTo>
                  <a:lnTo>
                    <a:pt x="87147" y="212586"/>
                  </a:lnTo>
                  <a:cubicBezTo>
                    <a:pt x="64034" y="212586"/>
                    <a:pt x="41868" y="203405"/>
                    <a:pt x="25525" y="187062"/>
                  </a:cubicBezTo>
                  <a:cubicBezTo>
                    <a:pt x="9181" y="170719"/>
                    <a:pt x="0" y="148553"/>
                    <a:pt x="0" y="125440"/>
                  </a:cubicBezTo>
                  <a:lnTo>
                    <a:pt x="0" y="87147"/>
                  </a:lnTo>
                  <a:cubicBezTo>
                    <a:pt x="0" y="64034"/>
                    <a:pt x="9181" y="41868"/>
                    <a:pt x="25525" y="25525"/>
                  </a:cubicBezTo>
                  <a:cubicBezTo>
                    <a:pt x="41868" y="9181"/>
                    <a:pt x="64034" y="0"/>
                    <a:pt x="87147" y="0"/>
                  </a:cubicBezTo>
                  <a:close/>
                </a:path>
              </a:pathLst>
            </a:custGeom>
            <a:solidFill>
              <a:srgbClr val="3586C7">
                <a:alpha val="42745"/>
              </a:srgbClr>
            </a:solidFill>
          </p:spPr>
        </p:sp>
        <p:sp>
          <p:nvSpPr>
            <p:cNvPr name="TextBox 69" id="69"/>
            <p:cNvSpPr txBox="true"/>
            <p:nvPr/>
          </p:nvSpPr>
          <p:spPr>
            <a:xfrm>
              <a:off x="0" y="-28575"/>
              <a:ext cx="1193278" cy="241161"/>
            </a:xfrm>
            <a:prstGeom prst="rect">
              <a:avLst/>
            </a:prstGeom>
          </p:spPr>
          <p:txBody>
            <a:bodyPr anchor="ctr" rtlCol="false" tIns="50800" lIns="50800" bIns="50800" rIns="50800"/>
            <a:lstStyle/>
            <a:p>
              <a:pPr algn="ctr">
                <a:lnSpc>
                  <a:spcPts val="2913"/>
                </a:lnSpc>
              </a:pPr>
            </a:p>
          </p:txBody>
        </p:sp>
      </p:grpSp>
      <p:grpSp>
        <p:nvGrpSpPr>
          <p:cNvPr name="Group 70" id="70"/>
          <p:cNvGrpSpPr/>
          <p:nvPr/>
        </p:nvGrpSpPr>
        <p:grpSpPr>
          <a:xfrm rot="0">
            <a:off x="11798312" y="2921144"/>
            <a:ext cx="4530729" cy="735754"/>
            <a:chOff x="0" y="0"/>
            <a:chExt cx="1193278" cy="193779"/>
          </a:xfrm>
        </p:grpSpPr>
        <p:sp>
          <p:nvSpPr>
            <p:cNvPr name="Freeform 71" id="71"/>
            <p:cNvSpPr/>
            <p:nvPr/>
          </p:nvSpPr>
          <p:spPr>
            <a:xfrm flipH="false" flipV="false" rot="0">
              <a:off x="0" y="0"/>
              <a:ext cx="1193278" cy="193779"/>
            </a:xfrm>
            <a:custGeom>
              <a:avLst/>
              <a:gdLst/>
              <a:ahLst/>
              <a:cxnLst/>
              <a:rect r="r" b="b" t="t" l="l"/>
              <a:pathLst>
                <a:path h="193779" w="1193278">
                  <a:moveTo>
                    <a:pt x="87147" y="0"/>
                  </a:moveTo>
                  <a:lnTo>
                    <a:pt x="1106132" y="0"/>
                  </a:lnTo>
                  <a:cubicBezTo>
                    <a:pt x="1129245" y="0"/>
                    <a:pt x="1151411" y="9181"/>
                    <a:pt x="1167754" y="25525"/>
                  </a:cubicBezTo>
                  <a:cubicBezTo>
                    <a:pt x="1184097" y="41868"/>
                    <a:pt x="1193278" y="64034"/>
                    <a:pt x="1193278" y="87147"/>
                  </a:cubicBezTo>
                  <a:lnTo>
                    <a:pt x="1193278" y="106632"/>
                  </a:lnTo>
                  <a:cubicBezTo>
                    <a:pt x="1193278" y="129745"/>
                    <a:pt x="1184097" y="151911"/>
                    <a:pt x="1167754" y="168254"/>
                  </a:cubicBezTo>
                  <a:cubicBezTo>
                    <a:pt x="1151411" y="184597"/>
                    <a:pt x="1129245" y="193779"/>
                    <a:pt x="1106132" y="193779"/>
                  </a:cubicBezTo>
                  <a:lnTo>
                    <a:pt x="87147" y="193779"/>
                  </a:lnTo>
                  <a:cubicBezTo>
                    <a:pt x="39017" y="193779"/>
                    <a:pt x="0" y="154762"/>
                    <a:pt x="0" y="106632"/>
                  </a:cubicBezTo>
                  <a:lnTo>
                    <a:pt x="0" y="87147"/>
                  </a:lnTo>
                  <a:cubicBezTo>
                    <a:pt x="0" y="64034"/>
                    <a:pt x="9181" y="41868"/>
                    <a:pt x="25525" y="25525"/>
                  </a:cubicBezTo>
                  <a:cubicBezTo>
                    <a:pt x="41868" y="9181"/>
                    <a:pt x="64034" y="0"/>
                    <a:pt x="87147" y="0"/>
                  </a:cubicBezTo>
                  <a:close/>
                </a:path>
              </a:pathLst>
            </a:custGeom>
            <a:solidFill>
              <a:srgbClr val="3586C7">
                <a:alpha val="42745"/>
              </a:srgbClr>
            </a:solidFill>
          </p:spPr>
        </p:sp>
        <p:sp>
          <p:nvSpPr>
            <p:cNvPr name="TextBox 72" id="72"/>
            <p:cNvSpPr txBox="true"/>
            <p:nvPr/>
          </p:nvSpPr>
          <p:spPr>
            <a:xfrm>
              <a:off x="0" y="-28575"/>
              <a:ext cx="1193278" cy="222354"/>
            </a:xfrm>
            <a:prstGeom prst="rect">
              <a:avLst/>
            </a:prstGeom>
          </p:spPr>
          <p:txBody>
            <a:bodyPr anchor="ctr" rtlCol="false" tIns="50800" lIns="50800" bIns="50800" rIns="50800"/>
            <a:lstStyle/>
            <a:p>
              <a:pPr algn="ctr">
                <a:lnSpc>
                  <a:spcPts val="2913"/>
                </a:lnSpc>
              </a:pPr>
            </a:p>
          </p:txBody>
        </p:sp>
      </p:grpSp>
      <p:sp>
        <p:nvSpPr>
          <p:cNvPr name="Freeform 73" id="73"/>
          <p:cNvSpPr/>
          <p:nvPr/>
        </p:nvSpPr>
        <p:spPr>
          <a:xfrm flipH="false" flipV="false" rot="0">
            <a:off x="430434" y="8839420"/>
            <a:ext cx="1106448" cy="1216308"/>
          </a:xfrm>
          <a:custGeom>
            <a:avLst/>
            <a:gdLst/>
            <a:ahLst/>
            <a:cxnLst/>
            <a:rect r="r" b="b" t="t" l="l"/>
            <a:pathLst>
              <a:path h="1216308" w="1106448">
                <a:moveTo>
                  <a:pt x="0" y="0"/>
                </a:moveTo>
                <a:lnTo>
                  <a:pt x="1106448" y="0"/>
                </a:lnTo>
                <a:lnTo>
                  <a:pt x="1106448" y="1216309"/>
                </a:lnTo>
                <a:lnTo>
                  <a:pt x="0" y="1216309"/>
                </a:lnTo>
                <a:lnTo>
                  <a:pt x="0" y="0"/>
                </a:lnTo>
                <a:close/>
              </a:path>
            </a:pathLst>
          </a:custGeom>
          <a:blipFill>
            <a:blip r:embed="rId3"/>
            <a:stretch>
              <a:fillRect l="0" t="0" r="0" b="0"/>
            </a:stretch>
          </a:blipFill>
        </p:spPr>
      </p:sp>
      <p:sp>
        <p:nvSpPr>
          <p:cNvPr name="TextBox 74" id="74"/>
          <p:cNvSpPr txBox="true"/>
          <p:nvPr/>
        </p:nvSpPr>
        <p:spPr>
          <a:xfrm rot="0">
            <a:off x="7283543" y="3790665"/>
            <a:ext cx="3079604" cy="540385"/>
          </a:xfrm>
          <a:prstGeom prst="rect">
            <a:avLst/>
          </a:prstGeom>
        </p:spPr>
        <p:txBody>
          <a:bodyPr anchor="t" rtlCol="false" tIns="0" lIns="0" bIns="0" rIns="0">
            <a:spAutoFit/>
          </a:bodyPr>
          <a:lstStyle/>
          <a:p>
            <a:pPr algn="ctr">
              <a:lnSpc>
                <a:spcPts val="2239"/>
              </a:lnSpc>
            </a:pPr>
            <a:r>
              <a:rPr lang="en-US" sz="1599" b="true">
                <a:solidFill>
                  <a:srgbClr val="000000"/>
                </a:solidFill>
                <a:latin typeface="Canva Sans Bold"/>
                <a:ea typeface="Canva Sans Bold"/>
                <a:cs typeface="Canva Sans Bold"/>
                <a:sym typeface="Canva Sans Bold"/>
              </a:rPr>
              <a:t>Consortium Management Unit (CMU)</a:t>
            </a:r>
          </a:p>
        </p:txBody>
      </p:sp>
      <p:sp>
        <p:nvSpPr>
          <p:cNvPr name="TextBox 75" id="75"/>
          <p:cNvSpPr txBox="true"/>
          <p:nvPr/>
        </p:nvSpPr>
        <p:spPr>
          <a:xfrm rot="0">
            <a:off x="1785488" y="609188"/>
            <a:ext cx="3344437" cy="537845"/>
          </a:xfrm>
          <a:prstGeom prst="rect">
            <a:avLst/>
          </a:prstGeom>
        </p:spPr>
        <p:txBody>
          <a:bodyPr anchor="t" rtlCol="false" tIns="0" lIns="0" bIns="0" rIns="0">
            <a:spAutoFit/>
          </a:bodyPr>
          <a:lstStyle/>
          <a:p>
            <a:pPr algn="ctr" marL="0" indent="0" lvl="0">
              <a:lnSpc>
                <a:spcPts val="4480"/>
              </a:lnSpc>
              <a:spcBef>
                <a:spcPct val="0"/>
              </a:spcBef>
            </a:pPr>
            <a:r>
              <a:rPr lang="en-US" b="true" sz="3200">
                <a:solidFill>
                  <a:srgbClr val="3586C7"/>
                </a:solidFill>
                <a:latin typeface="Canva Sans Bold"/>
                <a:ea typeface="Canva Sans Bold"/>
                <a:cs typeface="Canva Sans Bold"/>
                <a:sym typeface="Canva Sans Bold"/>
              </a:rPr>
              <a:t>Board Members</a:t>
            </a:r>
          </a:p>
        </p:txBody>
      </p:sp>
      <p:sp>
        <p:nvSpPr>
          <p:cNvPr name="TextBox 76" id="76"/>
          <p:cNvSpPr txBox="true"/>
          <p:nvPr/>
        </p:nvSpPr>
        <p:spPr>
          <a:xfrm rot="0">
            <a:off x="270777" y="4534481"/>
            <a:ext cx="6167089" cy="3361690"/>
          </a:xfrm>
          <a:prstGeom prst="rect">
            <a:avLst/>
          </a:prstGeom>
        </p:spPr>
        <p:txBody>
          <a:bodyPr anchor="t" rtlCol="false" tIns="0" lIns="0" bIns="0" rIns="0">
            <a:spAutoFit/>
          </a:bodyPr>
          <a:lstStyle/>
          <a:p>
            <a:pPr algn="ctr">
              <a:lnSpc>
                <a:spcPts val="8959"/>
              </a:lnSpc>
              <a:spcBef>
                <a:spcPct val="0"/>
              </a:spcBef>
            </a:pPr>
            <a:r>
              <a:rPr lang="en-US" sz="6399">
                <a:solidFill>
                  <a:srgbClr val="1C1C1B"/>
                </a:solidFill>
                <a:latin typeface="Canva Sans"/>
                <a:ea typeface="Canva Sans"/>
                <a:cs typeface="Canva Sans"/>
                <a:sym typeface="Canva Sans"/>
              </a:rPr>
              <a:t>THE CAMEALEON MODEL </a:t>
            </a:r>
          </a:p>
        </p:txBody>
      </p:sp>
      <p:sp>
        <p:nvSpPr>
          <p:cNvPr name="TextBox 77" id="77"/>
          <p:cNvSpPr txBox="true"/>
          <p:nvPr/>
        </p:nvSpPr>
        <p:spPr>
          <a:xfrm rot="0">
            <a:off x="14257292" y="4974933"/>
            <a:ext cx="3759633" cy="3802892"/>
          </a:xfrm>
          <a:prstGeom prst="rect">
            <a:avLst/>
          </a:prstGeom>
        </p:spPr>
        <p:txBody>
          <a:bodyPr anchor="t" rtlCol="false" tIns="0" lIns="0" bIns="0" rIns="0">
            <a:spAutoFit/>
          </a:bodyPr>
          <a:lstStyle/>
          <a:p>
            <a:pPr algn="ctr">
              <a:lnSpc>
                <a:spcPts val="3867"/>
              </a:lnSpc>
            </a:pPr>
            <a:r>
              <a:rPr lang="en-US" sz="2124">
                <a:solidFill>
                  <a:srgbClr val="000000"/>
                </a:solidFill>
                <a:latin typeface="Canva Sans"/>
                <a:ea typeface="Canva Sans"/>
                <a:cs typeface="Canva Sans"/>
                <a:sym typeface="Canva Sans"/>
              </a:rPr>
              <a:t>Generate findings and recommendations, with focus on accountability to affected populations, as well as enhancing the link between social protection and humanitarian CVA</a:t>
            </a:r>
          </a:p>
          <a:p>
            <a:pPr algn="ctr" marL="0" indent="0" lvl="0">
              <a:lnSpc>
                <a:spcPts val="3506"/>
              </a:lnSpc>
            </a:pPr>
            <a:r>
              <a:rPr lang="en-US" b="true" sz="1926">
                <a:solidFill>
                  <a:srgbClr val="1CAECC"/>
                </a:solidFill>
                <a:latin typeface="Canva Sans Bold"/>
                <a:ea typeface="Canva Sans Bold"/>
                <a:cs typeface="Canva Sans Bold"/>
                <a:sym typeface="Canva Sans Bold"/>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64843" y="3477816"/>
            <a:ext cx="2564722" cy="3852234"/>
            <a:chOff x="0" y="0"/>
            <a:chExt cx="770914" cy="1157920"/>
          </a:xfrm>
        </p:grpSpPr>
        <p:sp>
          <p:nvSpPr>
            <p:cNvPr name="Freeform 3" id="3"/>
            <p:cNvSpPr/>
            <p:nvPr/>
          </p:nvSpPr>
          <p:spPr>
            <a:xfrm flipH="false" flipV="false" rot="0">
              <a:off x="0" y="0"/>
              <a:ext cx="770914" cy="1157920"/>
            </a:xfrm>
            <a:custGeom>
              <a:avLst/>
              <a:gdLst/>
              <a:ahLst/>
              <a:cxnLst/>
              <a:rect r="r" b="b" t="t" l="l"/>
              <a:pathLst>
                <a:path h="1157920" w="770914">
                  <a:moveTo>
                    <a:pt x="0" y="0"/>
                  </a:moveTo>
                  <a:lnTo>
                    <a:pt x="770914" y="0"/>
                  </a:lnTo>
                  <a:lnTo>
                    <a:pt x="770914" y="1157920"/>
                  </a:lnTo>
                  <a:lnTo>
                    <a:pt x="0" y="1157920"/>
                  </a:lnTo>
                  <a:close/>
                </a:path>
              </a:pathLst>
            </a:custGeom>
            <a:blipFill>
              <a:blip r:embed="rId2"/>
              <a:stretch>
                <a:fillRect l="0" t="-24" r="0" b="-24"/>
              </a:stretch>
            </a:blipFill>
          </p:spPr>
        </p:sp>
      </p:grpSp>
      <p:grpSp>
        <p:nvGrpSpPr>
          <p:cNvPr name="Group 4" id="4"/>
          <p:cNvGrpSpPr/>
          <p:nvPr/>
        </p:nvGrpSpPr>
        <p:grpSpPr>
          <a:xfrm rot="0">
            <a:off x="4984752" y="3477816"/>
            <a:ext cx="2564722" cy="3852234"/>
            <a:chOff x="0" y="0"/>
            <a:chExt cx="770914" cy="1157920"/>
          </a:xfrm>
        </p:grpSpPr>
        <p:sp>
          <p:nvSpPr>
            <p:cNvPr name="Freeform 5" id="5"/>
            <p:cNvSpPr/>
            <p:nvPr/>
          </p:nvSpPr>
          <p:spPr>
            <a:xfrm flipH="false" flipV="false" rot="0">
              <a:off x="0" y="0"/>
              <a:ext cx="770914" cy="1157920"/>
            </a:xfrm>
            <a:custGeom>
              <a:avLst/>
              <a:gdLst/>
              <a:ahLst/>
              <a:cxnLst/>
              <a:rect r="r" b="b" t="t" l="l"/>
              <a:pathLst>
                <a:path h="1157920" w="770914">
                  <a:moveTo>
                    <a:pt x="0" y="0"/>
                  </a:moveTo>
                  <a:lnTo>
                    <a:pt x="770914" y="0"/>
                  </a:lnTo>
                  <a:lnTo>
                    <a:pt x="770914" y="1157920"/>
                  </a:lnTo>
                  <a:lnTo>
                    <a:pt x="0" y="1157920"/>
                  </a:lnTo>
                  <a:close/>
                </a:path>
              </a:pathLst>
            </a:custGeom>
            <a:blipFill>
              <a:blip r:embed="rId3"/>
              <a:stretch>
                <a:fillRect l="-184064" t="-43187" r="-39347" b="0"/>
              </a:stretch>
            </a:blipFill>
          </p:spPr>
        </p:sp>
      </p:grpSp>
      <p:grpSp>
        <p:nvGrpSpPr>
          <p:cNvPr name="Group 6" id="6"/>
          <p:cNvGrpSpPr/>
          <p:nvPr/>
        </p:nvGrpSpPr>
        <p:grpSpPr>
          <a:xfrm rot="0">
            <a:off x="8104660" y="3477816"/>
            <a:ext cx="2564722" cy="3852234"/>
            <a:chOff x="0" y="0"/>
            <a:chExt cx="770914" cy="1157920"/>
          </a:xfrm>
        </p:grpSpPr>
        <p:sp>
          <p:nvSpPr>
            <p:cNvPr name="Freeform 7" id="7"/>
            <p:cNvSpPr/>
            <p:nvPr/>
          </p:nvSpPr>
          <p:spPr>
            <a:xfrm flipH="false" flipV="false" rot="0">
              <a:off x="0" y="0"/>
              <a:ext cx="770914" cy="1157920"/>
            </a:xfrm>
            <a:custGeom>
              <a:avLst/>
              <a:gdLst/>
              <a:ahLst/>
              <a:cxnLst/>
              <a:rect r="r" b="b" t="t" l="l"/>
              <a:pathLst>
                <a:path h="1157920" w="770914">
                  <a:moveTo>
                    <a:pt x="0" y="0"/>
                  </a:moveTo>
                  <a:lnTo>
                    <a:pt x="770914" y="0"/>
                  </a:lnTo>
                  <a:lnTo>
                    <a:pt x="770914" y="1157920"/>
                  </a:lnTo>
                  <a:lnTo>
                    <a:pt x="0" y="1157920"/>
                  </a:lnTo>
                  <a:close/>
                </a:path>
              </a:pathLst>
            </a:custGeom>
            <a:blipFill>
              <a:blip r:embed="rId4"/>
              <a:stretch>
                <a:fillRect l="-68055" t="-31770" r="-15156" b="-30865"/>
              </a:stretch>
            </a:blipFill>
          </p:spPr>
        </p:sp>
      </p:grpSp>
      <p:grpSp>
        <p:nvGrpSpPr>
          <p:cNvPr name="Group 8" id="8"/>
          <p:cNvGrpSpPr/>
          <p:nvPr/>
        </p:nvGrpSpPr>
        <p:grpSpPr>
          <a:xfrm rot="0">
            <a:off x="11224982" y="3477816"/>
            <a:ext cx="2564722" cy="3852234"/>
            <a:chOff x="0" y="0"/>
            <a:chExt cx="770914" cy="1157920"/>
          </a:xfrm>
        </p:grpSpPr>
        <p:sp>
          <p:nvSpPr>
            <p:cNvPr name="Freeform 9" id="9"/>
            <p:cNvSpPr/>
            <p:nvPr/>
          </p:nvSpPr>
          <p:spPr>
            <a:xfrm flipH="false" flipV="false" rot="0">
              <a:off x="0" y="0"/>
              <a:ext cx="770914" cy="1157920"/>
            </a:xfrm>
            <a:custGeom>
              <a:avLst/>
              <a:gdLst/>
              <a:ahLst/>
              <a:cxnLst/>
              <a:rect r="r" b="b" t="t" l="l"/>
              <a:pathLst>
                <a:path h="1157920" w="770914">
                  <a:moveTo>
                    <a:pt x="0" y="0"/>
                  </a:moveTo>
                  <a:lnTo>
                    <a:pt x="770914" y="0"/>
                  </a:lnTo>
                  <a:lnTo>
                    <a:pt x="770914" y="1157920"/>
                  </a:lnTo>
                  <a:lnTo>
                    <a:pt x="0" y="1157920"/>
                  </a:lnTo>
                  <a:close/>
                </a:path>
              </a:pathLst>
            </a:custGeom>
            <a:blipFill>
              <a:blip r:embed="rId5"/>
              <a:stretch>
                <a:fillRect l="-14349" t="0" r="-14349" b="0"/>
              </a:stretch>
            </a:blipFill>
          </p:spPr>
        </p:sp>
      </p:grpSp>
      <p:sp>
        <p:nvSpPr>
          <p:cNvPr name="Freeform 10" id="10"/>
          <p:cNvSpPr/>
          <p:nvPr/>
        </p:nvSpPr>
        <p:spPr>
          <a:xfrm flipH="false" flipV="false" rot="0">
            <a:off x="203266" y="203266"/>
            <a:ext cx="2440312" cy="2440312"/>
          </a:xfrm>
          <a:custGeom>
            <a:avLst/>
            <a:gdLst/>
            <a:ahLst/>
            <a:cxnLst/>
            <a:rect r="r" b="b" t="t" l="l"/>
            <a:pathLst>
              <a:path h="2440312" w="2440312">
                <a:moveTo>
                  <a:pt x="0" y="0"/>
                </a:moveTo>
                <a:lnTo>
                  <a:pt x="2440312" y="0"/>
                </a:lnTo>
                <a:lnTo>
                  <a:pt x="2440312" y="2440312"/>
                </a:lnTo>
                <a:lnTo>
                  <a:pt x="0" y="2440312"/>
                </a:lnTo>
                <a:lnTo>
                  <a:pt x="0" y="0"/>
                </a:lnTo>
                <a:close/>
              </a:path>
            </a:pathLst>
          </a:custGeom>
          <a:blipFill>
            <a:blip r:embed="rId6"/>
            <a:stretch>
              <a:fillRect l="0" t="0" r="0" b="0"/>
            </a:stretch>
          </a:blipFill>
        </p:spPr>
      </p:sp>
      <p:grpSp>
        <p:nvGrpSpPr>
          <p:cNvPr name="Group 11" id="11"/>
          <p:cNvGrpSpPr/>
          <p:nvPr/>
        </p:nvGrpSpPr>
        <p:grpSpPr>
          <a:xfrm rot="0">
            <a:off x="14342153" y="3477816"/>
            <a:ext cx="2564722" cy="3852234"/>
            <a:chOff x="0" y="0"/>
            <a:chExt cx="770914" cy="1157920"/>
          </a:xfrm>
        </p:grpSpPr>
        <p:sp>
          <p:nvSpPr>
            <p:cNvPr name="Freeform 12" id="12"/>
            <p:cNvSpPr/>
            <p:nvPr/>
          </p:nvSpPr>
          <p:spPr>
            <a:xfrm flipH="false" flipV="false" rot="0">
              <a:off x="0" y="0"/>
              <a:ext cx="770914" cy="1157920"/>
            </a:xfrm>
            <a:custGeom>
              <a:avLst/>
              <a:gdLst/>
              <a:ahLst/>
              <a:cxnLst/>
              <a:rect r="r" b="b" t="t" l="l"/>
              <a:pathLst>
                <a:path h="1157920" w="770914">
                  <a:moveTo>
                    <a:pt x="0" y="0"/>
                  </a:moveTo>
                  <a:lnTo>
                    <a:pt x="770914" y="0"/>
                  </a:lnTo>
                  <a:lnTo>
                    <a:pt x="770914" y="1157920"/>
                  </a:lnTo>
                  <a:lnTo>
                    <a:pt x="0" y="1157920"/>
                  </a:lnTo>
                  <a:close/>
                </a:path>
              </a:pathLst>
            </a:custGeom>
            <a:blipFill>
              <a:blip r:embed="rId7"/>
              <a:stretch>
                <a:fillRect l="-1341" t="0" r="-1341" b="0"/>
              </a:stretch>
            </a:blipFill>
          </p:spPr>
        </p:sp>
      </p:grpSp>
      <p:sp>
        <p:nvSpPr>
          <p:cNvPr name="Freeform 13" id="13"/>
          <p:cNvSpPr/>
          <p:nvPr/>
        </p:nvSpPr>
        <p:spPr>
          <a:xfrm flipH="false" flipV="false" rot="0">
            <a:off x="437574" y="9660200"/>
            <a:ext cx="12461665" cy="358273"/>
          </a:xfrm>
          <a:custGeom>
            <a:avLst/>
            <a:gdLst/>
            <a:ahLst/>
            <a:cxnLst/>
            <a:rect r="r" b="b" t="t" l="l"/>
            <a:pathLst>
              <a:path h="358273" w="12461665">
                <a:moveTo>
                  <a:pt x="0" y="0"/>
                </a:moveTo>
                <a:lnTo>
                  <a:pt x="12461665" y="0"/>
                </a:lnTo>
                <a:lnTo>
                  <a:pt x="12461665" y="358273"/>
                </a:lnTo>
                <a:lnTo>
                  <a:pt x="0" y="358273"/>
                </a:lnTo>
                <a:lnTo>
                  <a:pt x="0" y="0"/>
                </a:lnTo>
                <a:close/>
              </a:path>
            </a:pathLst>
          </a:custGeom>
          <a:blipFill>
            <a:blip r:embed="rId8"/>
            <a:stretch>
              <a:fillRect l="0" t="0" r="0" b="0"/>
            </a:stretch>
          </a:blipFill>
        </p:spPr>
      </p:sp>
      <p:sp>
        <p:nvSpPr>
          <p:cNvPr name="Freeform 14" id="14"/>
          <p:cNvSpPr/>
          <p:nvPr/>
        </p:nvSpPr>
        <p:spPr>
          <a:xfrm flipH="false" flipV="false" rot="0">
            <a:off x="12899239" y="9478405"/>
            <a:ext cx="5388761" cy="721861"/>
          </a:xfrm>
          <a:custGeom>
            <a:avLst/>
            <a:gdLst/>
            <a:ahLst/>
            <a:cxnLst/>
            <a:rect r="r" b="b" t="t" l="l"/>
            <a:pathLst>
              <a:path h="721861" w="5388761">
                <a:moveTo>
                  <a:pt x="0" y="0"/>
                </a:moveTo>
                <a:lnTo>
                  <a:pt x="5388761" y="0"/>
                </a:lnTo>
                <a:lnTo>
                  <a:pt x="5388761" y="721862"/>
                </a:lnTo>
                <a:lnTo>
                  <a:pt x="0" y="721862"/>
                </a:lnTo>
                <a:lnTo>
                  <a:pt x="0" y="0"/>
                </a:lnTo>
                <a:close/>
              </a:path>
            </a:pathLst>
          </a:custGeom>
          <a:blipFill>
            <a:blip r:embed="rId9"/>
            <a:stretch>
              <a:fillRect l="0" t="-39664" r="0" b="-137504"/>
            </a:stretch>
          </a:blipFill>
        </p:spPr>
      </p:sp>
      <p:sp>
        <p:nvSpPr>
          <p:cNvPr name="TextBox 15" id="15"/>
          <p:cNvSpPr txBox="true"/>
          <p:nvPr/>
        </p:nvSpPr>
        <p:spPr>
          <a:xfrm rot="0">
            <a:off x="2238566" y="781401"/>
            <a:ext cx="7828492" cy="1217366"/>
          </a:xfrm>
          <a:prstGeom prst="rect">
            <a:avLst/>
          </a:prstGeom>
        </p:spPr>
        <p:txBody>
          <a:bodyPr anchor="t" rtlCol="false" tIns="0" lIns="0" bIns="0" rIns="0">
            <a:spAutoFit/>
          </a:bodyPr>
          <a:lstStyle/>
          <a:p>
            <a:pPr algn="r">
              <a:lnSpc>
                <a:spcPts val="10076"/>
              </a:lnSpc>
              <a:spcBef>
                <a:spcPct val="0"/>
              </a:spcBef>
            </a:pPr>
            <a:r>
              <a:rPr lang="en-US" sz="7197">
                <a:solidFill>
                  <a:srgbClr val="1C1C1B"/>
                </a:solidFill>
                <a:latin typeface="Garet"/>
                <a:ea typeface="Garet"/>
                <a:cs typeface="Garet"/>
                <a:sym typeface="Garet"/>
              </a:rPr>
              <a:t>MEET THE TEAM</a:t>
            </a:r>
          </a:p>
        </p:txBody>
      </p:sp>
      <p:sp>
        <p:nvSpPr>
          <p:cNvPr name="TextBox 16" id="16"/>
          <p:cNvSpPr txBox="true"/>
          <p:nvPr/>
        </p:nvSpPr>
        <p:spPr>
          <a:xfrm rot="0">
            <a:off x="1864843" y="7600970"/>
            <a:ext cx="2564722" cy="309245"/>
          </a:xfrm>
          <a:prstGeom prst="rect">
            <a:avLst/>
          </a:prstGeom>
        </p:spPr>
        <p:txBody>
          <a:bodyPr anchor="t" rtlCol="false" tIns="0" lIns="0" bIns="0" rIns="0">
            <a:spAutoFit/>
          </a:bodyPr>
          <a:lstStyle/>
          <a:p>
            <a:pPr algn="ctr">
              <a:lnSpc>
                <a:spcPts val="2379"/>
              </a:lnSpc>
              <a:spcBef>
                <a:spcPct val="0"/>
              </a:spcBef>
            </a:pPr>
            <a:r>
              <a:rPr lang="en-US" b="true" sz="1699">
                <a:solidFill>
                  <a:srgbClr val="1C1C1B"/>
                </a:solidFill>
                <a:latin typeface="Poppins Bold"/>
                <a:ea typeface="Poppins Bold"/>
                <a:cs typeface="Poppins Bold"/>
                <a:sym typeface="Poppins Bold"/>
              </a:rPr>
              <a:t>JEAN PAUL EL KHOURY</a:t>
            </a:r>
          </a:p>
        </p:txBody>
      </p:sp>
      <p:sp>
        <p:nvSpPr>
          <p:cNvPr name="TextBox 17" id="17"/>
          <p:cNvSpPr txBox="true"/>
          <p:nvPr/>
        </p:nvSpPr>
        <p:spPr>
          <a:xfrm rot="0">
            <a:off x="2055650" y="2755513"/>
            <a:ext cx="2183108" cy="240665"/>
          </a:xfrm>
          <a:prstGeom prst="rect">
            <a:avLst/>
          </a:prstGeom>
        </p:spPr>
        <p:txBody>
          <a:bodyPr anchor="t" rtlCol="false" tIns="0" lIns="0" bIns="0" rIns="0">
            <a:spAutoFit/>
          </a:bodyPr>
          <a:lstStyle/>
          <a:p>
            <a:pPr algn="ctr">
              <a:lnSpc>
                <a:spcPts val="1960"/>
              </a:lnSpc>
              <a:spcBef>
                <a:spcPct val="0"/>
              </a:spcBef>
            </a:pPr>
            <a:r>
              <a:rPr lang="en-US" sz="1400">
                <a:solidFill>
                  <a:srgbClr val="1C1C1B"/>
                </a:solidFill>
                <a:latin typeface="Canva Sans"/>
                <a:ea typeface="Canva Sans"/>
                <a:cs typeface="Canva Sans"/>
                <a:sym typeface="Canva Sans"/>
              </a:rPr>
              <a:t>CONSORTIUM MANAGER</a:t>
            </a:r>
          </a:p>
        </p:txBody>
      </p:sp>
      <p:sp>
        <p:nvSpPr>
          <p:cNvPr name="TextBox 18" id="18"/>
          <p:cNvSpPr txBox="true"/>
          <p:nvPr/>
        </p:nvSpPr>
        <p:spPr>
          <a:xfrm rot="0">
            <a:off x="5330940" y="7600970"/>
            <a:ext cx="1872345" cy="309245"/>
          </a:xfrm>
          <a:prstGeom prst="rect">
            <a:avLst/>
          </a:prstGeom>
        </p:spPr>
        <p:txBody>
          <a:bodyPr anchor="t" rtlCol="false" tIns="0" lIns="0" bIns="0" rIns="0">
            <a:spAutoFit/>
          </a:bodyPr>
          <a:lstStyle/>
          <a:p>
            <a:pPr algn="ctr">
              <a:lnSpc>
                <a:spcPts val="2379"/>
              </a:lnSpc>
              <a:spcBef>
                <a:spcPct val="0"/>
              </a:spcBef>
            </a:pPr>
            <a:r>
              <a:rPr lang="en-US" b="true" sz="1699">
                <a:solidFill>
                  <a:srgbClr val="1C1C1B"/>
                </a:solidFill>
                <a:latin typeface="Poppins Bold"/>
                <a:ea typeface="Poppins Bold"/>
                <a:cs typeface="Poppins Bold"/>
                <a:sym typeface="Poppins Bold"/>
              </a:rPr>
              <a:t>CYNTHIA SAGHIR</a:t>
            </a:r>
          </a:p>
        </p:txBody>
      </p:sp>
      <p:sp>
        <p:nvSpPr>
          <p:cNvPr name="TextBox 19" id="19"/>
          <p:cNvSpPr txBox="true"/>
          <p:nvPr/>
        </p:nvSpPr>
        <p:spPr>
          <a:xfrm rot="0">
            <a:off x="5118255" y="2755513"/>
            <a:ext cx="2183108" cy="240665"/>
          </a:xfrm>
          <a:prstGeom prst="rect">
            <a:avLst/>
          </a:prstGeom>
        </p:spPr>
        <p:txBody>
          <a:bodyPr anchor="t" rtlCol="false" tIns="0" lIns="0" bIns="0" rIns="0">
            <a:spAutoFit/>
          </a:bodyPr>
          <a:lstStyle/>
          <a:p>
            <a:pPr algn="ctr">
              <a:lnSpc>
                <a:spcPts val="1960"/>
              </a:lnSpc>
              <a:spcBef>
                <a:spcPct val="0"/>
              </a:spcBef>
            </a:pPr>
            <a:r>
              <a:rPr lang="en-US" sz="1400">
                <a:solidFill>
                  <a:srgbClr val="1C1C1B"/>
                </a:solidFill>
                <a:latin typeface="Canva Sans"/>
                <a:ea typeface="Canva Sans"/>
                <a:cs typeface="Canva Sans"/>
                <a:sym typeface="Canva Sans"/>
              </a:rPr>
              <a:t>POLICY ADVISER </a:t>
            </a:r>
          </a:p>
        </p:txBody>
      </p:sp>
      <p:sp>
        <p:nvSpPr>
          <p:cNvPr name="TextBox 20" id="20"/>
          <p:cNvSpPr txBox="true"/>
          <p:nvPr/>
        </p:nvSpPr>
        <p:spPr>
          <a:xfrm rot="0">
            <a:off x="8366371" y="7600970"/>
            <a:ext cx="2266711" cy="309245"/>
          </a:xfrm>
          <a:prstGeom prst="rect">
            <a:avLst/>
          </a:prstGeom>
        </p:spPr>
        <p:txBody>
          <a:bodyPr anchor="t" rtlCol="false" tIns="0" lIns="0" bIns="0" rIns="0">
            <a:spAutoFit/>
          </a:bodyPr>
          <a:lstStyle/>
          <a:p>
            <a:pPr algn="ctr">
              <a:lnSpc>
                <a:spcPts val="2379"/>
              </a:lnSpc>
              <a:spcBef>
                <a:spcPct val="0"/>
              </a:spcBef>
            </a:pPr>
            <a:r>
              <a:rPr lang="en-US" b="true" sz="1699">
                <a:solidFill>
                  <a:srgbClr val="1C1C1B"/>
                </a:solidFill>
                <a:latin typeface="Poppins Bold"/>
                <a:ea typeface="Poppins Bold"/>
                <a:cs typeface="Poppins Bold"/>
                <a:sym typeface="Poppins Bold"/>
              </a:rPr>
              <a:t>MARWAN ALAWIEH</a:t>
            </a:r>
          </a:p>
        </p:txBody>
      </p:sp>
      <p:sp>
        <p:nvSpPr>
          <p:cNvPr name="TextBox 21" id="21"/>
          <p:cNvSpPr txBox="true"/>
          <p:nvPr/>
        </p:nvSpPr>
        <p:spPr>
          <a:xfrm rot="0">
            <a:off x="8215763" y="2755513"/>
            <a:ext cx="2183108" cy="240665"/>
          </a:xfrm>
          <a:prstGeom prst="rect">
            <a:avLst/>
          </a:prstGeom>
        </p:spPr>
        <p:txBody>
          <a:bodyPr anchor="t" rtlCol="false" tIns="0" lIns="0" bIns="0" rIns="0">
            <a:spAutoFit/>
          </a:bodyPr>
          <a:lstStyle/>
          <a:p>
            <a:pPr algn="ctr">
              <a:lnSpc>
                <a:spcPts val="1960"/>
              </a:lnSpc>
              <a:spcBef>
                <a:spcPct val="0"/>
              </a:spcBef>
            </a:pPr>
            <a:r>
              <a:rPr lang="en-US" sz="1400">
                <a:solidFill>
                  <a:srgbClr val="1C1C1B"/>
                </a:solidFill>
                <a:latin typeface="Canva Sans"/>
                <a:ea typeface="Canva Sans"/>
                <a:cs typeface="Canva Sans"/>
                <a:sym typeface="Canva Sans"/>
              </a:rPr>
              <a:t>RESEARCH ADVISER</a:t>
            </a:r>
          </a:p>
        </p:txBody>
      </p:sp>
      <p:sp>
        <p:nvSpPr>
          <p:cNvPr name="TextBox 22" id="22"/>
          <p:cNvSpPr txBox="true"/>
          <p:nvPr/>
        </p:nvSpPr>
        <p:spPr>
          <a:xfrm rot="0">
            <a:off x="11542495" y="7600970"/>
            <a:ext cx="2183108" cy="309245"/>
          </a:xfrm>
          <a:prstGeom prst="rect">
            <a:avLst/>
          </a:prstGeom>
        </p:spPr>
        <p:txBody>
          <a:bodyPr anchor="t" rtlCol="false" tIns="0" lIns="0" bIns="0" rIns="0">
            <a:spAutoFit/>
          </a:bodyPr>
          <a:lstStyle/>
          <a:p>
            <a:pPr algn="ctr">
              <a:lnSpc>
                <a:spcPts val="2379"/>
              </a:lnSpc>
              <a:spcBef>
                <a:spcPct val="0"/>
              </a:spcBef>
            </a:pPr>
            <a:r>
              <a:rPr lang="en-US" b="true" sz="1699">
                <a:solidFill>
                  <a:srgbClr val="1C1C1B"/>
                </a:solidFill>
                <a:latin typeface="Poppins Bold"/>
                <a:ea typeface="Poppins Bold"/>
                <a:cs typeface="Poppins Bold"/>
                <a:sym typeface="Poppins Bold"/>
              </a:rPr>
              <a:t>MONA MOUNZER</a:t>
            </a:r>
          </a:p>
        </p:txBody>
      </p:sp>
      <p:sp>
        <p:nvSpPr>
          <p:cNvPr name="TextBox 23" id="23"/>
          <p:cNvSpPr txBox="true"/>
          <p:nvPr/>
        </p:nvSpPr>
        <p:spPr>
          <a:xfrm rot="0">
            <a:off x="11294221" y="2755513"/>
            <a:ext cx="2373915" cy="240665"/>
          </a:xfrm>
          <a:prstGeom prst="rect">
            <a:avLst/>
          </a:prstGeom>
        </p:spPr>
        <p:txBody>
          <a:bodyPr anchor="t" rtlCol="false" tIns="0" lIns="0" bIns="0" rIns="0">
            <a:spAutoFit/>
          </a:bodyPr>
          <a:lstStyle/>
          <a:p>
            <a:pPr algn="ctr">
              <a:lnSpc>
                <a:spcPts val="1960"/>
              </a:lnSpc>
              <a:spcBef>
                <a:spcPct val="0"/>
              </a:spcBef>
            </a:pPr>
            <a:r>
              <a:rPr lang="en-US" sz="1400">
                <a:solidFill>
                  <a:srgbClr val="1C1C1B"/>
                </a:solidFill>
                <a:latin typeface="Canva Sans"/>
                <a:ea typeface="Canva Sans"/>
                <a:cs typeface="Canva Sans"/>
                <a:sym typeface="Canva Sans"/>
              </a:rPr>
              <a:t>CONSORTIUM ASSISTANT</a:t>
            </a:r>
          </a:p>
        </p:txBody>
      </p:sp>
      <p:sp>
        <p:nvSpPr>
          <p:cNvPr name="TextBox 24" id="24"/>
          <p:cNvSpPr txBox="true"/>
          <p:nvPr/>
        </p:nvSpPr>
        <p:spPr>
          <a:xfrm rot="0">
            <a:off x="14550824" y="7579380"/>
            <a:ext cx="2183108" cy="309245"/>
          </a:xfrm>
          <a:prstGeom prst="rect">
            <a:avLst/>
          </a:prstGeom>
        </p:spPr>
        <p:txBody>
          <a:bodyPr anchor="t" rtlCol="false" tIns="0" lIns="0" bIns="0" rIns="0">
            <a:spAutoFit/>
          </a:bodyPr>
          <a:lstStyle/>
          <a:p>
            <a:pPr algn="ctr">
              <a:lnSpc>
                <a:spcPts val="2379"/>
              </a:lnSpc>
              <a:spcBef>
                <a:spcPct val="0"/>
              </a:spcBef>
            </a:pPr>
            <a:r>
              <a:rPr lang="en-US" b="true" sz="1699">
                <a:solidFill>
                  <a:srgbClr val="1C1C1B"/>
                </a:solidFill>
                <a:latin typeface="Poppins Bold"/>
                <a:ea typeface="Poppins Bold"/>
                <a:cs typeface="Poppins Bold"/>
                <a:sym typeface="Poppins Bold"/>
              </a:rPr>
              <a:t>INGRID BETZLER</a:t>
            </a:r>
          </a:p>
        </p:txBody>
      </p:sp>
      <p:sp>
        <p:nvSpPr>
          <p:cNvPr name="TextBox 25" id="25"/>
          <p:cNvSpPr txBox="true"/>
          <p:nvPr/>
        </p:nvSpPr>
        <p:spPr>
          <a:xfrm rot="0">
            <a:off x="14472357" y="2755513"/>
            <a:ext cx="2280625" cy="240665"/>
          </a:xfrm>
          <a:prstGeom prst="rect">
            <a:avLst/>
          </a:prstGeom>
        </p:spPr>
        <p:txBody>
          <a:bodyPr anchor="t" rtlCol="false" tIns="0" lIns="0" bIns="0" rIns="0">
            <a:spAutoFit/>
          </a:bodyPr>
          <a:lstStyle/>
          <a:p>
            <a:pPr algn="ctr">
              <a:lnSpc>
                <a:spcPts val="1960"/>
              </a:lnSpc>
              <a:spcBef>
                <a:spcPct val="0"/>
              </a:spcBef>
            </a:pPr>
            <a:r>
              <a:rPr lang="en-US" sz="1400">
                <a:solidFill>
                  <a:srgbClr val="1C1C1B"/>
                </a:solidFill>
                <a:latin typeface="Canva Sans"/>
                <a:ea typeface="Canva Sans"/>
                <a:cs typeface="Canva Sans"/>
                <a:sym typeface="Canva Sans"/>
              </a:rPr>
              <a:t>STRATEGIC CONSULTANT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335165" y="5157337"/>
            <a:ext cx="2855958" cy="5129663"/>
            <a:chOff x="0" y="0"/>
            <a:chExt cx="781349" cy="1403403"/>
          </a:xfrm>
        </p:grpSpPr>
        <p:sp>
          <p:nvSpPr>
            <p:cNvPr name="Freeform 3" id="3"/>
            <p:cNvSpPr/>
            <p:nvPr/>
          </p:nvSpPr>
          <p:spPr>
            <a:xfrm flipH="false" flipV="false" rot="0">
              <a:off x="0" y="0"/>
              <a:ext cx="781349" cy="1403403"/>
            </a:xfrm>
            <a:custGeom>
              <a:avLst/>
              <a:gdLst/>
              <a:ahLst/>
              <a:cxnLst/>
              <a:rect r="r" b="b" t="t" l="l"/>
              <a:pathLst>
                <a:path h="1403403" w="781349">
                  <a:moveTo>
                    <a:pt x="0" y="0"/>
                  </a:moveTo>
                  <a:lnTo>
                    <a:pt x="781349" y="0"/>
                  </a:lnTo>
                  <a:lnTo>
                    <a:pt x="781349" y="1403403"/>
                  </a:lnTo>
                  <a:lnTo>
                    <a:pt x="0" y="1403403"/>
                  </a:lnTo>
                  <a:close/>
                </a:path>
              </a:pathLst>
            </a:custGeom>
            <a:solidFill>
              <a:srgbClr val="61BA90">
                <a:alpha val="49804"/>
              </a:srgbClr>
            </a:solidFill>
          </p:spPr>
        </p:sp>
        <p:sp>
          <p:nvSpPr>
            <p:cNvPr name="TextBox 4" id="4"/>
            <p:cNvSpPr txBox="true"/>
            <p:nvPr/>
          </p:nvSpPr>
          <p:spPr>
            <a:xfrm>
              <a:off x="0" y="-9525"/>
              <a:ext cx="781349" cy="1412928"/>
            </a:xfrm>
            <a:prstGeom prst="rect">
              <a:avLst/>
            </a:prstGeom>
          </p:spPr>
          <p:txBody>
            <a:bodyPr anchor="ctr" rtlCol="false" tIns="41017" lIns="41017" bIns="41017" rIns="41017"/>
            <a:lstStyle/>
            <a:p>
              <a:pPr algn="ctr">
                <a:lnSpc>
                  <a:spcPts val="1440"/>
                </a:lnSpc>
              </a:pPr>
            </a:p>
          </p:txBody>
        </p:sp>
      </p:grpSp>
      <p:grpSp>
        <p:nvGrpSpPr>
          <p:cNvPr name="Group 5" id="5"/>
          <p:cNvGrpSpPr/>
          <p:nvPr/>
        </p:nvGrpSpPr>
        <p:grpSpPr>
          <a:xfrm rot="0">
            <a:off x="7338512" y="3737007"/>
            <a:ext cx="2849265" cy="2548027"/>
            <a:chOff x="0" y="0"/>
            <a:chExt cx="1266146" cy="1132283"/>
          </a:xfrm>
        </p:grpSpPr>
        <p:sp>
          <p:nvSpPr>
            <p:cNvPr name="Freeform 6" id="6"/>
            <p:cNvSpPr/>
            <p:nvPr/>
          </p:nvSpPr>
          <p:spPr>
            <a:xfrm flipH="false" flipV="false" rot="0">
              <a:off x="0" y="0"/>
              <a:ext cx="1266146" cy="1132283"/>
            </a:xfrm>
            <a:custGeom>
              <a:avLst/>
              <a:gdLst/>
              <a:ahLst/>
              <a:cxnLst/>
              <a:rect r="r" b="b" t="t" l="l"/>
              <a:pathLst>
                <a:path h="1132283" w="1266146">
                  <a:moveTo>
                    <a:pt x="1266146" y="0"/>
                  </a:moveTo>
                  <a:lnTo>
                    <a:pt x="1266146" y="1017983"/>
                  </a:lnTo>
                  <a:lnTo>
                    <a:pt x="633073" y="1132283"/>
                  </a:lnTo>
                  <a:lnTo>
                    <a:pt x="0" y="1017983"/>
                  </a:lnTo>
                  <a:lnTo>
                    <a:pt x="0" y="0"/>
                  </a:lnTo>
                  <a:lnTo>
                    <a:pt x="1266146" y="0"/>
                  </a:lnTo>
                  <a:close/>
                </a:path>
              </a:pathLst>
            </a:custGeom>
            <a:solidFill>
              <a:srgbClr val="61BA90"/>
            </a:solidFill>
          </p:spPr>
        </p:sp>
        <p:sp>
          <p:nvSpPr>
            <p:cNvPr name="TextBox 7" id="7"/>
            <p:cNvSpPr txBox="true"/>
            <p:nvPr/>
          </p:nvSpPr>
          <p:spPr>
            <a:xfrm>
              <a:off x="0" y="-9525"/>
              <a:ext cx="1266146" cy="1027508"/>
            </a:xfrm>
            <a:prstGeom prst="rect">
              <a:avLst/>
            </a:prstGeom>
          </p:spPr>
          <p:txBody>
            <a:bodyPr anchor="ctr" rtlCol="false" tIns="41017" lIns="41017" bIns="41017" rIns="41017"/>
            <a:lstStyle/>
            <a:p>
              <a:pPr algn="ctr">
                <a:lnSpc>
                  <a:spcPts val="1440"/>
                </a:lnSpc>
              </a:pPr>
            </a:p>
          </p:txBody>
        </p:sp>
      </p:grpSp>
      <p:sp>
        <p:nvSpPr>
          <p:cNvPr name="TextBox 8" id="8"/>
          <p:cNvSpPr txBox="true"/>
          <p:nvPr/>
        </p:nvSpPr>
        <p:spPr>
          <a:xfrm rot="0">
            <a:off x="7523553" y="6693656"/>
            <a:ext cx="2479182" cy="610466"/>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Long Term Impact of Cash Plus </a:t>
            </a:r>
          </a:p>
        </p:txBody>
      </p:sp>
      <p:sp>
        <p:nvSpPr>
          <p:cNvPr name="TextBox 9" id="9"/>
          <p:cNvSpPr txBox="true"/>
          <p:nvPr/>
        </p:nvSpPr>
        <p:spPr>
          <a:xfrm rot="0">
            <a:off x="7532089" y="7876326"/>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Effect of Debt</a:t>
            </a:r>
          </a:p>
        </p:txBody>
      </p:sp>
      <p:grpSp>
        <p:nvGrpSpPr>
          <p:cNvPr name="Group 10" id="10"/>
          <p:cNvGrpSpPr/>
          <p:nvPr/>
        </p:nvGrpSpPr>
        <p:grpSpPr>
          <a:xfrm rot="0">
            <a:off x="7335165" y="7648909"/>
            <a:ext cx="2852611" cy="702166"/>
            <a:chOff x="0" y="0"/>
            <a:chExt cx="892168" cy="219606"/>
          </a:xfrm>
        </p:grpSpPr>
        <p:sp>
          <p:nvSpPr>
            <p:cNvPr name="Freeform 11" id="11"/>
            <p:cNvSpPr/>
            <p:nvPr/>
          </p:nvSpPr>
          <p:spPr>
            <a:xfrm flipH="false" flipV="false" rot="0">
              <a:off x="0" y="0"/>
              <a:ext cx="892168" cy="219606"/>
            </a:xfrm>
            <a:custGeom>
              <a:avLst/>
              <a:gdLst/>
              <a:ahLst/>
              <a:cxnLst/>
              <a:rect r="r" b="b" t="t" l="l"/>
              <a:pathLst>
                <a:path h="219606" w="892168">
                  <a:moveTo>
                    <a:pt x="0" y="0"/>
                  </a:moveTo>
                  <a:lnTo>
                    <a:pt x="892168" y="0"/>
                  </a:lnTo>
                  <a:lnTo>
                    <a:pt x="892168" y="219606"/>
                  </a:lnTo>
                  <a:lnTo>
                    <a:pt x="0" y="219606"/>
                  </a:lnTo>
                  <a:close/>
                </a:path>
              </a:pathLst>
            </a:custGeom>
            <a:solidFill>
              <a:srgbClr val="54BBAF">
                <a:alpha val="40000"/>
              </a:srgbClr>
            </a:solidFill>
          </p:spPr>
        </p:sp>
        <p:sp>
          <p:nvSpPr>
            <p:cNvPr name="TextBox 12" id="12"/>
            <p:cNvSpPr txBox="true"/>
            <p:nvPr/>
          </p:nvSpPr>
          <p:spPr>
            <a:xfrm>
              <a:off x="0" y="-28575"/>
              <a:ext cx="892168" cy="248181"/>
            </a:xfrm>
            <a:prstGeom prst="rect">
              <a:avLst/>
            </a:prstGeom>
          </p:spPr>
          <p:txBody>
            <a:bodyPr anchor="ctr" rtlCol="false" tIns="50800" lIns="50800" bIns="50800" rIns="50800"/>
            <a:lstStyle/>
            <a:p>
              <a:pPr algn="ctr">
                <a:lnSpc>
                  <a:spcPts val="2913"/>
                </a:lnSpc>
              </a:pPr>
            </a:p>
          </p:txBody>
        </p:sp>
      </p:grpSp>
      <p:sp>
        <p:nvSpPr>
          <p:cNvPr name="TextBox 13" id="13"/>
          <p:cNvSpPr txBox="true"/>
          <p:nvPr/>
        </p:nvSpPr>
        <p:spPr>
          <a:xfrm rot="0">
            <a:off x="7523553" y="8596722"/>
            <a:ext cx="2479182" cy="610466"/>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Cash Coordination in Lebanon</a:t>
            </a:r>
          </a:p>
        </p:txBody>
      </p:sp>
      <p:sp>
        <p:nvSpPr>
          <p:cNvPr name="TextBox 14" id="14"/>
          <p:cNvSpPr txBox="true"/>
          <p:nvPr/>
        </p:nvSpPr>
        <p:spPr>
          <a:xfrm rot="0">
            <a:off x="7523553" y="9494864"/>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Role of Local Actors </a:t>
            </a:r>
          </a:p>
        </p:txBody>
      </p:sp>
      <p:grpSp>
        <p:nvGrpSpPr>
          <p:cNvPr name="Group 15" id="15"/>
          <p:cNvGrpSpPr/>
          <p:nvPr/>
        </p:nvGrpSpPr>
        <p:grpSpPr>
          <a:xfrm rot="0">
            <a:off x="7345374" y="6615888"/>
            <a:ext cx="2852611" cy="832493"/>
            <a:chOff x="0" y="0"/>
            <a:chExt cx="892168" cy="260366"/>
          </a:xfrm>
        </p:grpSpPr>
        <p:sp>
          <p:nvSpPr>
            <p:cNvPr name="Freeform 16" id="16"/>
            <p:cNvSpPr/>
            <p:nvPr/>
          </p:nvSpPr>
          <p:spPr>
            <a:xfrm flipH="false" flipV="false" rot="0">
              <a:off x="0" y="0"/>
              <a:ext cx="892168" cy="260366"/>
            </a:xfrm>
            <a:custGeom>
              <a:avLst/>
              <a:gdLst/>
              <a:ahLst/>
              <a:cxnLst/>
              <a:rect r="r" b="b" t="t" l="l"/>
              <a:pathLst>
                <a:path h="260366" w="892168">
                  <a:moveTo>
                    <a:pt x="0" y="0"/>
                  </a:moveTo>
                  <a:lnTo>
                    <a:pt x="892168" y="0"/>
                  </a:lnTo>
                  <a:lnTo>
                    <a:pt x="892168" y="260366"/>
                  </a:lnTo>
                  <a:lnTo>
                    <a:pt x="0" y="260366"/>
                  </a:lnTo>
                  <a:close/>
                </a:path>
              </a:pathLst>
            </a:custGeom>
            <a:solidFill>
              <a:srgbClr val="54BBAF">
                <a:alpha val="40000"/>
              </a:srgbClr>
            </a:solidFill>
          </p:spPr>
        </p:sp>
        <p:sp>
          <p:nvSpPr>
            <p:cNvPr name="TextBox 17" id="17"/>
            <p:cNvSpPr txBox="true"/>
            <p:nvPr/>
          </p:nvSpPr>
          <p:spPr>
            <a:xfrm>
              <a:off x="0" y="-28575"/>
              <a:ext cx="892168" cy="288941"/>
            </a:xfrm>
            <a:prstGeom prst="rect">
              <a:avLst/>
            </a:prstGeom>
          </p:spPr>
          <p:txBody>
            <a:bodyPr anchor="ctr" rtlCol="false" tIns="50800" lIns="50800" bIns="50800" rIns="50800"/>
            <a:lstStyle/>
            <a:p>
              <a:pPr algn="ctr">
                <a:lnSpc>
                  <a:spcPts val="2913"/>
                </a:lnSpc>
              </a:pPr>
            </a:p>
          </p:txBody>
        </p:sp>
      </p:grpSp>
      <p:grpSp>
        <p:nvGrpSpPr>
          <p:cNvPr name="Group 18" id="18"/>
          <p:cNvGrpSpPr/>
          <p:nvPr/>
        </p:nvGrpSpPr>
        <p:grpSpPr>
          <a:xfrm rot="0">
            <a:off x="7345374" y="8496936"/>
            <a:ext cx="2852611" cy="832493"/>
            <a:chOff x="0" y="0"/>
            <a:chExt cx="892168" cy="260366"/>
          </a:xfrm>
        </p:grpSpPr>
        <p:sp>
          <p:nvSpPr>
            <p:cNvPr name="Freeform 19" id="19"/>
            <p:cNvSpPr/>
            <p:nvPr/>
          </p:nvSpPr>
          <p:spPr>
            <a:xfrm flipH="false" flipV="false" rot="0">
              <a:off x="0" y="0"/>
              <a:ext cx="892168" cy="260366"/>
            </a:xfrm>
            <a:custGeom>
              <a:avLst/>
              <a:gdLst/>
              <a:ahLst/>
              <a:cxnLst/>
              <a:rect r="r" b="b" t="t" l="l"/>
              <a:pathLst>
                <a:path h="260366" w="892168">
                  <a:moveTo>
                    <a:pt x="0" y="0"/>
                  </a:moveTo>
                  <a:lnTo>
                    <a:pt x="892168" y="0"/>
                  </a:lnTo>
                  <a:lnTo>
                    <a:pt x="892168" y="260366"/>
                  </a:lnTo>
                  <a:lnTo>
                    <a:pt x="0" y="260366"/>
                  </a:lnTo>
                  <a:close/>
                </a:path>
              </a:pathLst>
            </a:custGeom>
            <a:solidFill>
              <a:srgbClr val="54BBAF">
                <a:alpha val="40000"/>
              </a:srgbClr>
            </a:solidFill>
          </p:spPr>
        </p:sp>
        <p:sp>
          <p:nvSpPr>
            <p:cNvPr name="TextBox 20" id="20"/>
            <p:cNvSpPr txBox="true"/>
            <p:nvPr/>
          </p:nvSpPr>
          <p:spPr>
            <a:xfrm>
              <a:off x="0" y="-28575"/>
              <a:ext cx="892168" cy="288941"/>
            </a:xfrm>
            <a:prstGeom prst="rect">
              <a:avLst/>
            </a:prstGeom>
          </p:spPr>
          <p:txBody>
            <a:bodyPr anchor="ctr" rtlCol="false" tIns="50800" lIns="50800" bIns="50800" rIns="50800"/>
            <a:lstStyle/>
            <a:p>
              <a:pPr algn="ctr">
                <a:lnSpc>
                  <a:spcPts val="2913"/>
                </a:lnSpc>
              </a:pPr>
            </a:p>
          </p:txBody>
        </p:sp>
      </p:grpSp>
      <p:grpSp>
        <p:nvGrpSpPr>
          <p:cNvPr name="Group 21" id="21"/>
          <p:cNvGrpSpPr/>
          <p:nvPr/>
        </p:nvGrpSpPr>
        <p:grpSpPr>
          <a:xfrm rot="0">
            <a:off x="7345374" y="9473809"/>
            <a:ext cx="2852611" cy="444444"/>
            <a:chOff x="0" y="0"/>
            <a:chExt cx="892168" cy="139002"/>
          </a:xfrm>
        </p:grpSpPr>
        <p:sp>
          <p:nvSpPr>
            <p:cNvPr name="Freeform 22" id="22"/>
            <p:cNvSpPr/>
            <p:nvPr/>
          </p:nvSpPr>
          <p:spPr>
            <a:xfrm flipH="false" flipV="false" rot="0">
              <a:off x="0" y="0"/>
              <a:ext cx="892168" cy="139002"/>
            </a:xfrm>
            <a:custGeom>
              <a:avLst/>
              <a:gdLst/>
              <a:ahLst/>
              <a:cxnLst/>
              <a:rect r="r" b="b" t="t" l="l"/>
              <a:pathLst>
                <a:path h="139002" w="892168">
                  <a:moveTo>
                    <a:pt x="0" y="0"/>
                  </a:moveTo>
                  <a:lnTo>
                    <a:pt x="892168" y="0"/>
                  </a:lnTo>
                  <a:lnTo>
                    <a:pt x="892168" y="139002"/>
                  </a:lnTo>
                  <a:lnTo>
                    <a:pt x="0" y="139002"/>
                  </a:lnTo>
                  <a:close/>
                </a:path>
              </a:pathLst>
            </a:custGeom>
            <a:solidFill>
              <a:srgbClr val="54BBAF">
                <a:alpha val="40000"/>
              </a:srgbClr>
            </a:solidFill>
          </p:spPr>
        </p:sp>
        <p:sp>
          <p:nvSpPr>
            <p:cNvPr name="TextBox 23" id="23"/>
            <p:cNvSpPr txBox="true"/>
            <p:nvPr/>
          </p:nvSpPr>
          <p:spPr>
            <a:xfrm>
              <a:off x="0" y="-28575"/>
              <a:ext cx="892168" cy="167577"/>
            </a:xfrm>
            <a:prstGeom prst="rect">
              <a:avLst/>
            </a:prstGeom>
          </p:spPr>
          <p:txBody>
            <a:bodyPr anchor="ctr" rtlCol="false" tIns="50800" lIns="50800" bIns="50800" rIns="50800"/>
            <a:lstStyle/>
            <a:p>
              <a:pPr algn="ctr">
                <a:lnSpc>
                  <a:spcPts val="2913"/>
                </a:lnSpc>
              </a:pPr>
            </a:p>
          </p:txBody>
        </p:sp>
      </p:grpSp>
      <p:grpSp>
        <p:nvGrpSpPr>
          <p:cNvPr name="Group 24" id="24"/>
          <p:cNvGrpSpPr/>
          <p:nvPr/>
        </p:nvGrpSpPr>
        <p:grpSpPr>
          <a:xfrm rot="0">
            <a:off x="10884155" y="5157337"/>
            <a:ext cx="2855958" cy="5129663"/>
            <a:chOff x="0" y="0"/>
            <a:chExt cx="781349" cy="1403403"/>
          </a:xfrm>
        </p:grpSpPr>
        <p:sp>
          <p:nvSpPr>
            <p:cNvPr name="Freeform 25" id="25"/>
            <p:cNvSpPr/>
            <p:nvPr/>
          </p:nvSpPr>
          <p:spPr>
            <a:xfrm flipH="false" flipV="false" rot="0">
              <a:off x="0" y="0"/>
              <a:ext cx="781349" cy="1403403"/>
            </a:xfrm>
            <a:custGeom>
              <a:avLst/>
              <a:gdLst/>
              <a:ahLst/>
              <a:cxnLst/>
              <a:rect r="r" b="b" t="t" l="l"/>
              <a:pathLst>
                <a:path h="1403403" w="781349">
                  <a:moveTo>
                    <a:pt x="0" y="0"/>
                  </a:moveTo>
                  <a:lnTo>
                    <a:pt x="781349" y="0"/>
                  </a:lnTo>
                  <a:lnTo>
                    <a:pt x="781349" y="1403403"/>
                  </a:lnTo>
                  <a:lnTo>
                    <a:pt x="0" y="1403403"/>
                  </a:lnTo>
                  <a:close/>
                </a:path>
              </a:pathLst>
            </a:custGeom>
            <a:solidFill>
              <a:srgbClr val="61BA90">
                <a:alpha val="49804"/>
              </a:srgbClr>
            </a:solidFill>
          </p:spPr>
        </p:sp>
        <p:sp>
          <p:nvSpPr>
            <p:cNvPr name="TextBox 26" id="26"/>
            <p:cNvSpPr txBox="true"/>
            <p:nvPr/>
          </p:nvSpPr>
          <p:spPr>
            <a:xfrm>
              <a:off x="0" y="-9525"/>
              <a:ext cx="781349" cy="1412928"/>
            </a:xfrm>
            <a:prstGeom prst="rect">
              <a:avLst/>
            </a:prstGeom>
          </p:spPr>
          <p:txBody>
            <a:bodyPr anchor="ctr" rtlCol="false" tIns="41017" lIns="41017" bIns="41017" rIns="41017"/>
            <a:lstStyle/>
            <a:p>
              <a:pPr algn="ctr">
                <a:lnSpc>
                  <a:spcPts val="1440"/>
                </a:lnSpc>
              </a:pPr>
            </a:p>
          </p:txBody>
        </p:sp>
      </p:grpSp>
      <p:grpSp>
        <p:nvGrpSpPr>
          <p:cNvPr name="Group 27" id="27"/>
          <p:cNvGrpSpPr/>
          <p:nvPr/>
        </p:nvGrpSpPr>
        <p:grpSpPr>
          <a:xfrm rot="0">
            <a:off x="10887502" y="3737007"/>
            <a:ext cx="2849265" cy="2548027"/>
            <a:chOff x="0" y="0"/>
            <a:chExt cx="1266146" cy="1132283"/>
          </a:xfrm>
        </p:grpSpPr>
        <p:sp>
          <p:nvSpPr>
            <p:cNvPr name="Freeform 28" id="28"/>
            <p:cNvSpPr/>
            <p:nvPr/>
          </p:nvSpPr>
          <p:spPr>
            <a:xfrm flipH="false" flipV="false" rot="0">
              <a:off x="0" y="0"/>
              <a:ext cx="1266146" cy="1132283"/>
            </a:xfrm>
            <a:custGeom>
              <a:avLst/>
              <a:gdLst/>
              <a:ahLst/>
              <a:cxnLst/>
              <a:rect r="r" b="b" t="t" l="l"/>
              <a:pathLst>
                <a:path h="1132283" w="1266146">
                  <a:moveTo>
                    <a:pt x="1266146" y="0"/>
                  </a:moveTo>
                  <a:lnTo>
                    <a:pt x="1266146" y="1017983"/>
                  </a:lnTo>
                  <a:lnTo>
                    <a:pt x="633073" y="1132283"/>
                  </a:lnTo>
                  <a:lnTo>
                    <a:pt x="0" y="1017983"/>
                  </a:lnTo>
                  <a:lnTo>
                    <a:pt x="0" y="0"/>
                  </a:lnTo>
                  <a:lnTo>
                    <a:pt x="1266146" y="0"/>
                  </a:lnTo>
                  <a:close/>
                </a:path>
              </a:pathLst>
            </a:custGeom>
            <a:solidFill>
              <a:srgbClr val="61BA90"/>
            </a:solidFill>
          </p:spPr>
        </p:sp>
        <p:sp>
          <p:nvSpPr>
            <p:cNvPr name="TextBox 29" id="29"/>
            <p:cNvSpPr txBox="true"/>
            <p:nvPr/>
          </p:nvSpPr>
          <p:spPr>
            <a:xfrm>
              <a:off x="0" y="-9525"/>
              <a:ext cx="1266146" cy="1027508"/>
            </a:xfrm>
            <a:prstGeom prst="rect">
              <a:avLst/>
            </a:prstGeom>
          </p:spPr>
          <p:txBody>
            <a:bodyPr anchor="ctr" rtlCol="false" tIns="41017" lIns="41017" bIns="41017" rIns="41017"/>
            <a:lstStyle/>
            <a:p>
              <a:pPr algn="ctr">
                <a:lnSpc>
                  <a:spcPts val="1440"/>
                </a:lnSpc>
              </a:pPr>
            </a:p>
          </p:txBody>
        </p:sp>
      </p:grpSp>
      <p:sp>
        <p:nvSpPr>
          <p:cNvPr name="TextBox 30" id="30"/>
          <p:cNvSpPr txBox="true"/>
          <p:nvPr/>
        </p:nvSpPr>
        <p:spPr>
          <a:xfrm rot="0">
            <a:off x="11098603" y="6552885"/>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Bottom Poor  </a:t>
            </a:r>
          </a:p>
        </p:txBody>
      </p:sp>
      <p:sp>
        <p:nvSpPr>
          <p:cNvPr name="TextBox 31" id="31"/>
          <p:cNvSpPr txBox="true"/>
          <p:nvPr/>
        </p:nvSpPr>
        <p:spPr>
          <a:xfrm rot="0">
            <a:off x="11028733" y="7172777"/>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Misinformation</a:t>
            </a:r>
          </a:p>
        </p:txBody>
      </p:sp>
      <p:sp>
        <p:nvSpPr>
          <p:cNvPr name="TextBox 32" id="32"/>
          <p:cNvSpPr txBox="true"/>
          <p:nvPr/>
        </p:nvSpPr>
        <p:spPr>
          <a:xfrm rot="0">
            <a:off x="11037495" y="7808086"/>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Inclusion of PwDs</a:t>
            </a:r>
          </a:p>
        </p:txBody>
      </p:sp>
      <p:sp>
        <p:nvSpPr>
          <p:cNvPr name="TextBox 33" id="33"/>
          <p:cNvSpPr txBox="true"/>
          <p:nvPr/>
        </p:nvSpPr>
        <p:spPr>
          <a:xfrm rot="0">
            <a:off x="11046257" y="8428019"/>
            <a:ext cx="2479182" cy="977265"/>
          </a:xfrm>
          <a:prstGeom prst="rect">
            <a:avLst/>
          </a:prstGeom>
        </p:spPr>
        <p:txBody>
          <a:bodyPr anchor="t" rtlCol="false" tIns="0" lIns="0" bIns="0" rIns="0">
            <a:spAutoFit/>
          </a:bodyPr>
          <a:lstStyle/>
          <a:p>
            <a:pPr algn="ctr">
              <a:lnSpc>
                <a:spcPts val="1980"/>
              </a:lnSpc>
              <a:spcBef>
                <a:spcPct val="0"/>
              </a:spcBef>
            </a:pPr>
            <a:r>
              <a:rPr lang="en-US" b="true" sz="1500">
                <a:solidFill>
                  <a:srgbClr val="3D3B3A"/>
                </a:solidFill>
                <a:latin typeface="Canva Sans Bold"/>
                <a:ea typeface="Canva Sans Bold"/>
                <a:cs typeface="Canva Sans Bold"/>
                <a:sym typeface="Canva Sans Bold"/>
              </a:rPr>
              <a:t>Adaptive Capacities of Vulnerable Households and Communities in Lebanon</a:t>
            </a:r>
            <a:r>
              <a:rPr lang="en-US" b="true" sz="1500">
                <a:solidFill>
                  <a:srgbClr val="3D3B3A"/>
                </a:solidFill>
                <a:latin typeface="Canva Sans Bold"/>
                <a:ea typeface="Canva Sans Bold"/>
                <a:cs typeface="Canva Sans Bold"/>
                <a:sym typeface="Canva Sans Bold"/>
              </a:rPr>
              <a:t> </a:t>
            </a:r>
          </a:p>
        </p:txBody>
      </p:sp>
      <p:sp>
        <p:nvSpPr>
          <p:cNvPr name="TextBox 34" id="34"/>
          <p:cNvSpPr txBox="true"/>
          <p:nvPr/>
        </p:nvSpPr>
        <p:spPr>
          <a:xfrm rot="0">
            <a:off x="11002447" y="9617660"/>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Elderly </a:t>
            </a:r>
          </a:p>
        </p:txBody>
      </p:sp>
      <p:grpSp>
        <p:nvGrpSpPr>
          <p:cNvPr name="Group 35" id="35"/>
          <p:cNvGrpSpPr/>
          <p:nvPr/>
        </p:nvGrpSpPr>
        <p:grpSpPr>
          <a:xfrm rot="0">
            <a:off x="10884155" y="6429792"/>
            <a:ext cx="2852611" cy="578622"/>
            <a:chOff x="0" y="0"/>
            <a:chExt cx="892168" cy="180967"/>
          </a:xfrm>
        </p:grpSpPr>
        <p:sp>
          <p:nvSpPr>
            <p:cNvPr name="Freeform 36" id="36"/>
            <p:cNvSpPr/>
            <p:nvPr/>
          </p:nvSpPr>
          <p:spPr>
            <a:xfrm flipH="false" flipV="false" rot="0">
              <a:off x="0" y="0"/>
              <a:ext cx="892168" cy="180967"/>
            </a:xfrm>
            <a:custGeom>
              <a:avLst/>
              <a:gdLst/>
              <a:ahLst/>
              <a:cxnLst/>
              <a:rect r="r" b="b" t="t" l="l"/>
              <a:pathLst>
                <a:path h="180967" w="892168">
                  <a:moveTo>
                    <a:pt x="0" y="0"/>
                  </a:moveTo>
                  <a:lnTo>
                    <a:pt x="892168" y="0"/>
                  </a:lnTo>
                  <a:lnTo>
                    <a:pt x="892168" y="180967"/>
                  </a:lnTo>
                  <a:lnTo>
                    <a:pt x="0" y="180967"/>
                  </a:lnTo>
                  <a:close/>
                </a:path>
              </a:pathLst>
            </a:custGeom>
            <a:solidFill>
              <a:srgbClr val="54BBAF">
                <a:alpha val="40000"/>
              </a:srgbClr>
            </a:solidFill>
          </p:spPr>
        </p:sp>
        <p:sp>
          <p:nvSpPr>
            <p:cNvPr name="TextBox 37" id="37"/>
            <p:cNvSpPr txBox="true"/>
            <p:nvPr/>
          </p:nvSpPr>
          <p:spPr>
            <a:xfrm>
              <a:off x="0" y="-28575"/>
              <a:ext cx="892168" cy="209542"/>
            </a:xfrm>
            <a:prstGeom prst="rect">
              <a:avLst/>
            </a:prstGeom>
          </p:spPr>
          <p:txBody>
            <a:bodyPr anchor="ctr" rtlCol="false" tIns="50800" lIns="50800" bIns="50800" rIns="50800"/>
            <a:lstStyle/>
            <a:p>
              <a:pPr algn="ctr">
                <a:lnSpc>
                  <a:spcPts val="2913"/>
                </a:lnSpc>
              </a:pPr>
            </a:p>
          </p:txBody>
        </p:sp>
      </p:grpSp>
      <p:grpSp>
        <p:nvGrpSpPr>
          <p:cNvPr name="Group 38" id="38"/>
          <p:cNvGrpSpPr/>
          <p:nvPr/>
        </p:nvGrpSpPr>
        <p:grpSpPr>
          <a:xfrm rot="0">
            <a:off x="10887502" y="7152794"/>
            <a:ext cx="2852611" cy="409646"/>
            <a:chOff x="0" y="0"/>
            <a:chExt cx="892168" cy="128119"/>
          </a:xfrm>
        </p:grpSpPr>
        <p:sp>
          <p:nvSpPr>
            <p:cNvPr name="Freeform 39" id="39"/>
            <p:cNvSpPr/>
            <p:nvPr/>
          </p:nvSpPr>
          <p:spPr>
            <a:xfrm flipH="false" flipV="false" rot="0">
              <a:off x="0" y="0"/>
              <a:ext cx="892168" cy="128119"/>
            </a:xfrm>
            <a:custGeom>
              <a:avLst/>
              <a:gdLst/>
              <a:ahLst/>
              <a:cxnLst/>
              <a:rect r="r" b="b" t="t" l="l"/>
              <a:pathLst>
                <a:path h="128119" w="892168">
                  <a:moveTo>
                    <a:pt x="0" y="0"/>
                  </a:moveTo>
                  <a:lnTo>
                    <a:pt x="892168" y="0"/>
                  </a:lnTo>
                  <a:lnTo>
                    <a:pt x="892168" y="128119"/>
                  </a:lnTo>
                  <a:lnTo>
                    <a:pt x="0" y="128119"/>
                  </a:lnTo>
                  <a:close/>
                </a:path>
              </a:pathLst>
            </a:custGeom>
            <a:solidFill>
              <a:srgbClr val="54BBAF">
                <a:alpha val="40000"/>
              </a:srgbClr>
            </a:solidFill>
          </p:spPr>
        </p:sp>
        <p:sp>
          <p:nvSpPr>
            <p:cNvPr name="TextBox 40" id="40"/>
            <p:cNvSpPr txBox="true"/>
            <p:nvPr/>
          </p:nvSpPr>
          <p:spPr>
            <a:xfrm>
              <a:off x="0" y="-28575"/>
              <a:ext cx="892168" cy="156694"/>
            </a:xfrm>
            <a:prstGeom prst="rect">
              <a:avLst/>
            </a:prstGeom>
          </p:spPr>
          <p:txBody>
            <a:bodyPr anchor="ctr" rtlCol="false" tIns="50800" lIns="50800" bIns="50800" rIns="50800"/>
            <a:lstStyle/>
            <a:p>
              <a:pPr algn="ctr">
                <a:lnSpc>
                  <a:spcPts val="2913"/>
                </a:lnSpc>
              </a:pPr>
            </a:p>
          </p:txBody>
        </p:sp>
      </p:grpSp>
      <p:grpSp>
        <p:nvGrpSpPr>
          <p:cNvPr name="Group 41" id="41"/>
          <p:cNvGrpSpPr/>
          <p:nvPr/>
        </p:nvGrpSpPr>
        <p:grpSpPr>
          <a:xfrm rot="0">
            <a:off x="10884155" y="7746925"/>
            <a:ext cx="2852611" cy="429993"/>
            <a:chOff x="0" y="0"/>
            <a:chExt cx="892168" cy="134483"/>
          </a:xfrm>
        </p:grpSpPr>
        <p:sp>
          <p:nvSpPr>
            <p:cNvPr name="Freeform 42" id="42"/>
            <p:cNvSpPr/>
            <p:nvPr/>
          </p:nvSpPr>
          <p:spPr>
            <a:xfrm flipH="false" flipV="false" rot="0">
              <a:off x="0" y="0"/>
              <a:ext cx="892168" cy="134483"/>
            </a:xfrm>
            <a:custGeom>
              <a:avLst/>
              <a:gdLst/>
              <a:ahLst/>
              <a:cxnLst/>
              <a:rect r="r" b="b" t="t" l="l"/>
              <a:pathLst>
                <a:path h="134483" w="892168">
                  <a:moveTo>
                    <a:pt x="0" y="0"/>
                  </a:moveTo>
                  <a:lnTo>
                    <a:pt x="892168" y="0"/>
                  </a:lnTo>
                  <a:lnTo>
                    <a:pt x="892168" y="134483"/>
                  </a:lnTo>
                  <a:lnTo>
                    <a:pt x="0" y="134483"/>
                  </a:lnTo>
                  <a:close/>
                </a:path>
              </a:pathLst>
            </a:custGeom>
            <a:solidFill>
              <a:srgbClr val="54BBAF">
                <a:alpha val="40000"/>
              </a:srgbClr>
            </a:solidFill>
          </p:spPr>
        </p:sp>
        <p:sp>
          <p:nvSpPr>
            <p:cNvPr name="TextBox 43" id="43"/>
            <p:cNvSpPr txBox="true"/>
            <p:nvPr/>
          </p:nvSpPr>
          <p:spPr>
            <a:xfrm>
              <a:off x="0" y="-28575"/>
              <a:ext cx="892168" cy="163058"/>
            </a:xfrm>
            <a:prstGeom prst="rect">
              <a:avLst/>
            </a:prstGeom>
          </p:spPr>
          <p:txBody>
            <a:bodyPr anchor="ctr" rtlCol="false" tIns="50800" lIns="50800" bIns="50800" rIns="50800"/>
            <a:lstStyle/>
            <a:p>
              <a:pPr algn="ctr">
                <a:lnSpc>
                  <a:spcPts val="2913"/>
                </a:lnSpc>
              </a:pPr>
            </a:p>
          </p:txBody>
        </p:sp>
      </p:grpSp>
      <p:grpSp>
        <p:nvGrpSpPr>
          <p:cNvPr name="Group 44" id="44"/>
          <p:cNvGrpSpPr/>
          <p:nvPr/>
        </p:nvGrpSpPr>
        <p:grpSpPr>
          <a:xfrm rot="0">
            <a:off x="10887502" y="8375139"/>
            <a:ext cx="2852611" cy="1030146"/>
            <a:chOff x="0" y="0"/>
            <a:chExt cx="892168" cy="322183"/>
          </a:xfrm>
        </p:grpSpPr>
        <p:sp>
          <p:nvSpPr>
            <p:cNvPr name="Freeform 45" id="45"/>
            <p:cNvSpPr/>
            <p:nvPr/>
          </p:nvSpPr>
          <p:spPr>
            <a:xfrm flipH="false" flipV="false" rot="0">
              <a:off x="0" y="0"/>
              <a:ext cx="892168" cy="322183"/>
            </a:xfrm>
            <a:custGeom>
              <a:avLst/>
              <a:gdLst/>
              <a:ahLst/>
              <a:cxnLst/>
              <a:rect r="r" b="b" t="t" l="l"/>
              <a:pathLst>
                <a:path h="322183" w="892168">
                  <a:moveTo>
                    <a:pt x="0" y="0"/>
                  </a:moveTo>
                  <a:lnTo>
                    <a:pt x="892168" y="0"/>
                  </a:lnTo>
                  <a:lnTo>
                    <a:pt x="892168" y="322183"/>
                  </a:lnTo>
                  <a:lnTo>
                    <a:pt x="0" y="322183"/>
                  </a:lnTo>
                  <a:close/>
                </a:path>
              </a:pathLst>
            </a:custGeom>
            <a:solidFill>
              <a:srgbClr val="54BBAF">
                <a:alpha val="40000"/>
              </a:srgbClr>
            </a:solidFill>
          </p:spPr>
        </p:sp>
        <p:sp>
          <p:nvSpPr>
            <p:cNvPr name="TextBox 46" id="46"/>
            <p:cNvSpPr txBox="true"/>
            <p:nvPr/>
          </p:nvSpPr>
          <p:spPr>
            <a:xfrm>
              <a:off x="0" y="-28575"/>
              <a:ext cx="892168" cy="350758"/>
            </a:xfrm>
            <a:prstGeom prst="rect">
              <a:avLst/>
            </a:prstGeom>
          </p:spPr>
          <p:txBody>
            <a:bodyPr anchor="ctr" rtlCol="false" tIns="50800" lIns="50800" bIns="50800" rIns="50800"/>
            <a:lstStyle/>
            <a:p>
              <a:pPr algn="ctr">
                <a:lnSpc>
                  <a:spcPts val="2913"/>
                </a:lnSpc>
              </a:pPr>
            </a:p>
          </p:txBody>
        </p:sp>
      </p:grpSp>
      <p:grpSp>
        <p:nvGrpSpPr>
          <p:cNvPr name="Group 47" id="47"/>
          <p:cNvGrpSpPr/>
          <p:nvPr/>
        </p:nvGrpSpPr>
        <p:grpSpPr>
          <a:xfrm rot="0">
            <a:off x="10884155" y="9513914"/>
            <a:ext cx="2855958" cy="546018"/>
            <a:chOff x="0" y="0"/>
            <a:chExt cx="893215" cy="170770"/>
          </a:xfrm>
        </p:grpSpPr>
        <p:sp>
          <p:nvSpPr>
            <p:cNvPr name="Freeform 48" id="48"/>
            <p:cNvSpPr/>
            <p:nvPr/>
          </p:nvSpPr>
          <p:spPr>
            <a:xfrm flipH="false" flipV="false" rot="0">
              <a:off x="0" y="0"/>
              <a:ext cx="893215" cy="170770"/>
            </a:xfrm>
            <a:custGeom>
              <a:avLst/>
              <a:gdLst/>
              <a:ahLst/>
              <a:cxnLst/>
              <a:rect r="r" b="b" t="t" l="l"/>
              <a:pathLst>
                <a:path h="170770" w="893215">
                  <a:moveTo>
                    <a:pt x="0" y="0"/>
                  </a:moveTo>
                  <a:lnTo>
                    <a:pt x="893215" y="0"/>
                  </a:lnTo>
                  <a:lnTo>
                    <a:pt x="893215" y="170770"/>
                  </a:lnTo>
                  <a:lnTo>
                    <a:pt x="0" y="170770"/>
                  </a:lnTo>
                  <a:close/>
                </a:path>
              </a:pathLst>
            </a:custGeom>
            <a:solidFill>
              <a:srgbClr val="54BBAF">
                <a:alpha val="40000"/>
              </a:srgbClr>
            </a:solidFill>
          </p:spPr>
        </p:sp>
        <p:sp>
          <p:nvSpPr>
            <p:cNvPr name="TextBox 49" id="49"/>
            <p:cNvSpPr txBox="true"/>
            <p:nvPr/>
          </p:nvSpPr>
          <p:spPr>
            <a:xfrm>
              <a:off x="0" y="-28575"/>
              <a:ext cx="893215" cy="199345"/>
            </a:xfrm>
            <a:prstGeom prst="rect">
              <a:avLst/>
            </a:prstGeom>
          </p:spPr>
          <p:txBody>
            <a:bodyPr anchor="ctr" rtlCol="false" tIns="50800" lIns="50800" bIns="50800" rIns="50800"/>
            <a:lstStyle/>
            <a:p>
              <a:pPr algn="ctr">
                <a:lnSpc>
                  <a:spcPts val="2913"/>
                </a:lnSpc>
              </a:pPr>
            </a:p>
          </p:txBody>
        </p:sp>
      </p:grpSp>
      <p:grpSp>
        <p:nvGrpSpPr>
          <p:cNvPr name="Group 50" id="50"/>
          <p:cNvGrpSpPr/>
          <p:nvPr/>
        </p:nvGrpSpPr>
        <p:grpSpPr>
          <a:xfrm rot="0">
            <a:off x="14546217" y="5157337"/>
            <a:ext cx="2855958" cy="5129663"/>
            <a:chOff x="0" y="0"/>
            <a:chExt cx="781349" cy="1403403"/>
          </a:xfrm>
        </p:grpSpPr>
        <p:sp>
          <p:nvSpPr>
            <p:cNvPr name="Freeform 51" id="51"/>
            <p:cNvSpPr/>
            <p:nvPr/>
          </p:nvSpPr>
          <p:spPr>
            <a:xfrm flipH="false" flipV="false" rot="0">
              <a:off x="0" y="0"/>
              <a:ext cx="781349" cy="1403403"/>
            </a:xfrm>
            <a:custGeom>
              <a:avLst/>
              <a:gdLst/>
              <a:ahLst/>
              <a:cxnLst/>
              <a:rect r="r" b="b" t="t" l="l"/>
              <a:pathLst>
                <a:path h="1403403" w="781349">
                  <a:moveTo>
                    <a:pt x="0" y="0"/>
                  </a:moveTo>
                  <a:lnTo>
                    <a:pt x="781349" y="0"/>
                  </a:lnTo>
                  <a:lnTo>
                    <a:pt x="781349" y="1403403"/>
                  </a:lnTo>
                  <a:lnTo>
                    <a:pt x="0" y="1403403"/>
                  </a:lnTo>
                  <a:close/>
                </a:path>
              </a:pathLst>
            </a:custGeom>
            <a:solidFill>
              <a:srgbClr val="61BA90">
                <a:alpha val="49804"/>
              </a:srgbClr>
            </a:solidFill>
          </p:spPr>
        </p:sp>
        <p:sp>
          <p:nvSpPr>
            <p:cNvPr name="TextBox 52" id="52"/>
            <p:cNvSpPr txBox="true"/>
            <p:nvPr/>
          </p:nvSpPr>
          <p:spPr>
            <a:xfrm>
              <a:off x="0" y="-9525"/>
              <a:ext cx="781349" cy="1412928"/>
            </a:xfrm>
            <a:prstGeom prst="rect">
              <a:avLst/>
            </a:prstGeom>
          </p:spPr>
          <p:txBody>
            <a:bodyPr anchor="ctr" rtlCol="false" tIns="41017" lIns="41017" bIns="41017" rIns="41017"/>
            <a:lstStyle/>
            <a:p>
              <a:pPr algn="ctr">
                <a:lnSpc>
                  <a:spcPts val="1440"/>
                </a:lnSpc>
              </a:pPr>
            </a:p>
          </p:txBody>
        </p:sp>
      </p:grpSp>
      <p:grpSp>
        <p:nvGrpSpPr>
          <p:cNvPr name="Group 53" id="53"/>
          <p:cNvGrpSpPr/>
          <p:nvPr/>
        </p:nvGrpSpPr>
        <p:grpSpPr>
          <a:xfrm rot="0">
            <a:off x="14549564" y="3737007"/>
            <a:ext cx="2849265" cy="2548027"/>
            <a:chOff x="0" y="0"/>
            <a:chExt cx="1266146" cy="1132283"/>
          </a:xfrm>
        </p:grpSpPr>
        <p:sp>
          <p:nvSpPr>
            <p:cNvPr name="Freeform 54" id="54"/>
            <p:cNvSpPr/>
            <p:nvPr/>
          </p:nvSpPr>
          <p:spPr>
            <a:xfrm flipH="false" flipV="false" rot="0">
              <a:off x="0" y="0"/>
              <a:ext cx="1266146" cy="1132283"/>
            </a:xfrm>
            <a:custGeom>
              <a:avLst/>
              <a:gdLst/>
              <a:ahLst/>
              <a:cxnLst/>
              <a:rect r="r" b="b" t="t" l="l"/>
              <a:pathLst>
                <a:path h="1132283" w="1266146">
                  <a:moveTo>
                    <a:pt x="1266146" y="0"/>
                  </a:moveTo>
                  <a:lnTo>
                    <a:pt x="1266146" y="1017983"/>
                  </a:lnTo>
                  <a:lnTo>
                    <a:pt x="633073" y="1132283"/>
                  </a:lnTo>
                  <a:lnTo>
                    <a:pt x="0" y="1017983"/>
                  </a:lnTo>
                  <a:lnTo>
                    <a:pt x="0" y="0"/>
                  </a:lnTo>
                  <a:lnTo>
                    <a:pt x="1266146" y="0"/>
                  </a:lnTo>
                  <a:close/>
                </a:path>
              </a:pathLst>
            </a:custGeom>
            <a:solidFill>
              <a:srgbClr val="61BA90"/>
            </a:solidFill>
          </p:spPr>
        </p:sp>
        <p:sp>
          <p:nvSpPr>
            <p:cNvPr name="TextBox 55" id="55"/>
            <p:cNvSpPr txBox="true"/>
            <p:nvPr/>
          </p:nvSpPr>
          <p:spPr>
            <a:xfrm>
              <a:off x="0" y="-9525"/>
              <a:ext cx="1266146" cy="1027508"/>
            </a:xfrm>
            <a:prstGeom prst="rect">
              <a:avLst/>
            </a:prstGeom>
          </p:spPr>
          <p:txBody>
            <a:bodyPr anchor="ctr" rtlCol="false" tIns="41017" lIns="41017" bIns="41017" rIns="41017"/>
            <a:lstStyle/>
            <a:p>
              <a:pPr algn="ctr">
                <a:lnSpc>
                  <a:spcPts val="1440"/>
                </a:lnSpc>
              </a:pPr>
            </a:p>
          </p:txBody>
        </p:sp>
      </p:grpSp>
      <p:sp>
        <p:nvSpPr>
          <p:cNvPr name="TextBox 56" id="56"/>
          <p:cNvSpPr txBox="true"/>
          <p:nvPr/>
        </p:nvSpPr>
        <p:spPr>
          <a:xfrm rot="0">
            <a:off x="14625075" y="6573372"/>
            <a:ext cx="2664224" cy="610466"/>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Links Between CVA and Social Protection</a:t>
            </a:r>
          </a:p>
        </p:txBody>
      </p:sp>
      <p:sp>
        <p:nvSpPr>
          <p:cNvPr name="TextBox 57" id="57"/>
          <p:cNvSpPr txBox="true"/>
          <p:nvPr/>
        </p:nvSpPr>
        <p:spPr>
          <a:xfrm rot="0">
            <a:off x="14690795" y="7469591"/>
            <a:ext cx="2479182" cy="300592"/>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Learning Events</a:t>
            </a:r>
          </a:p>
        </p:txBody>
      </p:sp>
      <p:sp>
        <p:nvSpPr>
          <p:cNvPr name="TextBox 58" id="58"/>
          <p:cNvSpPr txBox="true"/>
          <p:nvPr/>
        </p:nvSpPr>
        <p:spPr>
          <a:xfrm rot="0">
            <a:off x="14699557" y="8060380"/>
            <a:ext cx="2479182" cy="610466"/>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Multi-Media Learning Material </a:t>
            </a:r>
          </a:p>
        </p:txBody>
      </p:sp>
      <p:sp>
        <p:nvSpPr>
          <p:cNvPr name="TextBox 59" id="59"/>
          <p:cNvSpPr txBox="true"/>
          <p:nvPr/>
        </p:nvSpPr>
        <p:spPr>
          <a:xfrm rot="0">
            <a:off x="14708319" y="8953859"/>
            <a:ext cx="2479182" cy="610466"/>
          </a:xfrm>
          <a:prstGeom prst="rect">
            <a:avLst/>
          </a:prstGeom>
        </p:spPr>
        <p:txBody>
          <a:bodyPr anchor="t" rtlCol="false" tIns="0" lIns="0" bIns="0" rIns="0">
            <a:spAutoFit/>
          </a:bodyPr>
          <a:lstStyle/>
          <a:p>
            <a:pPr algn="ctr">
              <a:lnSpc>
                <a:spcPts val="2453"/>
              </a:lnSpc>
              <a:spcBef>
                <a:spcPct val="0"/>
              </a:spcBef>
            </a:pPr>
            <a:r>
              <a:rPr lang="en-US" sz="1858">
                <a:solidFill>
                  <a:srgbClr val="3D3B3A"/>
                </a:solidFill>
                <a:latin typeface="Canva Sans"/>
                <a:ea typeface="Canva Sans"/>
                <a:cs typeface="Canva Sans"/>
                <a:sym typeface="Canva Sans"/>
              </a:rPr>
              <a:t>Knowledge Sharing Activities</a:t>
            </a:r>
          </a:p>
        </p:txBody>
      </p:sp>
      <p:grpSp>
        <p:nvGrpSpPr>
          <p:cNvPr name="Group 60" id="60"/>
          <p:cNvGrpSpPr/>
          <p:nvPr/>
        </p:nvGrpSpPr>
        <p:grpSpPr>
          <a:xfrm rot="0">
            <a:off x="14549564" y="6423395"/>
            <a:ext cx="2852611" cy="880727"/>
            <a:chOff x="0" y="0"/>
            <a:chExt cx="892168" cy="275452"/>
          </a:xfrm>
        </p:grpSpPr>
        <p:sp>
          <p:nvSpPr>
            <p:cNvPr name="Freeform 61" id="61"/>
            <p:cNvSpPr/>
            <p:nvPr/>
          </p:nvSpPr>
          <p:spPr>
            <a:xfrm flipH="false" flipV="false" rot="0">
              <a:off x="0" y="0"/>
              <a:ext cx="892168" cy="275452"/>
            </a:xfrm>
            <a:custGeom>
              <a:avLst/>
              <a:gdLst/>
              <a:ahLst/>
              <a:cxnLst/>
              <a:rect r="r" b="b" t="t" l="l"/>
              <a:pathLst>
                <a:path h="275452" w="892168">
                  <a:moveTo>
                    <a:pt x="0" y="0"/>
                  </a:moveTo>
                  <a:lnTo>
                    <a:pt x="892168" y="0"/>
                  </a:lnTo>
                  <a:lnTo>
                    <a:pt x="892168" y="275452"/>
                  </a:lnTo>
                  <a:lnTo>
                    <a:pt x="0" y="275452"/>
                  </a:lnTo>
                  <a:close/>
                </a:path>
              </a:pathLst>
            </a:custGeom>
            <a:solidFill>
              <a:srgbClr val="54BBAF">
                <a:alpha val="40000"/>
              </a:srgbClr>
            </a:solidFill>
          </p:spPr>
        </p:sp>
        <p:sp>
          <p:nvSpPr>
            <p:cNvPr name="TextBox 62" id="62"/>
            <p:cNvSpPr txBox="true"/>
            <p:nvPr/>
          </p:nvSpPr>
          <p:spPr>
            <a:xfrm>
              <a:off x="0" y="-28575"/>
              <a:ext cx="892168" cy="304027"/>
            </a:xfrm>
            <a:prstGeom prst="rect">
              <a:avLst/>
            </a:prstGeom>
          </p:spPr>
          <p:txBody>
            <a:bodyPr anchor="ctr" rtlCol="false" tIns="50800" lIns="50800" bIns="50800" rIns="50800"/>
            <a:lstStyle/>
            <a:p>
              <a:pPr algn="ctr">
                <a:lnSpc>
                  <a:spcPts val="2913"/>
                </a:lnSpc>
              </a:pPr>
            </a:p>
          </p:txBody>
        </p:sp>
      </p:grpSp>
      <p:grpSp>
        <p:nvGrpSpPr>
          <p:cNvPr name="Group 63" id="63"/>
          <p:cNvGrpSpPr/>
          <p:nvPr/>
        </p:nvGrpSpPr>
        <p:grpSpPr>
          <a:xfrm rot="0">
            <a:off x="14547890" y="7440481"/>
            <a:ext cx="2852611" cy="422007"/>
            <a:chOff x="0" y="0"/>
            <a:chExt cx="892168" cy="131985"/>
          </a:xfrm>
        </p:grpSpPr>
        <p:sp>
          <p:nvSpPr>
            <p:cNvPr name="Freeform 64" id="64"/>
            <p:cNvSpPr/>
            <p:nvPr/>
          </p:nvSpPr>
          <p:spPr>
            <a:xfrm flipH="false" flipV="false" rot="0">
              <a:off x="0" y="0"/>
              <a:ext cx="892168" cy="131985"/>
            </a:xfrm>
            <a:custGeom>
              <a:avLst/>
              <a:gdLst/>
              <a:ahLst/>
              <a:cxnLst/>
              <a:rect r="r" b="b" t="t" l="l"/>
              <a:pathLst>
                <a:path h="131985" w="892168">
                  <a:moveTo>
                    <a:pt x="0" y="0"/>
                  </a:moveTo>
                  <a:lnTo>
                    <a:pt x="892168" y="0"/>
                  </a:lnTo>
                  <a:lnTo>
                    <a:pt x="892168" y="131985"/>
                  </a:lnTo>
                  <a:lnTo>
                    <a:pt x="0" y="131985"/>
                  </a:lnTo>
                  <a:close/>
                </a:path>
              </a:pathLst>
            </a:custGeom>
            <a:solidFill>
              <a:srgbClr val="54BBAF">
                <a:alpha val="40000"/>
              </a:srgbClr>
            </a:solidFill>
          </p:spPr>
        </p:sp>
        <p:sp>
          <p:nvSpPr>
            <p:cNvPr name="TextBox 65" id="65"/>
            <p:cNvSpPr txBox="true"/>
            <p:nvPr/>
          </p:nvSpPr>
          <p:spPr>
            <a:xfrm>
              <a:off x="0" y="-28575"/>
              <a:ext cx="892168" cy="160560"/>
            </a:xfrm>
            <a:prstGeom prst="rect">
              <a:avLst/>
            </a:prstGeom>
          </p:spPr>
          <p:txBody>
            <a:bodyPr anchor="ctr" rtlCol="false" tIns="50800" lIns="50800" bIns="50800" rIns="50800"/>
            <a:lstStyle/>
            <a:p>
              <a:pPr algn="ctr">
                <a:lnSpc>
                  <a:spcPts val="2913"/>
                </a:lnSpc>
              </a:pPr>
            </a:p>
          </p:txBody>
        </p:sp>
      </p:grpSp>
      <p:grpSp>
        <p:nvGrpSpPr>
          <p:cNvPr name="Group 66" id="66"/>
          <p:cNvGrpSpPr/>
          <p:nvPr/>
        </p:nvGrpSpPr>
        <p:grpSpPr>
          <a:xfrm rot="0">
            <a:off x="14547890" y="8046974"/>
            <a:ext cx="2852611" cy="686279"/>
            <a:chOff x="0" y="0"/>
            <a:chExt cx="892168" cy="214637"/>
          </a:xfrm>
        </p:grpSpPr>
        <p:sp>
          <p:nvSpPr>
            <p:cNvPr name="Freeform 67" id="67"/>
            <p:cNvSpPr/>
            <p:nvPr/>
          </p:nvSpPr>
          <p:spPr>
            <a:xfrm flipH="false" flipV="false" rot="0">
              <a:off x="0" y="0"/>
              <a:ext cx="892168" cy="214637"/>
            </a:xfrm>
            <a:custGeom>
              <a:avLst/>
              <a:gdLst/>
              <a:ahLst/>
              <a:cxnLst/>
              <a:rect r="r" b="b" t="t" l="l"/>
              <a:pathLst>
                <a:path h="214637" w="892168">
                  <a:moveTo>
                    <a:pt x="0" y="0"/>
                  </a:moveTo>
                  <a:lnTo>
                    <a:pt x="892168" y="0"/>
                  </a:lnTo>
                  <a:lnTo>
                    <a:pt x="892168" y="214637"/>
                  </a:lnTo>
                  <a:lnTo>
                    <a:pt x="0" y="214637"/>
                  </a:lnTo>
                  <a:close/>
                </a:path>
              </a:pathLst>
            </a:custGeom>
            <a:solidFill>
              <a:srgbClr val="54BBAF">
                <a:alpha val="40000"/>
              </a:srgbClr>
            </a:solidFill>
          </p:spPr>
        </p:sp>
        <p:sp>
          <p:nvSpPr>
            <p:cNvPr name="TextBox 68" id="68"/>
            <p:cNvSpPr txBox="true"/>
            <p:nvPr/>
          </p:nvSpPr>
          <p:spPr>
            <a:xfrm>
              <a:off x="0" y="-28575"/>
              <a:ext cx="892168" cy="243212"/>
            </a:xfrm>
            <a:prstGeom prst="rect">
              <a:avLst/>
            </a:prstGeom>
          </p:spPr>
          <p:txBody>
            <a:bodyPr anchor="ctr" rtlCol="false" tIns="50800" lIns="50800" bIns="50800" rIns="50800"/>
            <a:lstStyle/>
            <a:p>
              <a:pPr algn="ctr">
                <a:lnSpc>
                  <a:spcPts val="2913"/>
                </a:lnSpc>
              </a:pPr>
            </a:p>
          </p:txBody>
        </p:sp>
      </p:grpSp>
      <p:grpSp>
        <p:nvGrpSpPr>
          <p:cNvPr name="Group 69" id="69"/>
          <p:cNvGrpSpPr/>
          <p:nvPr/>
        </p:nvGrpSpPr>
        <p:grpSpPr>
          <a:xfrm rot="0">
            <a:off x="14546217" y="8917738"/>
            <a:ext cx="2852611" cy="686279"/>
            <a:chOff x="0" y="0"/>
            <a:chExt cx="892168" cy="214637"/>
          </a:xfrm>
        </p:grpSpPr>
        <p:sp>
          <p:nvSpPr>
            <p:cNvPr name="Freeform 70" id="70"/>
            <p:cNvSpPr/>
            <p:nvPr/>
          </p:nvSpPr>
          <p:spPr>
            <a:xfrm flipH="false" flipV="false" rot="0">
              <a:off x="0" y="0"/>
              <a:ext cx="892168" cy="214637"/>
            </a:xfrm>
            <a:custGeom>
              <a:avLst/>
              <a:gdLst/>
              <a:ahLst/>
              <a:cxnLst/>
              <a:rect r="r" b="b" t="t" l="l"/>
              <a:pathLst>
                <a:path h="214637" w="892168">
                  <a:moveTo>
                    <a:pt x="0" y="0"/>
                  </a:moveTo>
                  <a:lnTo>
                    <a:pt x="892168" y="0"/>
                  </a:lnTo>
                  <a:lnTo>
                    <a:pt x="892168" y="214637"/>
                  </a:lnTo>
                  <a:lnTo>
                    <a:pt x="0" y="214637"/>
                  </a:lnTo>
                  <a:close/>
                </a:path>
              </a:pathLst>
            </a:custGeom>
            <a:solidFill>
              <a:srgbClr val="54BBAF">
                <a:alpha val="40000"/>
              </a:srgbClr>
            </a:solidFill>
          </p:spPr>
        </p:sp>
        <p:sp>
          <p:nvSpPr>
            <p:cNvPr name="TextBox 71" id="71"/>
            <p:cNvSpPr txBox="true"/>
            <p:nvPr/>
          </p:nvSpPr>
          <p:spPr>
            <a:xfrm>
              <a:off x="0" y="-28575"/>
              <a:ext cx="892168" cy="243212"/>
            </a:xfrm>
            <a:prstGeom prst="rect">
              <a:avLst/>
            </a:prstGeom>
          </p:spPr>
          <p:txBody>
            <a:bodyPr anchor="ctr" rtlCol="false" tIns="50800" lIns="50800" bIns="50800" rIns="50800"/>
            <a:lstStyle/>
            <a:p>
              <a:pPr algn="ctr">
                <a:lnSpc>
                  <a:spcPts val="2913"/>
                </a:lnSpc>
              </a:pPr>
            </a:p>
          </p:txBody>
        </p:sp>
      </p:grpSp>
      <p:sp>
        <p:nvSpPr>
          <p:cNvPr name="TextBox 72" id="72"/>
          <p:cNvSpPr txBox="true"/>
          <p:nvPr/>
        </p:nvSpPr>
        <p:spPr>
          <a:xfrm rot="0">
            <a:off x="10225968" y="1141709"/>
            <a:ext cx="4520108" cy="1017777"/>
          </a:xfrm>
          <a:prstGeom prst="rect">
            <a:avLst/>
          </a:prstGeom>
        </p:spPr>
        <p:txBody>
          <a:bodyPr anchor="t" rtlCol="false" tIns="0" lIns="0" bIns="0" rIns="0">
            <a:spAutoFit/>
          </a:bodyPr>
          <a:lstStyle/>
          <a:p>
            <a:pPr algn="ctr">
              <a:lnSpc>
                <a:spcPts val="8372"/>
              </a:lnSpc>
            </a:pPr>
            <a:r>
              <a:rPr lang="en-US" sz="5980" b="true">
                <a:solidFill>
                  <a:srgbClr val="3D3B3A"/>
                </a:solidFill>
                <a:latin typeface="Canva Sans Bold"/>
                <a:ea typeface="Canva Sans Bold"/>
                <a:cs typeface="Canva Sans Bold"/>
                <a:sym typeface="Canva Sans Bold"/>
              </a:rPr>
              <a:t>Objectives </a:t>
            </a:r>
          </a:p>
        </p:txBody>
      </p:sp>
      <p:sp>
        <p:nvSpPr>
          <p:cNvPr name="AutoShape 73" id="73"/>
          <p:cNvSpPr/>
          <p:nvPr/>
        </p:nvSpPr>
        <p:spPr>
          <a:xfrm flipH="true">
            <a:off x="9155121" y="3073980"/>
            <a:ext cx="18299" cy="1174923"/>
          </a:xfrm>
          <a:prstGeom prst="line">
            <a:avLst/>
          </a:prstGeom>
          <a:ln cap="flat" w="38100">
            <a:solidFill>
              <a:srgbClr val="000000"/>
            </a:solidFill>
            <a:prstDash val="sysDot"/>
            <a:headEnd type="none" len="sm" w="sm"/>
            <a:tailEnd type="arrow" len="sm" w="med"/>
          </a:ln>
        </p:spPr>
      </p:sp>
      <p:sp>
        <p:nvSpPr>
          <p:cNvPr name="AutoShape 74" id="74"/>
          <p:cNvSpPr/>
          <p:nvPr/>
        </p:nvSpPr>
        <p:spPr>
          <a:xfrm flipH="true">
            <a:off x="9155121" y="2159486"/>
            <a:ext cx="1219464" cy="914494"/>
          </a:xfrm>
          <a:prstGeom prst="line">
            <a:avLst/>
          </a:prstGeom>
          <a:ln cap="flat" w="38100">
            <a:solidFill>
              <a:srgbClr val="000000"/>
            </a:solidFill>
            <a:prstDash val="sysDot"/>
            <a:headEnd type="none" len="sm" w="sm"/>
            <a:tailEnd type="none" len="sm" w="sm"/>
          </a:ln>
        </p:spPr>
      </p:sp>
      <p:sp>
        <p:nvSpPr>
          <p:cNvPr name="AutoShape 75" id="75"/>
          <p:cNvSpPr/>
          <p:nvPr/>
        </p:nvSpPr>
        <p:spPr>
          <a:xfrm>
            <a:off x="12379608" y="2401334"/>
            <a:ext cx="0" cy="1686346"/>
          </a:xfrm>
          <a:prstGeom prst="line">
            <a:avLst/>
          </a:prstGeom>
          <a:ln cap="flat" w="38100">
            <a:solidFill>
              <a:srgbClr val="000000"/>
            </a:solidFill>
            <a:prstDash val="sysDot"/>
            <a:headEnd type="none" len="sm" w="sm"/>
            <a:tailEnd type="arrow" len="sm" w="med"/>
          </a:ln>
        </p:spPr>
      </p:sp>
      <p:sp>
        <p:nvSpPr>
          <p:cNvPr name="AutoShape 76" id="76"/>
          <p:cNvSpPr/>
          <p:nvPr/>
        </p:nvSpPr>
        <p:spPr>
          <a:xfrm>
            <a:off x="14525086" y="2159486"/>
            <a:ext cx="1395504" cy="793397"/>
          </a:xfrm>
          <a:prstGeom prst="line">
            <a:avLst/>
          </a:prstGeom>
          <a:ln cap="flat" w="38100">
            <a:solidFill>
              <a:srgbClr val="000000"/>
            </a:solidFill>
            <a:prstDash val="sysDot"/>
            <a:headEnd type="none" len="sm" w="sm"/>
            <a:tailEnd type="none" len="sm" w="sm"/>
          </a:ln>
        </p:spPr>
      </p:sp>
      <p:sp>
        <p:nvSpPr>
          <p:cNvPr name="AutoShape 77" id="77"/>
          <p:cNvSpPr/>
          <p:nvPr/>
        </p:nvSpPr>
        <p:spPr>
          <a:xfrm>
            <a:off x="15920590" y="2952883"/>
            <a:ext cx="0" cy="1332106"/>
          </a:xfrm>
          <a:prstGeom prst="line">
            <a:avLst/>
          </a:prstGeom>
          <a:ln cap="flat" w="38100">
            <a:solidFill>
              <a:srgbClr val="000000"/>
            </a:solidFill>
            <a:prstDash val="sysDot"/>
            <a:headEnd type="none" len="sm" w="sm"/>
            <a:tailEnd type="arrow" len="sm" w="med"/>
          </a:ln>
        </p:spPr>
      </p:sp>
      <p:sp>
        <p:nvSpPr>
          <p:cNvPr name="AutoShape 78" id="78"/>
          <p:cNvSpPr/>
          <p:nvPr/>
        </p:nvSpPr>
        <p:spPr>
          <a:xfrm flipH="true" flipV="true">
            <a:off x="7523553" y="1945139"/>
            <a:ext cx="2510935" cy="0"/>
          </a:xfrm>
          <a:prstGeom prst="line">
            <a:avLst/>
          </a:prstGeom>
          <a:ln cap="flat" w="38100">
            <a:solidFill>
              <a:srgbClr val="000000"/>
            </a:solidFill>
            <a:prstDash val="solid"/>
            <a:headEnd type="none" len="sm" w="sm"/>
            <a:tailEnd type="triangle" len="med" w="lg"/>
          </a:ln>
        </p:spPr>
      </p:sp>
      <p:sp>
        <p:nvSpPr>
          <p:cNvPr name="AutoShape 79" id="79"/>
          <p:cNvSpPr/>
          <p:nvPr/>
        </p:nvSpPr>
        <p:spPr>
          <a:xfrm flipH="true">
            <a:off x="6984056" y="1945139"/>
            <a:ext cx="3027215" cy="1128841"/>
          </a:xfrm>
          <a:prstGeom prst="line">
            <a:avLst/>
          </a:prstGeom>
          <a:ln cap="flat" w="38100">
            <a:solidFill>
              <a:srgbClr val="000000"/>
            </a:solidFill>
            <a:prstDash val="solid"/>
            <a:headEnd type="none" len="sm" w="sm"/>
            <a:tailEnd type="triangle" len="med" w="lg"/>
          </a:ln>
        </p:spPr>
      </p:sp>
      <p:sp>
        <p:nvSpPr>
          <p:cNvPr name="AutoShape 80" id="80"/>
          <p:cNvSpPr/>
          <p:nvPr/>
        </p:nvSpPr>
        <p:spPr>
          <a:xfrm flipH="true">
            <a:off x="6495578" y="1945139"/>
            <a:ext cx="3538910" cy="2720178"/>
          </a:xfrm>
          <a:prstGeom prst="line">
            <a:avLst/>
          </a:prstGeom>
          <a:ln cap="flat" w="38100">
            <a:solidFill>
              <a:srgbClr val="000000"/>
            </a:solidFill>
            <a:prstDash val="solid"/>
            <a:headEnd type="none" len="sm" w="sm"/>
            <a:tailEnd type="triangle" len="med" w="lg"/>
          </a:ln>
        </p:spPr>
      </p:sp>
      <p:sp>
        <p:nvSpPr>
          <p:cNvPr name="AutoShape 81" id="81"/>
          <p:cNvSpPr/>
          <p:nvPr/>
        </p:nvSpPr>
        <p:spPr>
          <a:xfrm>
            <a:off x="3038589" y="7398649"/>
            <a:ext cx="0" cy="1838822"/>
          </a:xfrm>
          <a:prstGeom prst="line">
            <a:avLst/>
          </a:prstGeom>
          <a:ln cap="flat" w="38100">
            <a:solidFill>
              <a:srgbClr val="000000"/>
            </a:solidFill>
            <a:prstDash val="sysDot"/>
            <a:headEnd type="none" len="sm" w="sm"/>
            <a:tailEnd type="none" len="sm" w="sm"/>
          </a:ln>
        </p:spPr>
      </p:sp>
      <p:sp>
        <p:nvSpPr>
          <p:cNvPr name="AutoShape 82" id="82"/>
          <p:cNvSpPr/>
          <p:nvPr/>
        </p:nvSpPr>
        <p:spPr>
          <a:xfrm>
            <a:off x="3056889" y="9220973"/>
            <a:ext cx="2765537" cy="0"/>
          </a:xfrm>
          <a:prstGeom prst="line">
            <a:avLst/>
          </a:prstGeom>
          <a:ln cap="flat" w="38100">
            <a:solidFill>
              <a:srgbClr val="000000"/>
            </a:solidFill>
            <a:prstDash val="sysDot"/>
            <a:headEnd type="none" len="sm" w="sm"/>
            <a:tailEnd type="arrow" len="sm" w="med"/>
          </a:ln>
        </p:spPr>
      </p:sp>
      <p:sp>
        <p:nvSpPr>
          <p:cNvPr name="TextBox 83" id="83"/>
          <p:cNvSpPr txBox="true"/>
          <p:nvPr/>
        </p:nvSpPr>
        <p:spPr>
          <a:xfrm rot="0">
            <a:off x="-529330" y="469928"/>
            <a:ext cx="12061658" cy="676276"/>
          </a:xfrm>
          <a:prstGeom prst="rect">
            <a:avLst/>
          </a:prstGeom>
        </p:spPr>
        <p:txBody>
          <a:bodyPr anchor="t" rtlCol="false" tIns="0" lIns="0" bIns="0" rIns="0">
            <a:spAutoFit/>
          </a:bodyPr>
          <a:lstStyle/>
          <a:p>
            <a:pPr algn="ctr">
              <a:lnSpc>
                <a:spcPts val="4950"/>
              </a:lnSpc>
            </a:pPr>
            <a:r>
              <a:rPr lang="en-US" b="true" sz="5500" spc="-275">
                <a:solidFill>
                  <a:srgbClr val="1C1C1B"/>
                </a:solidFill>
                <a:latin typeface="TT Ramillas Bold"/>
                <a:ea typeface="TT Ramillas Bold"/>
                <a:cs typeface="TT Ramillas Bold"/>
                <a:sym typeface="TT Ramillas Bold"/>
              </a:rPr>
              <a:t>CAMEALEON Objectives &amp; Pillars</a:t>
            </a:r>
          </a:p>
        </p:txBody>
      </p:sp>
      <p:grpSp>
        <p:nvGrpSpPr>
          <p:cNvPr name="Group 84" id="84"/>
          <p:cNvGrpSpPr/>
          <p:nvPr/>
        </p:nvGrpSpPr>
        <p:grpSpPr>
          <a:xfrm rot="0">
            <a:off x="-1105197" y="154345"/>
            <a:ext cx="19688802" cy="1063564"/>
            <a:chOff x="0" y="0"/>
            <a:chExt cx="5185528" cy="280115"/>
          </a:xfrm>
        </p:grpSpPr>
        <p:sp>
          <p:nvSpPr>
            <p:cNvPr name="Freeform 85" id="85"/>
            <p:cNvSpPr/>
            <p:nvPr/>
          </p:nvSpPr>
          <p:spPr>
            <a:xfrm flipH="false" flipV="false" rot="0">
              <a:off x="0" y="0"/>
              <a:ext cx="5185528" cy="280115"/>
            </a:xfrm>
            <a:custGeom>
              <a:avLst/>
              <a:gdLst/>
              <a:ahLst/>
              <a:cxnLst/>
              <a:rect r="r" b="b" t="t" l="l"/>
              <a:pathLst>
                <a:path h="280115" w="5185528">
                  <a:moveTo>
                    <a:pt x="20054" y="0"/>
                  </a:moveTo>
                  <a:lnTo>
                    <a:pt x="5165474" y="0"/>
                  </a:lnTo>
                  <a:cubicBezTo>
                    <a:pt x="5170793" y="0"/>
                    <a:pt x="5175893" y="2113"/>
                    <a:pt x="5179654" y="5874"/>
                  </a:cubicBezTo>
                  <a:cubicBezTo>
                    <a:pt x="5183415" y="9635"/>
                    <a:pt x="5185528" y="14735"/>
                    <a:pt x="5185528" y="20054"/>
                  </a:cubicBezTo>
                  <a:lnTo>
                    <a:pt x="5185528" y="260062"/>
                  </a:lnTo>
                  <a:cubicBezTo>
                    <a:pt x="5185528" y="265380"/>
                    <a:pt x="5183415" y="270481"/>
                    <a:pt x="5179654" y="274242"/>
                  </a:cubicBezTo>
                  <a:cubicBezTo>
                    <a:pt x="5175893" y="278003"/>
                    <a:pt x="5170793" y="280115"/>
                    <a:pt x="5165474" y="280115"/>
                  </a:cubicBezTo>
                  <a:lnTo>
                    <a:pt x="20054" y="280115"/>
                  </a:lnTo>
                  <a:cubicBezTo>
                    <a:pt x="14735" y="280115"/>
                    <a:pt x="9635" y="278003"/>
                    <a:pt x="5874" y="274242"/>
                  </a:cubicBezTo>
                  <a:cubicBezTo>
                    <a:pt x="2113" y="270481"/>
                    <a:pt x="0" y="265380"/>
                    <a:pt x="0" y="260062"/>
                  </a:cubicBezTo>
                  <a:lnTo>
                    <a:pt x="0" y="20054"/>
                  </a:lnTo>
                  <a:cubicBezTo>
                    <a:pt x="0" y="14735"/>
                    <a:pt x="2113" y="9635"/>
                    <a:pt x="5874" y="5874"/>
                  </a:cubicBezTo>
                  <a:cubicBezTo>
                    <a:pt x="9635" y="2113"/>
                    <a:pt x="14735" y="0"/>
                    <a:pt x="20054" y="0"/>
                  </a:cubicBezTo>
                  <a:close/>
                </a:path>
              </a:pathLst>
            </a:custGeom>
            <a:solidFill>
              <a:srgbClr val="2AB7D1">
                <a:alpha val="37647"/>
              </a:srgbClr>
            </a:solidFill>
          </p:spPr>
        </p:sp>
        <p:sp>
          <p:nvSpPr>
            <p:cNvPr name="TextBox 86" id="86"/>
            <p:cNvSpPr txBox="true"/>
            <p:nvPr/>
          </p:nvSpPr>
          <p:spPr>
            <a:xfrm>
              <a:off x="0" y="-38100"/>
              <a:ext cx="5185528" cy="318215"/>
            </a:xfrm>
            <a:prstGeom prst="rect">
              <a:avLst/>
            </a:prstGeom>
          </p:spPr>
          <p:txBody>
            <a:bodyPr anchor="ctr" rtlCol="false" tIns="50800" lIns="50800" bIns="50800" rIns="50800"/>
            <a:lstStyle/>
            <a:p>
              <a:pPr algn="ctr">
                <a:lnSpc>
                  <a:spcPts val="2659"/>
                </a:lnSpc>
                <a:spcBef>
                  <a:spcPct val="0"/>
                </a:spcBef>
              </a:pPr>
            </a:p>
          </p:txBody>
        </p:sp>
      </p:grpSp>
      <p:sp>
        <p:nvSpPr>
          <p:cNvPr name="Freeform 87" id="87"/>
          <p:cNvSpPr/>
          <p:nvPr/>
        </p:nvSpPr>
        <p:spPr>
          <a:xfrm flipH="false" flipV="false" rot="0">
            <a:off x="120410" y="8943390"/>
            <a:ext cx="1106448" cy="1216308"/>
          </a:xfrm>
          <a:custGeom>
            <a:avLst/>
            <a:gdLst/>
            <a:ahLst/>
            <a:cxnLst/>
            <a:rect r="r" b="b" t="t" l="l"/>
            <a:pathLst>
              <a:path h="1216308" w="1106448">
                <a:moveTo>
                  <a:pt x="0" y="0"/>
                </a:moveTo>
                <a:lnTo>
                  <a:pt x="1106449" y="0"/>
                </a:lnTo>
                <a:lnTo>
                  <a:pt x="1106449" y="1216309"/>
                </a:lnTo>
                <a:lnTo>
                  <a:pt x="0" y="1216309"/>
                </a:lnTo>
                <a:lnTo>
                  <a:pt x="0" y="0"/>
                </a:lnTo>
                <a:close/>
              </a:path>
            </a:pathLst>
          </a:custGeom>
          <a:blipFill>
            <a:blip r:embed="rId2"/>
            <a:stretch>
              <a:fillRect l="0" t="0" r="0" b="0"/>
            </a:stretch>
          </a:blipFill>
        </p:spPr>
      </p:sp>
      <p:sp>
        <p:nvSpPr>
          <p:cNvPr name="TextBox 88" id="88"/>
          <p:cNvSpPr txBox="true"/>
          <p:nvPr/>
        </p:nvSpPr>
        <p:spPr>
          <a:xfrm rot="0">
            <a:off x="7755937" y="4514724"/>
            <a:ext cx="2014415" cy="334154"/>
          </a:xfrm>
          <a:prstGeom prst="rect">
            <a:avLst/>
          </a:prstGeom>
        </p:spPr>
        <p:txBody>
          <a:bodyPr anchor="t" rtlCol="false" tIns="0" lIns="0" bIns="0" rIns="0">
            <a:spAutoFit/>
          </a:bodyPr>
          <a:lstStyle/>
          <a:p>
            <a:pPr algn="ctr">
              <a:lnSpc>
                <a:spcPts val="2602"/>
              </a:lnSpc>
            </a:pPr>
            <a:r>
              <a:rPr lang="en-US" b="true" sz="2168">
                <a:solidFill>
                  <a:srgbClr val="3D3B3A"/>
                </a:solidFill>
                <a:latin typeface="Oswald Bold"/>
                <a:ea typeface="Oswald Bold"/>
                <a:cs typeface="Oswald Bold"/>
                <a:sym typeface="Oswald Bold"/>
              </a:rPr>
              <a:t>EFFECTIVENESS</a:t>
            </a:r>
          </a:p>
        </p:txBody>
      </p:sp>
      <p:sp>
        <p:nvSpPr>
          <p:cNvPr name="TextBox 89" id="89"/>
          <p:cNvSpPr txBox="true"/>
          <p:nvPr/>
        </p:nvSpPr>
        <p:spPr>
          <a:xfrm rot="0">
            <a:off x="11198954" y="4493477"/>
            <a:ext cx="2361308" cy="983413"/>
          </a:xfrm>
          <a:prstGeom prst="rect">
            <a:avLst/>
          </a:prstGeom>
        </p:spPr>
        <p:txBody>
          <a:bodyPr anchor="t" rtlCol="false" tIns="0" lIns="0" bIns="0" rIns="0">
            <a:spAutoFit/>
          </a:bodyPr>
          <a:lstStyle/>
          <a:p>
            <a:pPr algn="ctr">
              <a:lnSpc>
                <a:spcPts val="2602"/>
              </a:lnSpc>
            </a:pPr>
            <a:r>
              <a:rPr lang="en-US" b="true" sz="2168">
                <a:solidFill>
                  <a:srgbClr val="3D3B3A"/>
                </a:solidFill>
                <a:latin typeface="Oswald Bold"/>
                <a:ea typeface="Oswald Bold"/>
                <a:cs typeface="Oswald Bold"/>
                <a:sym typeface="Oswald Bold"/>
              </a:rPr>
              <a:t>ACCOUNTABILITY TO AFFECTED POPULATIONS</a:t>
            </a:r>
          </a:p>
        </p:txBody>
      </p:sp>
      <p:sp>
        <p:nvSpPr>
          <p:cNvPr name="TextBox 90" id="90"/>
          <p:cNvSpPr txBox="true"/>
          <p:nvPr/>
        </p:nvSpPr>
        <p:spPr>
          <a:xfrm rot="0">
            <a:off x="14861015" y="4493477"/>
            <a:ext cx="2361308" cy="334154"/>
          </a:xfrm>
          <a:prstGeom prst="rect">
            <a:avLst/>
          </a:prstGeom>
        </p:spPr>
        <p:txBody>
          <a:bodyPr anchor="t" rtlCol="false" tIns="0" lIns="0" bIns="0" rIns="0">
            <a:spAutoFit/>
          </a:bodyPr>
          <a:lstStyle/>
          <a:p>
            <a:pPr algn="ctr">
              <a:lnSpc>
                <a:spcPts val="2602"/>
              </a:lnSpc>
            </a:pPr>
            <a:r>
              <a:rPr lang="en-US" b="true" sz="2168">
                <a:solidFill>
                  <a:srgbClr val="3D3B3A"/>
                </a:solidFill>
                <a:latin typeface="Oswald Bold"/>
                <a:ea typeface="Oswald Bold"/>
                <a:cs typeface="Oswald Bold"/>
                <a:sym typeface="Oswald Bold"/>
              </a:rPr>
              <a:t>LEARNING</a:t>
            </a:r>
          </a:p>
        </p:txBody>
      </p:sp>
      <p:sp>
        <p:nvSpPr>
          <p:cNvPr name="TextBox 91" id="91"/>
          <p:cNvSpPr txBox="true"/>
          <p:nvPr/>
        </p:nvSpPr>
        <p:spPr>
          <a:xfrm rot="0">
            <a:off x="409575" y="6430695"/>
            <a:ext cx="5533110" cy="721995"/>
          </a:xfrm>
          <a:prstGeom prst="rect">
            <a:avLst/>
          </a:prstGeom>
        </p:spPr>
        <p:txBody>
          <a:bodyPr anchor="t" rtlCol="false" tIns="0" lIns="0" bIns="0" rIns="0">
            <a:spAutoFit/>
          </a:bodyPr>
          <a:lstStyle/>
          <a:p>
            <a:pPr algn="ctr">
              <a:lnSpc>
                <a:spcPts val="5880"/>
              </a:lnSpc>
            </a:pPr>
            <a:r>
              <a:rPr lang="en-US" sz="4200" b="true">
                <a:solidFill>
                  <a:srgbClr val="3D3B3A"/>
                </a:solidFill>
                <a:latin typeface="TT Polls Bold"/>
                <a:ea typeface="TT Polls Bold"/>
                <a:cs typeface="TT Polls Bold"/>
                <a:sym typeface="TT Polls Bold"/>
              </a:rPr>
              <a:t> Research Pieces </a:t>
            </a:r>
          </a:p>
        </p:txBody>
      </p:sp>
      <p:sp>
        <p:nvSpPr>
          <p:cNvPr name="TextBox 92" id="92"/>
          <p:cNvSpPr txBox="true"/>
          <p:nvPr/>
        </p:nvSpPr>
        <p:spPr>
          <a:xfrm rot="0">
            <a:off x="1226859" y="1668173"/>
            <a:ext cx="5268719" cy="913635"/>
          </a:xfrm>
          <a:prstGeom prst="rect">
            <a:avLst/>
          </a:prstGeom>
        </p:spPr>
        <p:txBody>
          <a:bodyPr anchor="t" rtlCol="false" tIns="0" lIns="0" bIns="0" rIns="0">
            <a:spAutoFit/>
          </a:bodyPr>
          <a:lstStyle/>
          <a:p>
            <a:pPr algn="ctr">
              <a:lnSpc>
                <a:spcPts val="2462"/>
              </a:lnSpc>
            </a:pPr>
            <a:r>
              <a:rPr lang="en-US" sz="1758">
                <a:solidFill>
                  <a:srgbClr val="3D3B3A"/>
                </a:solidFill>
                <a:latin typeface="Canva Sans"/>
                <a:ea typeface="Canva Sans"/>
                <a:cs typeface="Canva Sans"/>
                <a:sym typeface="Canva Sans"/>
              </a:rPr>
              <a:t>The evidence on the </a:t>
            </a:r>
            <a:r>
              <a:rPr lang="en-US" sz="1758" b="true">
                <a:solidFill>
                  <a:srgbClr val="3D3B3A"/>
                </a:solidFill>
                <a:latin typeface="Canva Sans Bold"/>
                <a:ea typeface="Canva Sans Bold"/>
                <a:cs typeface="Canva Sans Bold"/>
                <a:sym typeface="Canva Sans Bold"/>
              </a:rPr>
              <a:t>effectiveness</a:t>
            </a:r>
            <a:r>
              <a:rPr lang="en-US" sz="1758">
                <a:solidFill>
                  <a:srgbClr val="3D3B3A"/>
                </a:solidFill>
                <a:latin typeface="Canva Sans"/>
                <a:ea typeface="Canva Sans"/>
                <a:cs typeface="Canva Sans"/>
                <a:sym typeface="Canva Sans"/>
              </a:rPr>
              <a:t> of large-scale social assistance response for extremely poor and vulnerable Syrian refugees and Lebanese</a:t>
            </a:r>
          </a:p>
        </p:txBody>
      </p:sp>
      <p:sp>
        <p:nvSpPr>
          <p:cNvPr name="TextBox 93" id="93"/>
          <p:cNvSpPr txBox="true"/>
          <p:nvPr/>
        </p:nvSpPr>
        <p:spPr>
          <a:xfrm rot="0">
            <a:off x="1226859" y="2980408"/>
            <a:ext cx="5268719" cy="1223546"/>
          </a:xfrm>
          <a:prstGeom prst="rect">
            <a:avLst/>
          </a:prstGeom>
        </p:spPr>
        <p:txBody>
          <a:bodyPr anchor="t" rtlCol="false" tIns="0" lIns="0" bIns="0" rIns="0">
            <a:spAutoFit/>
          </a:bodyPr>
          <a:lstStyle/>
          <a:p>
            <a:pPr algn="ctr">
              <a:lnSpc>
                <a:spcPts val="2462"/>
              </a:lnSpc>
            </a:pPr>
            <a:r>
              <a:rPr lang="en-US" sz="1758">
                <a:solidFill>
                  <a:srgbClr val="3D3B3A"/>
                </a:solidFill>
                <a:latin typeface="Canva Sans"/>
                <a:ea typeface="Canva Sans"/>
                <a:cs typeface="Canva Sans"/>
                <a:sym typeface="Canva Sans"/>
              </a:rPr>
              <a:t>The evidence on the </a:t>
            </a:r>
            <a:r>
              <a:rPr lang="en-US" sz="1758" b="true">
                <a:solidFill>
                  <a:srgbClr val="3D3B3A"/>
                </a:solidFill>
                <a:latin typeface="Canva Sans Bold"/>
                <a:ea typeface="Canva Sans Bold"/>
                <a:cs typeface="Canva Sans Bold"/>
                <a:sym typeface="Canva Sans Bold"/>
              </a:rPr>
              <a:t>accountability</a:t>
            </a:r>
            <a:r>
              <a:rPr lang="en-US" sz="1758">
                <a:solidFill>
                  <a:srgbClr val="3D3B3A"/>
                </a:solidFill>
                <a:latin typeface="Canva Sans"/>
                <a:ea typeface="Canva Sans"/>
                <a:cs typeface="Canva Sans"/>
                <a:sym typeface="Canva Sans"/>
              </a:rPr>
              <a:t> systems of the large-scale social assistance response for extremely poor and vulnerable Syrian refugees and Lebanese is increased. </a:t>
            </a:r>
          </a:p>
        </p:txBody>
      </p:sp>
      <p:sp>
        <p:nvSpPr>
          <p:cNvPr name="TextBox 94" id="94"/>
          <p:cNvSpPr txBox="true"/>
          <p:nvPr/>
        </p:nvSpPr>
        <p:spPr>
          <a:xfrm rot="0">
            <a:off x="1226859" y="4636742"/>
            <a:ext cx="5268719" cy="913636"/>
          </a:xfrm>
          <a:prstGeom prst="rect">
            <a:avLst/>
          </a:prstGeom>
        </p:spPr>
        <p:txBody>
          <a:bodyPr anchor="t" rtlCol="false" tIns="0" lIns="0" bIns="0" rIns="0">
            <a:spAutoFit/>
          </a:bodyPr>
          <a:lstStyle/>
          <a:p>
            <a:pPr algn="ctr">
              <a:lnSpc>
                <a:spcPts val="2462"/>
              </a:lnSpc>
            </a:pPr>
            <a:r>
              <a:rPr lang="en-US" sz="1758" b="true">
                <a:solidFill>
                  <a:srgbClr val="3D3B3A"/>
                </a:solidFill>
                <a:latin typeface="Canva Sans Bold"/>
                <a:ea typeface="Canva Sans Bold"/>
                <a:cs typeface="Canva Sans Bold"/>
                <a:sym typeface="Canva Sans Bold"/>
              </a:rPr>
              <a:t>Learning</a:t>
            </a:r>
            <a:r>
              <a:rPr lang="en-US" sz="1758">
                <a:solidFill>
                  <a:srgbClr val="3D3B3A"/>
                </a:solidFill>
                <a:latin typeface="Canva Sans"/>
                <a:ea typeface="Canva Sans"/>
                <a:cs typeface="Canva Sans"/>
                <a:sym typeface="Canva Sans"/>
              </a:rPr>
              <a:t> on the large-scale social assistance response for extremely poor and vulnerable Syrian refugees and Lebanese is improved.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31614" y="1131740"/>
            <a:ext cx="11713452" cy="2023580"/>
            <a:chOff x="0" y="0"/>
            <a:chExt cx="3085024" cy="532959"/>
          </a:xfrm>
        </p:grpSpPr>
        <p:sp>
          <p:nvSpPr>
            <p:cNvPr name="Freeform 3" id="3"/>
            <p:cNvSpPr/>
            <p:nvPr/>
          </p:nvSpPr>
          <p:spPr>
            <a:xfrm flipH="false" flipV="false" rot="0">
              <a:off x="0" y="0"/>
              <a:ext cx="3085024" cy="532959"/>
            </a:xfrm>
            <a:custGeom>
              <a:avLst/>
              <a:gdLst/>
              <a:ahLst/>
              <a:cxnLst/>
              <a:rect r="r" b="b" t="t" l="l"/>
              <a:pathLst>
                <a:path h="532959" w="3085024">
                  <a:moveTo>
                    <a:pt x="16524" y="0"/>
                  </a:moveTo>
                  <a:lnTo>
                    <a:pt x="3068501" y="0"/>
                  </a:lnTo>
                  <a:cubicBezTo>
                    <a:pt x="3072883" y="0"/>
                    <a:pt x="3077086" y="1741"/>
                    <a:pt x="3080185" y="4840"/>
                  </a:cubicBezTo>
                  <a:cubicBezTo>
                    <a:pt x="3083284" y="7938"/>
                    <a:pt x="3085024" y="12141"/>
                    <a:pt x="3085024" y="16524"/>
                  </a:cubicBezTo>
                  <a:lnTo>
                    <a:pt x="3085024" y="516436"/>
                  </a:lnTo>
                  <a:cubicBezTo>
                    <a:pt x="3085024" y="520818"/>
                    <a:pt x="3083284" y="525021"/>
                    <a:pt x="3080185" y="528120"/>
                  </a:cubicBezTo>
                  <a:cubicBezTo>
                    <a:pt x="3077086" y="531218"/>
                    <a:pt x="3072883" y="532959"/>
                    <a:pt x="3068501" y="532959"/>
                  </a:cubicBezTo>
                  <a:lnTo>
                    <a:pt x="16524" y="532959"/>
                  </a:lnTo>
                  <a:cubicBezTo>
                    <a:pt x="12141" y="532959"/>
                    <a:pt x="7938" y="531218"/>
                    <a:pt x="4840" y="528120"/>
                  </a:cubicBezTo>
                  <a:cubicBezTo>
                    <a:pt x="1741" y="525021"/>
                    <a:pt x="0" y="520818"/>
                    <a:pt x="0" y="516436"/>
                  </a:cubicBezTo>
                  <a:lnTo>
                    <a:pt x="0" y="16524"/>
                  </a:lnTo>
                  <a:cubicBezTo>
                    <a:pt x="0" y="12141"/>
                    <a:pt x="1741" y="7938"/>
                    <a:pt x="4840" y="4840"/>
                  </a:cubicBezTo>
                  <a:cubicBezTo>
                    <a:pt x="7938" y="1741"/>
                    <a:pt x="12141" y="0"/>
                    <a:pt x="16524" y="0"/>
                  </a:cubicBezTo>
                  <a:close/>
                </a:path>
              </a:pathLst>
            </a:custGeom>
            <a:solidFill>
              <a:srgbClr val="54BBAF">
                <a:alpha val="81961"/>
              </a:srgbClr>
            </a:solidFill>
          </p:spPr>
        </p:sp>
        <p:sp>
          <p:nvSpPr>
            <p:cNvPr name="TextBox 4" id="4"/>
            <p:cNvSpPr txBox="true"/>
            <p:nvPr/>
          </p:nvSpPr>
          <p:spPr>
            <a:xfrm>
              <a:off x="0" y="-28575"/>
              <a:ext cx="3085024" cy="561534"/>
            </a:xfrm>
            <a:prstGeom prst="rect">
              <a:avLst/>
            </a:prstGeom>
          </p:spPr>
          <p:txBody>
            <a:bodyPr anchor="ctr" rtlCol="false" tIns="50800" lIns="50800" bIns="50800" rIns="50800"/>
            <a:lstStyle/>
            <a:p>
              <a:pPr algn="ctr">
                <a:lnSpc>
                  <a:spcPts val="1960"/>
                </a:lnSpc>
              </a:pPr>
            </a:p>
          </p:txBody>
        </p:sp>
      </p:grpSp>
      <p:grpSp>
        <p:nvGrpSpPr>
          <p:cNvPr name="Group 5" id="5"/>
          <p:cNvGrpSpPr/>
          <p:nvPr/>
        </p:nvGrpSpPr>
        <p:grpSpPr>
          <a:xfrm rot="0">
            <a:off x="1556893" y="4234090"/>
            <a:ext cx="11735918" cy="2364538"/>
            <a:chOff x="0" y="0"/>
            <a:chExt cx="3090941" cy="622759"/>
          </a:xfrm>
        </p:grpSpPr>
        <p:sp>
          <p:nvSpPr>
            <p:cNvPr name="Freeform 6" id="6"/>
            <p:cNvSpPr/>
            <p:nvPr/>
          </p:nvSpPr>
          <p:spPr>
            <a:xfrm flipH="false" flipV="false" rot="0">
              <a:off x="0" y="0"/>
              <a:ext cx="3090941" cy="622759"/>
            </a:xfrm>
            <a:custGeom>
              <a:avLst/>
              <a:gdLst/>
              <a:ahLst/>
              <a:cxnLst/>
              <a:rect r="r" b="b" t="t" l="l"/>
              <a:pathLst>
                <a:path h="622759" w="3090941">
                  <a:moveTo>
                    <a:pt x="16492" y="0"/>
                  </a:moveTo>
                  <a:lnTo>
                    <a:pt x="3074449" y="0"/>
                  </a:lnTo>
                  <a:cubicBezTo>
                    <a:pt x="3083558" y="0"/>
                    <a:pt x="3090941" y="7384"/>
                    <a:pt x="3090941" y="16492"/>
                  </a:cubicBezTo>
                  <a:lnTo>
                    <a:pt x="3090941" y="606267"/>
                  </a:lnTo>
                  <a:cubicBezTo>
                    <a:pt x="3090941" y="615375"/>
                    <a:pt x="3083558" y="622759"/>
                    <a:pt x="3074449" y="622759"/>
                  </a:cubicBezTo>
                  <a:lnTo>
                    <a:pt x="16492" y="622759"/>
                  </a:lnTo>
                  <a:cubicBezTo>
                    <a:pt x="7384" y="622759"/>
                    <a:pt x="0" y="615375"/>
                    <a:pt x="0" y="606267"/>
                  </a:cubicBezTo>
                  <a:lnTo>
                    <a:pt x="0" y="16492"/>
                  </a:lnTo>
                  <a:cubicBezTo>
                    <a:pt x="0" y="7384"/>
                    <a:pt x="7384" y="0"/>
                    <a:pt x="16492" y="0"/>
                  </a:cubicBezTo>
                  <a:close/>
                </a:path>
              </a:pathLst>
            </a:custGeom>
            <a:solidFill>
              <a:srgbClr val="54BBAF">
                <a:alpha val="81961"/>
              </a:srgbClr>
            </a:solidFill>
          </p:spPr>
        </p:sp>
        <p:sp>
          <p:nvSpPr>
            <p:cNvPr name="TextBox 7" id="7"/>
            <p:cNvSpPr txBox="true"/>
            <p:nvPr/>
          </p:nvSpPr>
          <p:spPr>
            <a:xfrm>
              <a:off x="0" y="-28575"/>
              <a:ext cx="3090941" cy="651334"/>
            </a:xfrm>
            <a:prstGeom prst="rect">
              <a:avLst/>
            </a:prstGeom>
          </p:spPr>
          <p:txBody>
            <a:bodyPr anchor="ctr" rtlCol="false" tIns="50800" lIns="50800" bIns="50800" rIns="50800"/>
            <a:lstStyle/>
            <a:p>
              <a:pPr algn="ctr">
                <a:lnSpc>
                  <a:spcPts val="1960"/>
                </a:lnSpc>
              </a:pPr>
            </a:p>
          </p:txBody>
        </p:sp>
      </p:grpSp>
      <p:grpSp>
        <p:nvGrpSpPr>
          <p:cNvPr name="Group 8" id="8"/>
          <p:cNvGrpSpPr/>
          <p:nvPr/>
        </p:nvGrpSpPr>
        <p:grpSpPr>
          <a:xfrm rot="0">
            <a:off x="1556893" y="7434704"/>
            <a:ext cx="11735918" cy="2300191"/>
            <a:chOff x="0" y="0"/>
            <a:chExt cx="3090941" cy="605812"/>
          </a:xfrm>
        </p:grpSpPr>
        <p:sp>
          <p:nvSpPr>
            <p:cNvPr name="Freeform 9" id="9"/>
            <p:cNvSpPr/>
            <p:nvPr/>
          </p:nvSpPr>
          <p:spPr>
            <a:xfrm flipH="false" flipV="false" rot="0">
              <a:off x="0" y="0"/>
              <a:ext cx="3090941" cy="605812"/>
            </a:xfrm>
            <a:custGeom>
              <a:avLst/>
              <a:gdLst/>
              <a:ahLst/>
              <a:cxnLst/>
              <a:rect r="r" b="b" t="t" l="l"/>
              <a:pathLst>
                <a:path h="605812" w="3090941">
                  <a:moveTo>
                    <a:pt x="16492" y="0"/>
                  </a:moveTo>
                  <a:lnTo>
                    <a:pt x="3074449" y="0"/>
                  </a:lnTo>
                  <a:cubicBezTo>
                    <a:pt x="3083558" y="0"/>
                    <a:pt x="3090941" y="7384"/>
                    <a:pt x="3090941" y="16492"/>
                  </a:cubicBezTo>
                  <a:lnTo>
                    <a:pt x="3090941" y="589320"/>
                  </a:lnTo>
                  <a:cubicBezTo>
                    <a:pt x="3090941" y="598428"/>
                    <a:pt x="3083558" y="605812"/>
                    <a:pt x="3074449" y="605812"/>
                  </a:cubicBezTo>
                  <a:lnTo>
                    <a:pt x="16492" y="605812"/>
                  </a:lnTo>
                  <a:cubicBezTo>
                    <a:pt x="7384" y="605812"/>
                    <a:pt x="0" y="598428"/>
                    <a:pt x="0" y="589320"/>
                  </a:cubicBezTo>
                  <a:lnTo>
                    <a:pt x="0" y="16492"/>
                  </a:lnTo>
                  <a:cubicBezTo>
                    <a:pt x="0" y="7384"/>
                    <a:pt x="7384" y="0"/>
                    <a:pt x="16492" y="0"/>
                  </a:cubicBezTo>
                  <a:close/>
                </a:path>
              </a:pathLst>
            </a:custGeom>
            <a:solidFill>
              <a:srgbClr val="54BBAF">
                <a:alpha val="81961"/>
              </a:srgbClr>
            </a:solidFill>
          </p:spPr>
        </p:sp>
        <p:sp>
          <p:nvSpPr>
            <p:cNvPr name="TextBox 10" id="10"/>
            <p:cNvSpPr txBox="true"/>
            <p:nvPr/>
          </p:nvSpPr>
          <p:spPr>
            <a:xfrm>
              <a:off x="0" y="-28575"/>
              <a:ext cx="3090941" cy="634387"/>
            </a:xfrm>
            <a:prstGeom prst="rect">
              <a:avLst/>
            </a:prstGeom>
          </p:spPr>
          <p:txBody>
            <a:bodyPr anchor="ctr" rtlCol="false" tIns="50800" lIns="50800" bIns="50800" rIns="50800"/>
            <a:lstStyle/>
            <a:p>
              <a:pPr algn="ctr">
                <a:lnSpc>
                  <a:spcPts val="1960"/>
                </a:lnSpc>
              </a:pPr>
            </a:p>
          </p:txBody>
        </p:sp>
      </p:grpSp>
      <p:sp>
        <p:nvSpPr>
          <p:cNvPr name="Freeform 11" id="11"/>
          <p:cNvSpPr/>
          <p:nvPr/>
        </p:nvSpPr>
        <p:spPr>
          <a:xfrm flipH="false" flipV="false" rot="-5400000">
            <a:off x="-2154645" y="7511756"/>
            <a:ext cx="5388761" cy="721861"/>
          </a:xfrm>
          <a:custGeom>
            <a:avLst/>
            <a:gdLst/>
            <a:ahLst/>
            <a:cxnLst/>
            <a:rect r="r" b="b" t="t" l="l"/>
            <a:pathLst>
              <a:path h="721861" w="5388761">
                <a:moveTo>
                  <a:pt x="0" y="0"/>
                </a:moveTo>
                <a:lnTo>
                  <a:pt x="5388761" y="0"/>
                </a:lnTo>
                <a:lnTo>
                  <a:pt x="5388761" y="721861"/>
                </a:lnTo>
                <a:lnTo>
                  <a:pt x="0" y="721861"/>
                </a:lnTo>
                <a:lnTo>
                  <a:pt x="0" y="0"/>
                </a:lnTo>
                <a:close/>
              </a:path>
            </a:pathLst>
          </a:custGeom>
          <a:blipFill>
            <a:blip r:embed="rId2"/>
            <a:stretch>
              <a:fillRect l="0" t="-39664" r="0" b="-137504"/>
            </a:stretch>
          </a:blipFill>
        </p:spPr>
      </p:sp>
      <p:sp>
        <p:nvSpPr>
          <p:cNvPr name="Freeform 12" id="12"/>
          <p:cNvSpPr/>
          <p:nvPr/>
        </p:nvSpPr>
        <p:spPr>
          <a:xfrm flipH="false" flipV="false" rot="0">
            <a:off x="13942708" y="1293665"/>
            <a:ext cx="3721553" cy="2038870"/>
          </a:xfrm>
          <a:custGeom>
            <a:avLst/>
            <a:gdLst/>
            <a:ahLst/>
            <a:cxnLst/>
            <a:rect r="r" b="b" t="t" l="l"/>
            <a:pathLst>
              <a:path h="2038870" w="3721553">
                <a:moveTo>
                  <a:pt x="0" y="0"/>
                </a:moveTo>
                <a:lnTo>
                  <a:pt x="3721552" y="0"/>
                </a:lnTo>
                <a:lnTo>
                  <a:pt x="3721552" y="2038870"/>
                </a:lnTo>
                <a:lnTo>
                  <a:pt x="0" y="2038870"/>
                </a:lnTo>
                <a:lnTo>
                  <a:pt x="0" y="0"/>
                </a:lnTo>
                <a:close/>
              </a:path>
            </a:pathLst>
          </a:custGeom>
          <a:blipFill>
            <a:blip r:embed="rId3"/>
            <a:stretch>
              <a:fillRect l="0" t="0" r="0" b="0"/>
            </a:stretch>
          </a:blipFill>
        </p:spPr>
      </p:sp>
      <p:sp>
        <p:nvSpPr>
          <p:cNvPr name="TextBox 13" id="13"/>
          <p:cNvSpPr txBox="true"/>
          <p:nvPr/>
        </p:nvSpPr>
        <p:spPr>
          <a:xfrm rot="0">
            <a:off x="2208910" y="8159128"/>
            <a:ext cx="10881433" cy="1092835"/>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This paper assessed the recent scale-up of cash assistance in Lebanon, focusing on the interaction between emergency humanitarian aid and government-led safety nets. Centered on the Lebanese population, the study examined how these systems complemented each other, identified key challenges, and highlighted opportunities for improved coordination. It concluded with recommendations to strengthen the design and delivery of cash responses in future crises.</a:t>
            </a:r>
            <a:r>
              <a:rPr lang="en-US" sz="1600" spc="-80">
                <a:solidFill>
                  <a:srgbClr val="FFFFFF"/>
                </a:solidFill>
                <a:latin typeface="Canva Sans"/>
                <a:ea typeface="Canva Sans"/>
                <a:cs typeface="Canva Sans"/>
                <a:sym typeface="Canva Sans"/>
              </a:rPr>
              <a:t> </a:t>
            </a:r>
          </a:p>
        </p:txBody>
      </p:sp>
      <p:pic>
        <p:nvPicPr>
          <p:cNvPr name="Picture 14" id="14"/>
          <p:cNvPicPr>
            <a:picLocks noChangeAspect="true"/>
          </p:cNvPicPr>
          <p:nvPr/>
        </p:nvPicPr>
        <p:blipFill>
          <a:blip r:embed="rId4"/>
          <a:stretch>
            <a:fillRect/>
          </a:stretch>
        </p:blipFill>
        <p:spPr>
          <a:xfrm rot="0">
            <a:off x="917245" y="769192"/>
            <a:ext cx="1337466" cy="1337466"/>
          </a:xfrm>
          <a:prstGeom prst="rect">
            <a:avLst/>
          </a:prstGeom>
        </p:spPr>
      </p:pic>
      <p:pic>
        <p:nvPicPr>
          <p:cNvPr name="Picture 15" id="15"/>
          <p:cNvPicPr>
            <a:picLocks noChangeAspect="true"/>
          </p:cNvPicPr>
          <p:nvPr/>
        </p:nvPicPr>
        <p:blipFill>
          <a:blip r:embed="rId5"/>
          <a:stretch>
            <a:fillRect/>
          </a:stretch>
        </p:blipFill>
        <p:spPr>
          <a:xfrm rot="0">
            <a:off x="923062" y="3582735"/>
            <a:ext cx="1267662" cy="1267662"/>
          </a:xfrm>
          <a:prstGeom prst="rect">
            <a:avLst/>
          </a:prstGeom>
        </p:spPr>
      </p:pic>
      <p:pic>
        <p:nvPicPr>
          <p:cNvPr name="Picture 16" id="16"/>
          <p:cNvPicPr>
            <a:picLocks noChangeAspect="true"/>
          </p:cNvPicPr>
          <p:nvPr/>
        </p:nvPicPr>
        <p:blipFill>
          <a:blip r:embed="rId6"/>
          <a:stretch>
            <a:fillRect/>
          </a:stretch>
        </p:blipFill>
        <p:spPr>
          <a:xfrm rot="0">
            <a:off x="923062" y="7025680"/>
            <a:ext cx="1267662" cy="1267662"/>
          </a:xfrm>
          <a:prstGeom prst="rect">
            <a:avLst/>
          </a:prstGeom>
        </p:spPr>
      </p:pic>
      <p:sp>
        <p:nvSpPr>
          <p:cNvPr name="Freeform 17" id="17"/>
          <p:cNvSpPr/>
          <p:nvPr/>
        </p:nvSpPr>
        <p:spPr>
          <a:xfrm flipH="false" flipV="false" rot="0">
            <a:off x="13942708" y="3953338"/>
            <a:ext cx="2984413" cy="2984413"/>
          </a:xfrm>
          <a:custGeom>
            <a:avLst/>
            <a:gdLst/>
            <a:ahLst/>
            <a:cxnLst/>
            <a:rect r="r" b="b" t="t" l="l"/>
            <a:pathLst>
              <a:path h="2984413" w="2984413">
                <a:moveTo>
                  <a:pt x="0" y="0"/>
                </a:moveTo>
                <a:lnTo>
                  <a:pt x="2984413" y="0"/>
                </a:lnTo>
                <a:lnTo>
                  <a:pt x="2984413" y="2984413"/>
                </a:lnTo>
                <a:lnTo>
                  <a:pt x="0" y="2984413"/>
                </a:lnTo>
                <a:lnTo>
                  <a:pt x="0" y="0"/>
                </a:lnTo>
                <a:close/>
              </a:path>
            </a:pathLst>
          </a:custGeom>
          <a:blipFill>
            <a:blip r:embed="rId7"/>
            <a:stretch>
              <a:fillRect l="0" t="0" r="0" b="0"/>
            </a:stretch>
          </a:blipFill>
        </p:spPr>
      </p:sp>
      <p:sp>
        <p:nvSpPr>
          <p:cNvPr name="TextBox 18" id="18"/>
          <p:cNvSpPr txBox="true"/>
          <p:nvPr/>
        </p:nvSpPr>
        <p:spPr>
          <a:xfrm rot="0">
            <a:off x="2192379" y="4815238"/>
            <a:ext cx="10881433" cy="1369060"/>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This policy paper evaluates Lebanon’s fragmented and underfunded social protection response to the ongoing war and proposes urgent and long-term reforms. It highlights the limited reach of current cash-based and in-kind assistance, and calls for better integration between humanitarian aid and national systems. Key recommendations include expanding coverage, improving coordination, leveraging domestic funding, and implementing universal social protection schemes to strengthen the system’s shock-responsiveness and long-term resilience.</a:t>
            </a:r>
          </a:p>
        </p:txBody>
      </p:sp>
      <p:sp>
        <p:nvSpPr>
          <p:cNvPr name="Freeform 19" id="19"/>
          <p:cNvSpPr/>
          <p:nvPr/>
        </p:nvSpPr>
        <p:spPr>
          <a:xfrm flipH="false" flipV="false" rot="0">
            <a:off x="14444267" y="7307636"/>
            <a:ext cx="1981294" cy="2178018"/>
          </a:xfrm>
          <a:custGeom>
            <a:avLst/>
            <a:gdLst/>
            <a:ahLst/>
            <a:cxnLst/>
            <a:rect r="r" b="b" t="t" l="l"/>
            <a:pathLst>
              <a:path h="2178018" w="1981294">
                <a:moveTo>
                  <a:pt x="0" y="0"/>
                </a:moveTo>
                <a:lnTo>
                  <a:pt x="1981294" y="0"/>
                </a:lnTo>
                <a:lnTo>
                  <a:pt x="1981294" y="2178018"/>
                </a:lnTo>
                <a:lnTo>
                  <a:pt x="0" y="2178018"/>
                </a:lnTo>
                <a:lnTo>
                  <a:pt x="0" y="0"/>
                </a:lnTo>
                <a:close/>
              </a:path>
            </a:pathLst>
          </a:custGeom>
          <a:blipFill>
            <a:blip r:embed="rId8"/>
            <a:stretch>
              <a:fillRect l="0" t="0" r="0" b="0"/>
            </a:stretch>
          </a:blipFill>
        </p:spPr>
      </p:sp>
      <p:sp>
        <p:nvSpPr>
          <p:cNvPr name="TextBox 20" id="20"/>
          <p:cNvSpPr txBox="true"/>
          <p:nvPr/>
        </p:nvSpPr>
        <p:spPr>
          <a:xfrm rot="-5400000">
            <a:off x="-5468300" y="-380650"/>
            <a:ext cx="12061658" cy="676276"/>
          </a:xfrm>
          <a:prstGeom prst="rect">
            <a:avLst/>
          </a:prstGeom>
        </p:spPr>
        <p:txBody>
          <a:bodyPr anchor="t" rtlCol="false" tIns="0" lIns="0" bIns="0" rIns="0">
            <a:spAutoFit/>
          </a:bodyPr>
          <a:lstStyle/>
          <a:p>
            <a:pPr algn="l">
              <a:lnSpc>
                <a:spcPts val="4950"/>
              </a:lnSpc>
            </a:pPr>
            <a:r>
              <a:rPr lang="en-US" sz="5500" spc="-275">
                <a:solidFill>
                  <a:srgbClr val="1C1C1B"/>
                </a:solidFill>
                <a:latin typeface="Canva Sans"/>
                <a:ea typeface="Canva Sans"/>
                <a:cs typeface="Canva Sans"/>
                <a:sym typeface="Canva Sans"/>
              </a:rPr>
              <a:t>Previous Works </a:t>
            </a:r>
          </a:p>
        </p:txBody>
      </p:sp>
      <p:sp>
        <p:nvSpPr>
          <p:cNvPr name="TextBox 21" id="21"/>
          <p:cNvSpPr txBox="true"/>
          <p:nvPr/>
        </p:nvSpPr>
        <p:spPr>
          <a:xfrm rot="0">
            <a:off x="2365884" y="1752395"/>
            <a:ext cx="10706320" cy="1092835"/>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The study explored how misinformation on cash assistance affected Lebanese and Syrian communities and contributed to social tensions. It identified misinformation channels and helped inform targeted communication, user-friendly program design, and improved monitoring tools. Findings were shared through coordination platforms to support more transparent and accountable CVA programming.</a:t>
            </a:r>
          </a:p>
        </p:txBody>
      </p:sp>
      <p:sp>
        <p:nvSpPr>
          <p:cNvPr name="TextBox 22" id="22"/>
          <p:cNvSpPr txBox="true"/>
          <p:nvPr/>
        </p:nvSpPr>
        <p:spPr>
          <a:xfrm rot="0">
            <a:off x="2365884" y="1310712"/>
            <a:ext cx="10696144" cy="339725"/>
          </a:xfrm>
          <a:prstGeom prst="rect">
            <a:avLst/>
          </a:prstGeom>
        </p:spPr>
        <p:txBody>
          <a:bodyPr anchor="t" rtlCol="false" tIns="0" lIns="0" bIns="0" rIns="0">
            <a:spAutoFit/>
          </a:bodyPr>
          <a:lstStyle/>
          <a:p>
            <a:pPr algn="l">
              <a:lnSpc>
                <a:spcPts val="2799"/>
              </a:lnSpc>
              <a:spcBef>
                <a:spcPct val="0"/>
              </a:spcBef>
            </a:pPr>
            <a:r>
              <a:rPr lang="en-US" b="true" sz="1999" spc="-99">
                <a:solidFill>
                  <a:srgbClr val="FFFFFF"/>
                </a:solidFill>
                <a:latin typeface="Canva Sans Bold"/>
                <a:ea typeface="Canva Sans Bold"/>
                <a:cs typeface="Canva Sans Bold"/>
                <a:sym typeface="Canva Sans Bold"/>
              </a:rPr>
              <a:t>The Role of Misinformation on Cash and Voucher Assistance  for Social Cohesion in Lebanon</a:t>
            </a:r>
          </a:p>
        </p:txBody>
      </p:sp>
      <p:sp>
        <p:nvSpPr>
          <p:cNvPr name="TextBox 23" id="23"/>
          <p:cNvSpPr txBox="true"/>
          <p:nvPr/>
        </p:nvSpPr>
        <p:spPr>
          <a:xfrm rot="0">
            <a:off x="2192379" y="4379633"/>
            <a:ext cx="10325864" cy="692150"/>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Lebanon's Social Protection System Suffers Amidst the Current War: Urgent Action Needed!</a:t>
            </a:r>
          </a:p>
          <a:p>
            <a:pPr algn="l">
              <a:lnSpc>
                <a:spcPts val="2799"/>
              </a:lnSpc>
              <a:spcBef>
                <a:spcPct val="0"/>
              </a:spcBef>
            </a:pPr>
          </a:p>
        </p:txBody>
      </p:sp>
      <p:sp>
        <p:nvSpPr>
          <p:cNvPr name="TextBox 24" id="24"/>
          <p:cNvSpPr txBox="true"/>
          <p:nvPr/>
        </p:nvSpPr>
        <p:spPr>
          <a:xfrm rot="0">
            <a:off x="13547568" y="304800"/>
            <a:ext cx="4511832" cy="481331"/>
          </a:xfrm>
          <a:prstGeom prst="rect">
            <a:avLst/>
          </a:prstGeom>
        </p:spPr>
        <p:txBody>
          <a:bodyPr anchor="t" rtlCol="false" tIns="0" lIns="0" bIns="0" rIns="0">
            <a:spAutoFit/>
          </a:bodyPr>
          <a:lstStyle/>
          <a:p>
            <a:pPr algn="l">
              <a:lnSpc>
                <a:spcPts val="3919"/>
              </a:lnSpc>
              <a:spcBef>
                <a:spcPct val="0"/>
              </a:spcBef>
            </a:pPr>
            <a:r>
              <a:rPr lang="en-US" b="true" sz="2799" spc="-139">
                <a:solidFill>
                  <a:srgbClr val="4B3C3D"/>
                </a:solidFill>
                <a:latin typeface="Canva Sans Bold"/>
                <a:ea typeface="Canva Sans Bold"/>
                <a:cs typeface="Canva Sans Bold"/>
                <a:sym typeface="Canva Sans Bold"/>
              </a:rPr>
              <a:t>Implementing Consultants</a:t>
            </a:r>
          </a:p>
        </p:txBody>
      </p:sp>
      <p:sp>
        <p:nvSpPr>
          <p:cNvPr name="TextBox 25" id="25"/>
          <p:cNvSpPr txBox="true"/>
          <p:nvPr/>
        </p:nvSpPr>
        <p:spPr>
          <a:xfrm rot="0">
            <a:off x="2192379" y="7704495"/>
            <a:ext cx="10694927" cy="692150"/>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Safety net and humanitarian cash in the Emergency Response in Lebanon – what can we learn?</a:t>
            </a:r>
          </a:p>
          <a:p>
            <a:pPr algn="l">
              <a:lnSpc>
                <a:spcPts val="279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1076424"/>
          <a:ext cx="15920684" cy="7671425"/>
        </p:xfrm>
        <a:graphic>
          <a:graphicData uri="http://schemas.openxmlformats.org/drawingml/2006/table">
            <a:tbl>
              <a:tblPr/>
              <a:tblGrid>
                <a:gridCol w="5675392"/>
                <a:gridCol w="10245292"/>
              </a:tblGrid>
              <a:tr h="1071931">
                <a:tc>
                  <a:txBody>
                    <a:bodyPr anchor="t" rtlCol="false"/>
                    <a:lstStyle/>
                    <a:p>
                      <a:pPr algn="ctr">
                        <a:lnSpc>
                          <a:spcPts val="4199"/>
                        </a:lnSpc>
                        <a:defRPr/>
                      </a:pPr>
                      <a:r>
                        <a:rPr lang="en-US" sz="2999" b="true">
                          <a:solidFill>
                            <a:srgbClr val="FFFFFF"/>
                          </a:solidFill>
                          <a:latin typeface="Canva Sans Bold"/>
                          <a:ea typeface="Canva Sans Bold"/>
                          <a:cs typeface="Canva Sans Bold"/>
                          <a:sym typeface="Canva Sans Bold"/>
                        </a:rPr>
                        <a:t>Research Piece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c>
                  <a:txBody>
                    <a:bodyPr anchor="t" rtlCol="false"/>
                    <a:lstStyle/>
                    <a:p>
                      <a:pPr algn="ctr">
                        <a:lnSpc>
                          <a:spcPts val="4199"/>
                        </a:lnSpc>
                        <a:defRPr/>
                      </a:pPr>
                      <a:r>
                        <a:rPr lang="en-US" sz="2999" b="true">
                          <a:solidFill>
                            <a:srgbClr val="FFFFFF"/>
                          </a:solidFill>
                          <a:latin typeface="Canva Sans Bold"/>
                          <a:ea typeface="Canva Sans Bold"/>
                          <a:cs typeface="Canva Sans Bold"/>
                          <a:sym typeface="Canva Sans Bold"/>
                        </a:rPr>
                        <a:t>Added Value </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54BBAF"/>
                    </a:solidFill>
                  </a:tcPr>
                </a:tc>
              </a:tr>
              <a:tr h="1850147">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The Role of Misinformation on Cash and Voucher Assistance for Social Cohesion in Lebanon</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The findings helped agencies enhance social stability in their analyses by generating insights and recommendation for developing targeted communication plans, designing easily communicable cash programs, and monitoring cash-related indicators in communal relations surveys.</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203010">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Lebanon's Social Protection System Suffers Amidst the Current War: Urgent Action Needed! </a:t>
                      </a:r>
                      <a:endParaRPr lang="en-US" sz="1100"/>
                    </a:p>
                    <a:p>
                      <a:pPr algn="ctr">
                        <a:lnSpc>
                          <a:spcPts val="3359"/>
                        </a:lnSpc>
                      </a:pPr>
                      <a:r>
                        <a:rPr lang="en-US" sz="2400" b="true">
                          <a:solidFill>
                            <a:srgbClr val="FFFFFF"/>
                          </a:solidFill>
                          <a:latin typeface="Canva Sans Bold"/>
                          <a:ea typeface="Canva Sans Bold"/>
                          <a:cs typeface="Canva Sans Bold"/>
                          <a:sym typeface="Canva Sans Bold"/>
                        </a:rPr>
                        <a:t> South Paper </a:t>
                      </a:r>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The study offers evidence-based guidance to strengthen Lebanon’s social protection system amid conflict. It identifies key reform areas, promotes better alignment between humanitarian aid and social protection, and provides actionable recommendations to enhance system responsiveness, coordination, and sustainability.</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r h="2546337">
                <a:tc>
                  <a:txBody>
                    <a:bodyPr anchor="t" rtlCol="false"/>
                    <a:lstStyle/>
                    <a:p>
                      <a:pPr algn="ctr">
                        <a:lnSpc>
                          <a:spcPts val="3359"/>
                        </a:lnSpc>
                        <a:defRPr/>
                      </a:pPr>
                      <a:r>
                        <a:rPr lang="en-US" sz="2400" b="true">
                          <a:solidFill>
                            <a:srgbClr val="FFFFFF"/>
                          </a:solidFill>
                          <a:latin typeface="Canva Sans Bold"/>
                          <a:ea typeface="Canva Sans Bold"/>
                          <a:cs typeface="Canva Sans Bold"/>
                          <a:sym typeface="Canva Sans Bold"/>
                        </a:rPr>
                        <a:t>Safety net and humanitarian cash in the Emergency Response in Lebanon – what can we learn? </a:t>
                      </a:r>
                      <a:endParaRPr lang="en-US" sz="1100"/>
                    </a:p>
                    <a:p>
                      <a:pPr algn="ctr">
                        <a:lnSpc>
                          <a:spcPts val="3359"/>
                        </a:lnSpc>
                      </a:pPr>
                      <a:r>
                        <a:rPr lang="en-US" sz="2400" b="true">
                          <a:solidFill>
                            <a:srgbClr val="FFFFFF"/>
                          </a:solidFill>
                          <a:latin typeface="Canva Sans Bold"/>
                          <a:ea typeface="Canva Sans Bold"/>
                          <a:cs typeface="Canva Sans Bold"/>
                          <a:sym typeface="Canva Sans Bold"/>
                        </a:rPr>
                        <a:t>CAMEALEON’s Cash Advocacy Paper </a:t>
                      </a:r>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61BA90"/>
                    </a:solidFill>
                  </a:tcPr>
                </a:tc>
                <a:tc>
                  <a:txBody>
                    <a:bodyPr anchor="t" rtlCol="false"/>
                    <a:lstStyle/>
                    <a:p>
                      <a:pPr algn="l">
                        <a:lnSpc>
                          <a:spcPts val="2799"/>
                        </a:lnSpc>
                        <a:defRPr/>
                      </a:pPr>
                      <a:r>
                        <a:rPr lang="en-US" sz="1999">
                          <a:solidFill>
                            <a:srgbClr val="000000"/>
                          </a:solidFill>
                          <a:latin typeface="Canva Sans"/>
                          <a:ea typeface="Canva Sans"/>
                          <a:cs typeface="Canva Sans"/>
                          <a:sym typeface="Canva Sans"/>
                        </a:rPr>
                        <a:t>The policy paper sought to enhance the humanitarian response and provide recommendations to support the development and implementation of novel policies and practices to improve the cash response in Lebanon.</a:t>
                      </a:r>
                      <a:endParaRPr lang="en-US" sz="1100"/>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FFFFFF"/>
                    </a:solidFill>
                  </a:tcPr>
                </a:tc>
              </a:tr>
            </a:tbl>
          </a:graphicData>
        </a:graphic>
      </p:graphicFrame>
      <p:sp>
        <p:nvSpPr>
          <p:cNvPr name="Freeform 3" id="3"/>
          <p:cNvSpPr/>
          <p:nvPr/>
        </p:nvSpPr>
        <p:spPr>
          <a:xfrm flipH="false" flipV="false" rot="0">
            <a:off x="437574" y="9660200"/>
            <a:ext cx="12461665" cy="358273"/>
          </a:xfrm>
          <a:custGeom>
            <a:avLst/>
            <a:gdLst/>
            <a:ahLst/>
            <a:cxnLst/>
            <a:rect r="r" b="b" t="t" l="l"/>
            <a:pathLst>
              <a:path h="358273" w="12461665">
                <a:moveTo>
                  <a:pt x="0" y="0"/>
                </a:moveTo>
                <a:lnTo>
                  <a:pt x="12461665" y="0"/>
                </a:lnTo>
                <a:lnTo>
                  <a:pt x="12461665" y="358273"/>
                </a:lnTo>
                <a:lnTo>
                  <a:pt x="0" y="358273"/>
                </a:lnTo>
                <a:lnTo>
                  <a:pt x="0" y="0"/>
                </a:lnTo>
                <a:close/>
              </a:path>
            </a:pathLst>
          </a:custGeom>
          <a:blipFill>
            <a:blip r:embed="rId2"/>
            <a:stretch>
              <a:fillRect l="0" t="0" r="0" b="0"/>
            </a:stretch>
          </a:blipFill>
        </p:spPr>
      </p:sp>
      <p:sp>
        <p:nvSpPr>
          <p:cNvPr name="Freeform 4" id="4"/>
          <p:cNvSpPr/>
          <p:nvPr/>
        </p:nvSpPr>
        <p:spPr>
          <a:xfrm flipH="false" flipV="false" rot="0">
            <a:off x="12899239" y="9478405"/>
            <a:ext cx="5388761" cy="721861"/>
          </a:xfrm>
          <a:custGeom>
            <a:avLst/>
            <a:gdLst/>
            <a:ahLst/>
            <a:cxnLst/>
            <a:rect r="r" b="b" t="t" l="l"/>
            <a:pathLst>
              <a:path h="721861" w="5388761">
                <a:moveTo>
                  <a:pt x="0" y="0"/>
                </a:moveTo>
                <a:lnTo>
                  <a:pt x="5388761" y="0"/>
                </a:lnTo>
                <a:lnTo>
                  <a:pt x="5388761" y="721862"/>
                </a:lnTo>
                <a:lnTo>
                  <a:pt x="0" y="721862"/>
                </a:lnTo>
                <a:lnTo>
                  <a:pt x="0" y="0"/>
                </a:lnTo>
                <a:close/>
              </a:path>
            </a:pathLst>
          </a:custGeom>
          <a:blipFill>
            <a:blip r:embed="rId3"/>
            <a:stretch>
              <a:fillRect l="0" t="-39664" r="0" b="-137504"/>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05491" y="361950"/>
            <a:ext cx="11713452" cy="2544358"/>
            <a:chOff x="0" y="0"/>
            <a:chExt cx="3085024" cy="670119"/>
          </a:xfrm>
        </p:grpSpPr>
        <p:sp>
          <p:nvSpPr>
            <p:cNvPr name="Freeform 3" id="3"/>
            <p:cNvSpPr/>
            <p:nvPr/>
          </p:nvSpPr>
          <p:spPr>
            <a:xfrm flipH="false" flipV="false" rot="0">
              <a:off x="0" y="0"/>
              <a:ext cx="3085024" cy="670119"/>
            </a:xfrm>
            <a:custGeom>
              <a:avLst/>
              <a:gdLst/>
              <a:ahLst/>
              <a:cxnLst/>
              <a:rect r="r" b="b" t="t" l="l"/>
              <a:pathLst>
                <a:path h="670119" w="3085024">
                  <a:moveTo>
                    <a:pt x="16524" y="0"/>
                  </a:moveTo>
                  <a:lnTo>
                    <a:pt x="3068501" y="0"/>
                  </a:lnTo>
                  <a:cubicBezTo>
                    <a:pt x="3072883" y="0"/>
                    <a:pt x="3077086" y="1741"/>
                    <a:pt x="3080185" y="4840"/>
                  </a:cubicBezTo>
                  <a:cubicBezTo>
                    <a:pt x="3083284" y="7938"/>
                    <a:pt x="3085024" y="12141"/>
                    <a:pt x="3085024" y="16524"/>
                  </a:cubicBezTo>
                  <a:lnTo>
                    <a:pt x="3085024" y="653595"/>
                  </a:lnTo>
                  <a:cubicBezTo>
                    <a:pt x="3085024" y="657978"/>
                    <a:pt x="3083284" y="662181"/>
                    <a:pt x="3080185" y="665279"/>
                  </a:cubicBezTo>
                  <a:cubicBezTo>
                    <a:pt x="3077086" y="668378"/>
                    <a:pt x="3072883" y="670119"/>
                    <a:pt x="3068501" y="670119"/>
                  </a:cubicBezTo>
                  <a:lnTo>
                    <a:pt x="16524" y="670119"/>
                  </a:lnTo>
                  <a:cubicBezTo>
                    <a:pt x="12141" y="670119"/>
                    <a:pt x="7938" y="668378"/>
                    <a:pt x="4840" y="665279"/>
                  </a:cubicBezTo>
                  <a:cubicBezTo>
                    <a:pt x="1741" y="662181"/>
                    <a:pt x="0" y="657978"/>
                    <a:pt x="0" y="653595"/>
                  </a:cubicBezTo>
                  <a:lnTo>
                    <a:pt x="0" y="16524"/>
                  </a:lnTo>
                  <a:cubicBezTo>
                    <a:pt x="0" y="12141"/>
                    <a:pt x="1741" y="7938"/>
                    <a:pt x="4840" y="4840"/>
                  </a:cubicBezTo>
                  <a:cubicBezTo>
                    <a:pt x="7938" y="1741"/>
                    <a:pt x="12141" y="0"/>
                    <a:pt x="16524" y="0"/>
                  </a:cubicBezTo>
                  <a:close/>
                </a:path>
              </a:pathLst>
            </a:custGeom>
            <a:solidFill>
              <a:srgbClr val="54BBAF">
                <a:alpha val="81961"/>
              </a:srgbClr>
            </a:solidFill>
          </p:spPr>
        </p:sp>
        <p:sp>
          <p:nvSpPr>
            <p:cNvPr name="TextBox 4" id="4"/>
            <p:cNvSpPr txBox="true"/>
            <p:nvPr/>
          </p:nvSpPr>
          <p:spPr>
            <a:xfrm>
              <a:off x="0" y="-28575"/>
              <a:ext cx="3085024" cy="698694"/>
            </a:xfrm>
            <a:prstGeom prst="rect">
              <a:avLst/>
            </a:prstGeom>
          </p:spPr>
          <p:txBody>
            <a:bodyPr anchor="ctr" rtlCol="false" tIns="50800" lIns="50800" bIns="50800" rIns="50800"/>
            <a:lstStyle/>
            <a:p>
              <a:pPr algn="ctr">
                <a:lnSpc>
                  <a:spcPts val="1960"/>
                </a:lnSpc>
              </a:pPr>
            </a:p>
          </p:txBody>
        </p:sp>
      </p:grpSp>
      <p:grpSp>
        <p:nvGrpSpPr>
          <p:cNvPr name="Group 5" id="5"/>
          <p:cNvGrpSpPr/>
          <p:nvPr/>
        </p:nvGrpSpPr>
        <p:grpSpPr>
          <a:xfrm rot="0">
            <a:off x="1405491" y="3118955"/>
            <a:ext cx="11735918" cy="2364538"/>
            <a:chOff x="0" y="0"/>
            <a:chExt cx="3090941" cy="622759"/>
          </a:xfrm>
        </p:grpSpPr>
        <p:sp>
          <p:nvSpPr>
            <p:cNvPr name="Freeform 6" id="6"/>
            <p:cNvSpPr/>
            <p:nvPr/>
          </p:nvSpPr>
          <p:spPr>
            <a:xfrm flipH="false" flipV="false" rot="0">
              <a:off x="0" y="0"/>
              <a:ext cx="3090941" cy="622759"/>
            </a:xfrm>
            <a:custGeom>
              <a:avLst/>
              <a:gdLst/>
              <a:ahLst/>
              <a:cxnLst/>
              <a:rect r="r" b="b" t="t" l="l"/>
              <a:pathLst>
                <a:path h="622759" w="3090941">
                  <a:moveTo>
                    <a:pt x="16492" y="0"/>
                  </a:moveTo>
                  <a:lnTo>
                    <a:pt x="3074449" y="0"/>
                  </a:lnTo>
                  <a:cubicBezTo>
                    <a:pt x="3083558" y="0"/>
                    <a:pt x="3090941" y="7384"/>
                    <a:pt x="3090941" y="16492"/>
                  </a:cubicBezTo>
                  <a:lnTo>
                    <a:pt x="3090941" y="606267"/>
                  </a:lnTo>
                  <a:cubicBezTo>
                    <a:pt x="3090941" y="615375"/>
                    <a:pt x="3083558" y="622759"/>
                    <a:pt x="3074449" y="622759"/>
                  </a:cubicBezTo>
                  <a:lnTo>
                    <a:pt x="16492" y="622759"/>
                  </a:lnTo>
                  <a:cubicBezTo>
                    <a:pt x="7384" y="622759"/>
                    <a:pt x="0" y="615375"/>
                    <a:pt x="0" y="606267"/>
                  </a:cubicBezTo>
                  <a:lnTo>
                    <a:pt x="0" y="16492"/>
                  </a:lnTo>
                  <a:cubicBezTo>
                    <a:pt x="0" y="7384"/>
                    <a:pt x="7384" y="0"/>
                    <a:pt x="16492" y="0"/>
                  </a:cubicBezTo>
                  <a:close/>
                </a:path>
              </a:pathLst>
            </a:custGeom>
            <a:solidFill>
              <a:srgbClr val="54BBAF">
                <a:alpha val="81961"/>
              </a:srgbClr>
            </a:solidFill>
          </p:spPr>
        </p:sp>
        <p:sp>
          <p:nvSpPr>
            <p:cNvPr name="TextBox 7" id="7"/>
            <p:cNvSpPr txBox="true"/>
            <p:nvPr/>
          </p:nvSpPr>
          <p:spPr>
            <a:xfrm>
              <a:off x="0" y="-28575"/>
              <a:ext cx="3090941" cy="651334"/>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3966498" y="3738005"/>
            <a:ext cx="3292802" cy="1478401"/>
          </a:xfrm>
          <a:custGeom>
            <a:avLst/>
            <a:gdLst/>
            <a:ahLst/>
            <a:cxnLst/>
            <a:rect r="r" b="b" t="t" l="l"/>
            <a:pathLst>
              <a:path h="1478401" w="3292802">
                <a:moveTo>
                  <a:pt x="0" y="0"/>
                </a:moveTo>
                <a:lnTo>
                  <a:pt x="3292802" y="0"/>
                </a:lnTo>
                <a:lnTo>
                  <a:pt x="3292802" y="1478401"/>
                </a:lnTo>
                <a:lnTo>
                  <a:pt x="0" y="1478401"/>
                </a:lnTo>
                <a:lnTo>
                  <a:pt x="0" y="0"/>
                </a:lnTo>
                <a:close/>
              </a:path>
            </a:pathLst>
          </a:custGeom>
          <a:blipFill>
            <a:blip r:embed="rId2"/>
            <a:stretch>
              <a:fillRect l="0" t="0" r="0" b="0"/>
            </a:stretch>
          </a:blipFill>
        </p:spPr>
      </p:sp>
      <p:sp>
        <p:nvSpPr>
          <p:cNvPr name="Freeform 9" id="9"/>
          <p:cNvSpPr/>
          <p:nvPr/>
        </p:nvSpPr>
        <p:spPr>
          <a:xfrm flipH="false" flipV="false" rot="0">
            <a:off x="13684263" y="1028700"/>
            <a:ext cx="3292802" cy="1989557"/>
          </a:xfrm>
          <a:custGeom>
            <a:avLst/>
            <a:gdLst/>
            <a:ahLst/>
            <a:cxnLst/>
            <a:rect r="r" b="b" t="t" l="l"/>
            <a:pathLst>
              <a:path h="1989557" w="3292802">
                <a:moveTo>
                  <a:pt x="0" y="0"/>
                </a:moveTo>
                <a:lnTo>
                  <a:pt x="3292802" y="0"/>
                </a:lnTo>
                <a:lnTo>
                  <a:pt x="3292802" y="1989557"/>
                </a:lnTo>
                <a:lnTo>
                  <a:pt x="0" y="1989557"/>
                </a:lnTo>
                <a:lnTo>
                  <a:pt x="0" y="0"/>
                </a:lnTo>
                <a:close/>
              </a:path>
            </a:pathLst>
          </a:custGeom>
          <a:blipFill>
            <a:blip r:embed="rId3"/>
            <a:stretch>
              <a:fillRect l="0" t="-8508" r="0" b="-8508"/>
            </a:stretch>
          </a:blipFill>
        </p:spPr>
      </p:sp>
      <p:grpSp>
        <p:nvGrpSpPr>
          <p:cNvPr name="Group 10" id="10"/>
          <p:cNvGrpSpPr/>
          <p:nvPr/>
        </p:nvGrpSpPr>
        <p:grpSpPr>
          <a:xfrm rot="0">
            <a:off x="1405491" y="5693043"/>
            <a:ext cx="11735918" cy="2057233"/>
            <a:chOff x="0" y="0"/>
            <a:chExt cx="3090941" cy="541823"/>
          </a:xfrm>
        </p:grpSpPr>
        <p:sp>
          <p:nvSpPr>
            <p:cNvPr name="Freeform 11" id="11"/>
            <p:cNvSpPr/>
            <p:nvPr/>
          </p:nvSpPr>
          <p:spPr>
            <a:xfrm flipH="false" flipV="false" rot="0">
              <a:off x="0" y="0"/>
              <a:ext cx="3090941" cy="541823"/>
            </a:xfrm>
            <a:custGeom>
              <a:avLst/>
              <a:gdLst/>
              <a:ahLst/>
              <a:cxnLst/>
              <a:rect r="r" b="b" t="t" l="l"/>
              <a:pathLst>
                <a:path h="541823" w="3090941">
                  <a:moveTo>
                    <a:pt x="16492" y="0"/>
                  </a:moveTo>
                  <a:lnTo>
                    <a:pt x="3074449" y="0"/>
                  </a:lnTo>
                  <a:cubicBezTo>
                    <a:pt x="3083558" y="0"/>
                    <a:pt x="3090941" y="7384"/>
                    <a:pt x="3090941" y="16492"/>
                  </a:cubicBezTo>
                  <a:lnTo>
                    <a:pt x="3090941" y="525331"/>
                  </a:lnTo>
                  <a:cubicBezTo>
                    <a:pt x="3090941" y="534439"/>
                    <a:pt x="3083558" y="541823"/>
                    <a:pt x="3074449" y="541823"/>
                  </a:cubicBezTo>
                  <a:lnTo>
                    <a:pt x="16492" y="541823"/>
                  </a:lnTo>
                  <a:cubicBezTo>
                    <a:pt x="7384" y="541823"/>
                    <a:pt x="0" y="534439"/>
                    <a:pt x="0" y="525331"/>
                  </a:cubicBezTo>
                  <a:lnTo>
                    <a:pt x="0" y="16492"/>
                  </a:lnTo>
                  <a:cubicBezTo>
                    <a:pt x="0" y="7384"/>
                    <a:pt x="7384" y="0"/>
                    <a:pt x="16492" y="0"/>
                  </a:cubicBezTo>
                  <a:close/>
                </a:path>
              </a:pathLst>
            </a:custGeom>
            <a:solidFill>
              <a:srgbClr val="54BBAF">
                <a:alpha val="81961"/>
              </a:srgbClr>
            </a:solidFill>
          </p:spPr>
        </p:sp>
        <p:sp>
          <p:nvSpPr>
            <p:cNvPr name="TextBox 12" id="12"/>
            <p:cNvSpPr txBox="true"/>
            <p:nvPr/>
          </p:nvSpPr>
          <p:spPr>
            <a:xfrm>
              <a:off x="0" y="-28575"/>
              <a:ext cx="3090941" cy="570398"/>
            </a:xfrm>
            <a:prstGeom prst="rect">
              <a:avLst/>
            </a:prstGeom>
          </p:spPr>
          <p:txBody>
            <a:bodyPr anchor="ctr" rtlCol="false" tIns="50800" lIns="50800" bIns="50800" rIns="50800"/>
            <a:lstStyle/>
            <a:p>
              <a:pPr algn="ctr">
                <a:lnSpc>
                  <a:spcPts val="1960"/>
                </a:lnSpc>
              </a:pPr>
            </a:p>
          </p:txBody>
        </p:sp>
      </p:grpSp>
      <p:grpSp>
        <p:nvGrpSpPr>
          <p:cNvPr name="Group 13" id="13"/>
          <p:cNvGrpSpPr/>
          <p:nvPr/>
        </p:nvGrpSpPr>
        <p:grpSpPr>
          <a:xfrm rot="0">
            <a:off x="1405491" y="7959826"/>
            <a:ext cx="11713452" cy="2016669"/>
            <a:chOff x="0" y="0"/>
            <a:chExt cx="3085024" cy="531139"/>
          </a:xfrm>
        </p:grpSpPr>
        <p:sp>
          <p:nvSpPr>
            <p:cNvPr name="Freeform 14" id="14"/>
            <p:cNvSpPr/>
            <p:nvPr/>
          </p:nvSpPr>
          <p:spPr>
            <a:xfrm flipH="false" flipV="false" rot="0">
              <a:off x="0" y="0"/>
              <a:ext cx="3085024" cy="531139"/>
            </a:xfrm>
            <a:custGeom>
              <a:avLst/>
              <a:gdLst/>
              <a:ahLst/>
              <a:cxnLst/>
              <a:rect r="r" b="b" t="t" l="l"/>
              <a:pathLst>
                <a:path h="531139" w="3085024">
                  <a:moveTo>
                    <a:pt x="16524" y="0"/>
                  </a:moveTo>
                  <a:lnTo>
                    <a:pt x="3068501" y="0"/>
                  </a:lnTo>
                  <a:cubicBezTo>
                    <a:pt x="3072883" y="0"/>
                    <a:pt x="3077086" y="1741"/>
                    <a:pt x="3080185" y="4840"/>
                  </a:cubicBezTo>
                  <a:cubicBezTo>
                    <a:pt x="3083284" y="7938"/>
                    <a:pt x="3085024" y="12141"/>
                    <a:pt x="3085024" y="16524"/>
                  </a:cubicBezTo>
                  <a:lnTo>
                    <a:pt x="3085024" y="514616"/>
                  </a:lnTo>
                  <a:cubicBezTo>
                    <a:pt x="3085024" y="518998"/>
                    <a:pt x="3083284" y="523201"/>
                    <a:pt x="3080185" y="526300"/>
                  </a:cubicBezTo>
                  <a:cubicBezTo>
                    <a:pt x="3077086" y="529398"/>
                    <a:pt x="3072883" y="531139"/>
                    <a:pt x="3068501" y="531139"/>
                  </a:cubicBezTo>
                  <a:lnTo>
                    <a:pt x="16524" y="531139"/>
                  </a:lnTo>
                  <a:cubicBezTo>
                    <a:pt x="12141" y="531139"/>
                    <a:pt x="7938" y="529398"/>
                    <a:pt x="4840" y="526300"/>
                  </a:cubicBezTo>
                  <a:cubicBezTo>
                    <a:pt x="1741" y="523201"/>
                    <a:pt x="0" y="518998"/>
                    <a:pt x="0" y="514616"/>
                  </a:cubicBezTo>
                  <a:lnTo>
                    <a:pt x="0" y="16524"/>
                  </a:lnTo>
                  <a:cubicBezTo>
                    <a:pt x="0" y="12141"/>
                    <a:pt x="1741" y="7938"/>
                    <a:pt x="4840" y="4840"/>
                  </a:cubicBezTo>
                  <a:cubicBezTo>
                    <a:pt x="7938" y="1741"/>
                    <a:pt x="12141" y="0"/>
                    <a:pt x="16524" y="0"/>
                  </a:cubicBezTo>
                  <a:close/>
                </a:path>
              </a:pathLst>
            </a:custGeom>
            <a:solidFill>
              <a:srgbClr val="54BBAF">
                <a:alpha val="80784"/>
              </a:srgbClr>
            </a:solidFill>
          </p:spPr>
        </p:sp>
        <p:sp>
          <p:nvSpPr>
            <p:cNvPr name="TextBox 15" id="15"/>
            <p:cNvSpPr txBox="true"/>
            <p:nvPr/>
          </p:nvSpPr>
          <p:spPr>
            <a:xfrm>
              <a:off x="0" y="-28575"/>
              <a:ext cx="3085024" cy="559714"/>
            </a:xfrm>
            <a:prstGeom prst="rect">
              <a:avLst/>
            </a:prstGeom>
          </p:spPr>
          <p:txBody>
            <a:bodyPr anchor="ctr" rtlCol="false" tIns="50800" lIns="50800" bIns="50800" rIns="50800"/>
            <a:lstStyle/>
            <a:p>
              <a:pPr algn="ctr">
                <a:lnSpc>
                  <a:spcPts val="1960"/>
                </a:lnSpc>
              </a:pPr>
            </a:p>
          </p:txBody>
        </p:sp>
      </p:grpSp>
      <p:sp>
        <p:nvSpPr>
          <p:cNvPr name="Freeform 16" id="16"/>
          <p:cNvSpPr/>
          <p:nvPr/>
        </p:nvSpPr>
        <p:spPr>
          <a:xfrm flipH="false" flipV="false" rot="-5400000">
            <a:off x="-1933633" y="7511756"/>
            <a:ext cx="5388761" cy="721861"/>
          </a:xfrm>
          <a:custGeom>
            <a:avLst/>
            <a:gdLst/>
            <a:ahLst/>
            <a:cxnLst/>
            <a:rect r="r" b="b" t="t" l="l"/>
            <a:pathLst>
              <a:path h="721861" w="5388761">
                <a:moveTo>
                  <a:pt x="0" y="0"/>
                </a:moveTo>
                <a:lnTo>
                  <a:pt x="5388760" y="0"/>
                </a:lnTo>
                <a:lnTo>
                  <a:pt x="5388760" y="721861"/>
                </a:lnTo>
                <a:lnTo>
                  <a:pt x="0" y="721861"/>
                </a:lnTo>
                <a:lnTo>
                  <a:pt x="0" y="0"/>
                </a:lnTo>
                <a:close/>
              </a:path>
            </a:pathLst>
          </a:custGeom>
          <a:blipFill>
            <a:blip r:embed="rId4"/>
            <a:stretch>
              <a:fillRect l="0" t="-39664" r="0" b="-137504"/>
            </a:stretch>
          </a:blipFill>
        </p:spPr>
      </p:sp>
      <p:sp>
        <p:nvSpPr>
          <p:cNvPr name="Freeform 17" id="17"/>
          <p:cNvSpPr/>
          <p:nvPr/>
        </p:nvSpPr>
        <p:spPr>
          <a:xfrm flipH="false" flipV="false" rot="0">
            <a:off x="13684263" y="6750234"/>
            <a:ext cx="3706427" cy="2084865"/>
          </a:xfrm>
          <a:custGeom>
            <a:avLst/>
            <a:gdLst/>
            <a:ahLst/>
            <a:cxnLst/>
            <a:rect r="r" b="b" t="t" l="l"/>
            <a:pathLst>
              <a:path h="2084865" w="3706427">
                <a:moveTo>
                  <a:pt x="0" y="0"/>
                </a:moveTo>
                <a:lnTo>
                  <a:pt x="3706427" y="0"/>
                </a:lnTo>
                <a:lnTo>
                  <a:pt x="3706427" y="2084865"/>
                </a:lnTo>
                <a:lnTo>
                  <a:pt x="0" y="2084865"/>
                </a:lnTo>
                <a:lnTo>
                  <a:pt x="0" y="0"/>
                </a:lnTo>
                <a:close/>
              </a:path>
            </a:pathLst>
          </a:custGeom>
          <a:blipFill>
            <a:blip r:embed="rId5"/>
            <a:stretch>
              <a:fillRect l="0" t="0" r="0" b="0"/>
            </a:stretch>
          </a:blipFill>
        </p:spPr>
      </p:sp>
      <p:sp>
        <p:nvSpPr>
          <p:cNvPr name="TextBox 18" id="18"/>
          <p:cNvSpPr txBox="true"/>
          <p:nvPr/>
        </p:nvSpPr>
        <p:spPr>
          <a:xfrm rot="0">
            <a:off x="2040977" y="1368895"/>
            <a:ext cx="10470557" cy="1092835"/>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The objective is to identify the barriers People with Disabilities (PWDs) face in accessing CVA and social assistance programs (NPTP and NDA) from their own perspective, assess the appropriateness, relevance, accessibility, and sustainability of these programs, and explore how PWDs intersect with specific sub-groups such as the elderly, women, children, and caretakers within these systems</a:t>
            </a:r>
          </a:p>
        </p:txBody>
      </p:sp>
      <p:sp>
        <p:nvSpPr>
          <p:cNvPr name="TextBox 19" id="19"/>
          <p:cNvSpPr txBox="true"/>
          <p:nvPr/>
        </p:nvSpPr>
        <p:spPr>
          <a:xfrm rot="0">
            <a:off x="2039761" y="540922"/>
            <a:ext cx="10696144" cy="1044575"/>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Opportunities and Barriers for PWDs in Accessing Social Protection and CVA Programs in Lebanon</a:t>
            </a:r>
          </a:p>
          <a:p>
            <a:pPr algn="l">
              <a:lnSpc>
                <a:spcPts val="2799"/>
              </a:lnSpc>
              <a:spcBef>
                <a:spcPct val="0"/>
              </a:spcBef>
            </a:pPr>
          </a:p>
        </p:txBody>
      </p:sp>
      <p:sp>
        <p:nvSpPr>
          <p:cNvPr name="TextBox 20" id="20"/>
          <p:cNvSpPr txBox="true"/>
          <p:nvPr/>
        </p:nvSpPr>
        <p:spPr>
          <a:xfrm rot="0">
            <a:off x="2040977" y="3709430"/>
            <a:ext cx="10881433" cy="1369060"/>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The research explores the perspectives of users and non-users of social assistance programs in Lebanon (e.g., NPTP, ESSN), considering gender, age, disability, and geography. It examines how program inclusion or exclusion affects households across areas like health, education, food security, employment, and social stability. It also identifies access barriers—informational, structural, and social—and provides recommendations to improve the inclusiveness and effectiveness of social protection systems.</a:t>
            </a:r>
          </a:p>
        </p:txBody>
      </p:sp>
      <p:sp>
        <p:nvSpPr>
          <p:cNvPr name="TextBox 21" id="21"/>
          <p:cNvSpPr txBox="true"/>
          <p:nvPr/>
        </p:nvSpPr>
        <p:spPr>
          <a:xfrm rot="0">
            <a:off x="2040977" y="3264498"/>
            <a:ext cx="10325864" cy="692150"/>
          </a:xfrm>
          <a:prstGeom prst="rect">
            <a:avLst/>
          </a:prstGeom>
        </p:spPr>
        <p:txBody>
          <a:bodyPr anchor="t" rtlCol="false" tIns="0" lIns="0" bIns="0" rIns="0">
            <a:spAutoFit/>
          </a:bodyPr>
          <a:lstStyle/>
          <a:p>
            <a:pPr algn="l">
              <a:lnSpc>
                <a:spcPts val="2799"/>
              </a:lnSpc>
            </a:pPr>
            <a:r>
              <a:rPr lang="en-US" sz="1999" spc="-99" b="true">
                <a:solidFill>
                  <a:srgbClr val="FFFFFF"/>
                </a:solidFill>
                <a:latin typeface="Canva Sans Bold"/>
                <a:ea typeface="Canva Sans Bold"/>
                <a:cs typeface="Canva Sans Bold"/>
                <a:sym typeface="Canva Sans Bold"/>
              </a:rPr>
              <a:t>The Bottom Poor and Social Assistance programs in Lebanon</a:t>
            </a:r>
          </a:p>
          <a:p>
            <a:pPr algn="l">
              <a:lnSpc>
                <a:spcPts val="2799"/>
              </a:lnSpc>
              <a:spcBef>
                <a:spcPct val="0"/>
              </a:spcBef>
            </a:pPr>
          </a:p>
        </p:txBody>
      </p:sp>
      <p:sp>
        <p:nvSpPr>
          <p:cNvPr name="TextBox 22" id="22"/>
          <p:cNvSpPr txBox="true"/>
          <p:nvPr/>
        </p:nvSpPr>
        <p:spPr>
          <a:xfrm rot="0">
            <a:off x="13547568" y="304800"/>
            <a:ext cx="4511832" cy="481331"/>
          </a:xfrm>
          <a:prstGeom prst="rect">
            <a:avLst/>
          </a:prstGeom>
        </p:spPr>
        <p:txBody>
          <a:bodyPr anchor="t" rtlCol="false" tIns="0" lIns="0" bIns="0" rIns="0">
            <a:spAutoFit/>
          </a:bodyPr>
          <a:lstStyle/>
          <a:p>
            <a:pPr algn="l">
              <a:lnSpc>
                <a:spcPts val="3919"/>
              </a:lnSpc>
              <a:spcBef>
                <a:spcPct val="0"/>
              </a:spcBef>
            </a:pPr>
            <a:r>
              <a:rPr lang="en-US" b="true" sz="2799" spc="-139">
                <a:solidFill>
                  <a:srgbClr val="4B3C3D"/>
                </a:solidFill>
                <a:latin typeface="Canva Sans Bold"/>
                <a:ea typeface="Canva Sans Bold"/>
                <a:cs typeface="Canva Sans Bold"/>
                <a:sym typeface="Canva Sans Bold"/>
              </a:rPr>
              <a:t>Implementing Consultants</a:t>
            </a:r>
          </a:p>
        </p:txBody>
      </p:sp>
      <p:sp>
        <p:nvSpPr>
          <p:cNvPr name="TextBox 23" id="23"/>
          <p:cNvSpPr txBox="true"/>
          <p:nvPr/>
        </p:nvSpPr>
        <p:spPr>
          <a:xfrm rot="0">
            <a:off x="2040977" y="6693084"/>
            <a:ext cx="10881433" cy="816610"/>
          </a:xfrm>
          <a:prstGeom prst="rect">
            <a:avLst/>
          </a:prstGeom>
        </p:spPr>
        <p:txBody>
          <a:bodyPr anchor="t" rtlCol="false" tIns="0" lIns="0" bIns="0" rIns="0">
            <a:spAutoFit/>
          </a:bodyPr>
          <a:lstStyle/>
          <a:p>
            <a:pPr algn="l">
              <a:lnSpc>
                <a:spcPts val="2240"/>
              </a:lnSpc>
              <a:spcBef>
                <a:spcPct val="0"/>
              </a:spcBef>
            </a:pPr>
            <a:r>
              <a:rPr lang="en-US" sz="1600" spc="-80">
                <a:solidFill>
                  <a:srgbClr val="FFFFFF"/>
                </a:solidFill>
                <a:latin typeface="Canva Sans"/>
                <a:ea typeface="Canva Sans"/>
                <a:cs typeface="Canva Sans"/>
                <a:sym typeface="Canva Sans"/>
              </a:rPr>
              <a:t>The research aims to identify the sources and types of debt, including their characteristics (formal or informal), scale, duration, and interest type, with disaggregation by area of residence, age, and gender of the debtor. It also evaluates the impact of different types of debt on the overall well-being of the target population.</a:t>
            </a:r>
          </a:p>
        </p:txBody>
      </p:sp>
      <p:sp>
        <p:nvSpPr>
          <p:cNvPr name="TextBox 24" id="24"/>
          <p:cNvSpPr txBox="true"/>
          <p:nvPr/>
        </p:nvSpPr>
        <p:spPr>
          <a:xfrm rot="0">
            <a:off x="2039761" y="5903665"/>
            <a:ext cx="10576815" cy="692150"/>
          </a:xfrm>
          <a:prstGeom prst="rect">
            <a:avLst/>
          </a:prstGeom>
        </p:spPr>
        <p:txBody>
          <a:bodyPr anchor="t" rtlCol="false" tIns="0" lIns="0" bIns="0" rIns="0">
            <a:spAutoFit/>
          </a:bodyPr>
          <a:lstStyle/>
          <a:p>
            <a:pPr algn="l">
              <a:lnSpc>
                <a:spcPts val="2799"/>
              </a:lnSpc>
              <a:spcBef>
                <a:spcPct val="0"/>
              </a:spcBef>
            </a:pPr>
            <a:r>
              <a:rPr lang="en-US" b="true" sz="1999" spc="-99">
                <a:solidFill>
                  <a:srgbClr val="FFFFFF"/>
                </a:solidFill>
                <a:latin typeface="Canva Sans Bold"/>
                <a:ea typeface="Canva Sans Bold"/>
                <a:cs typeface="Canva Sans Bold"/>
                <a:sym typeface="Canva Sans Bold"/>
              </a:rPr>
              <a:t>Assessing the Link Between Cash Assistance and Debt Among Vulnerable Households in Lebanon </a:t>
            </a:r>
          </a:p>
        </p:txBody>
      </p:sp>
      <p:sp>
        <p:nvSpPr>
          <p:cNvPr name="TextBox 25" id="25"/>
          <p:cNvSpPr txBox="true"/>
          <p:nvPr/>
        </p:nvSpPr>
        <p:spPr>
          <a:xfrm rot="0">
            <a:off x="1901323" y="8883660"/>
            <a:ext cx="10470557" cy="1092835"/>
          </a:xfrm>
          <a:prstGeom prst="rect">
            <a:avLst/>
          </a:prstGeom>
        </p:spPr>
        <p:txBody>
          <a:bodyPr anchor="t" rtlCol="false" tIns="0" lIns="0" bIns="0" rIns="0">
            <a:spAutoFit/>
          </a:bodyPr>
          <a:lstStyle/>
          <a:p>
            <a:pPr algn="l">
              <a:lnSpc>
                <a:spcPts val="2240"/>
              </a:lnSpc>
            </a:pPr>
            <a:r>
              <a:rPr lang="en-US" sz="1600" spc="-80">
                <a:solidFill>
                  <a:srgbClr val="FFFFFF"/>
                </a:solidFill>
                <a:latin typeface="Canva Sans"/>
                <a:ea typeface="Canva Sans"/>
                <a:cs typeface="Canva Sans"/>
                <a:sym typeface="Canva Sans"/>
              </a:rPr>
              <a:t>This study examines the effectiveness of cash and cash-plus interventions in addressing the urgent needs of internally displaced persons (IDPs) and host communities. It aims to understand how these approaches support basic needs, enhance coping capacity, and contribute to resilience in a context of prolonged instability.</a:t>
            </a:r>
          </a:p>
          <a:p>
            <a:pPr algn="l">
              <a:lnSpc>
                <a:spcPts val="2240"/>
              </a:lnSpc>
              <a:spcBef>
                <a:spcPct val="0"/>
              </a:spcBef>
            </a:pPr>
          </a:p>
        </p:txBody>
      </p:sp>
      <p:sp>
        <p:nvSpPr>
          <p:cNvPr name="TextBox 26" id="26"/>
          <p:cNvSpPr txBox="true"/>
          <p:nvPr/>
        </p:nvSpPr>
        <p:spPr>
          <a:xfrm rot="0">
            <a:off x="1914145" y="8096260"/>
            <a:ext cx="10876227" cy="692150"/>
          </a:xfrm>
          <a:prstGeom prst="rect">
            <a:avLst/>
          </a:prstGeom>
        </p:spPr>
        <p:txBody>
          <a:bodyPr anchor="t" rtlCol="false" tIns="0" lIns="0" bIns="0" rIns="0">
            <a:spAutoFit/>
          </a:bodyPr>
          <a:lstStyle/>
          <a:p>
            <a:pPr algn="l">
              <a:lnSpc>
                <a:spcPts val="2799"/>
              </a:lnSpc>
              <a:spcBef>
                <a:spcPct val="0"/>
              </a:spcBef>
            </a:pPr>
            <a:r>
              <a:rPr lang="en-US" b="true" sz="1999" spc="-99">
                <a:solidFill>
                  <a:srgbClr val="FFFFFF"/>
                </a:solidFill>
                <a:latin typeface="Canva Sans Bold"/>
                <a:ea typeface="Canva Sans Bold"/>
                <a:cs typeface="Canva Sans Bold"/>
                <a:sym typeface="Canva Sans Bold"/>
              </a:rPr>
              <a:t>Impact and Effectiveness of Cash Plus Livelihood Programming for Lebanese Host Communities in Lebanon </a:t>
            </a:r>
          </a:p>
        </p:txBody>
      </p:sp>
      <p:sp>
        <p:nvSpPr>
          <p:cNvPr name="TextBox 27" id="27"/>
          <p:cNvSpPr txBox="true"/>
          <p:nvPr/>
        </p:nvSpPr>
        <p:spPr>
          <a:xfrm rot="-5400000">
            <a:off x="-5247290" y="-371124"/>
            <a:ext cx="12061658" cy="676276"/>
          </a:xfrm>
          <a:prstGeom prst="rect">
            <a:avLst/>
          </a:prstGeom>
        </p:spPr>
        <p:txBody>
          <a:bodyPr anchor="t" rtlCol="false" tIns="0" lIns="0" bIns="0" rIns="0">
            <a:spAutoFit/>
          </a:bodyPr>
          <a:lstStyle/>
          <a:p>
            <a:pPr algn="l">
              <a:lnSpc>
                <a:spcPts val="4950"/>
              </a:lnSpc>
            </a:pPr>
            <a:r>
              <a:rPr lang="en-US" sz="5500" spc="-275">
                <a:solidFill>
                  <a:srgbClr val="1C1C1B"/>
                </a:solidFill>
                <a:latin typeface="Canva Sans"/>
                <a:ea typeface="Canva Sans"/>
                <a:cs typeface="Canva Sans"/>
                <a:sym typeface="Canva Sans"/>
              </a:rPr>
              <a:t>Current Works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67239573BB943BCE581FEB5275E59" ma:contentTypeVersion="18" ma:contentTypeDescription="Create a new document." ma:contentTypeScope="" ma:versionID="ce24346d8f8f8c2c8788557c6c95110e">
  <xsd:schema xmlns:xsd="http://www.w3.org/2001/XMLSchema" xmlns:xs="http://www.w3.org/2001/XMLSchema" xmlns:p="http://schemas.microsoft.com/office/2006/metadata/properties" xmlns:ns2="6012f9c2-7d16-4f7a-bbb6-bc0a685dd4aa" xmlns:ns3="8615141c-82f9-442c-81c5-aab823d4c25c" targetNamespace="http://schemas.microsoft.com/office/2006/metadata/properties" ma:root="true" ma:fieldsID="23182e412d568c22d2179b8c98906525" ns2:_="" ns3:_="">
    <xsd:import namespace="6012f9c2-7d16-4f7a-bbb6-bc0a685dd4aa"/>
    <xsd:import namespace="8615141c-82f9-442c-81c5-aab823d4c2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2f9c2-7d16-4f7a-bbb6-bc0a685dd4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5141c-82f9-442c-81c5-aab823d4c2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c15e88-64bb-4ac9-8661-ccbb152fd3c4}" ma:internalName="TaxCatchAll" ma:showField="CatchAllData" ma:web="8615141c-82f9-442c-81c5-aab823d4c2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15141c-82f9-442c-81c5-aab823d4c25c" xsi:nil="true"/>
    <lcf76f155ced4ddcb4097134ff3c332f xmlns="6012f9c2-7d16-4f7a-bbb6-bc0a685dd4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EA018E-6B1B-4253-8D7B-089ABD8B0E24}"/>
</file>

<file path=customXml/itemProps2.xml><?xml version="1.0" encoding="utf-8"?>
<ds:datastoreItem xmlns:ds="http://schemas.openxmlformats.org/officeDocument/2006/customXml" ds:itemID="{22AC100B-CE89-4296-A8C0-B26EBDA16C5A}"/>
</file>

<file path=customXml/itemProps3.xml><?xml version="1.0" encoding="utf-8"?>
<ds:datastoreItem xmlns:ds="http://schemas.openxmlformats.org/officeDocument/2006/customXml" ds:itemID="{CF83998E-ABF5-47F7-87E6-F5A44761DA8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CAMEALEON x LCAT </dc:title>
  <cp:revision>1</cp:revision>
  <dcterms:created xsi:type="dcterms:W3CDTF">2006-08-16T00:00:00Z</dcterms:created>
  <dcterms:modified xsi:type="dcterms:W3CDTF">2011-08-01T06:04:30Z</dcterms:modified>
  <dc:identifier>DAGl_jofSC4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0x01010031A67239573BB943BCE581FEB5275E59</vt:lpwstr>
  </property>
</Properties>
</file>