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notesMasterIdLst>
    <p:notesMasterId r:id="rId18"/>
  </p:notesMasterIdLst>
  <p:sldIdLst>
    <p:sldId id="256" r:id="rId6"/>
    <p:sldId id="258" r:id="rId7"/>
    <p:sldId id="678" r:id="rId8"/>
    <p:sldId id="627" r:id="rId9"/>
    <p:sldId id="676" r:id="rId10"/>
    <p:sldId id="674" r:id="rId11"/>
    <p:sldId id="670" r:id="rId12"/>
    <p:sldId id="648" r:id="rId13"/>
    <p:sldId id="671" r:id="rId14"/>
    <p:sldId id="407" r:id="rId15"/>
    <p:sldId id="675" r:id="rId16"/>
    <p:sldId id="260" r:id="rId17"/>
  </p:sldIdLst>
  <p:sldSz cx="18288000" cy="10287000"/>
  <p:notesSz cx="6858000" cy="9144000"/>
  <p:embeddedFontLst>
    <p:embeddedFont>
      <p:font typeface="Canva Sans" panose="020B0604020202020204" charset="0"/>
      <p:regular r:id="rId19"/>
    </p:embeddedFont>
    <p:embeddedFont>
      <p:font typeface="Pragmatica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8D4D5B-69F4-3582-7FFE-907C6761494E}" v="6" dt="2025-05-06T11:00:18.700"/>
    <p1510:client id="{E3FCE689-33C0-2162-0295-3FF0947E8F14}" v="84" dt="2025-05-06T14:04:28.298"/>
    <p1510:client id="{FA8C595A-ADEE-2A7B-7415-96B50C456282}" v="1" dt="2025-05-05T11:33:17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48" autoAdjust="0"/>
    <p:restoredTop sz="94622" autoAdjust="0"/>
  </p:normalViewPr>
  <p:slideViewPr>
    <p:cSldViewPr>
      <p:cViewPr varScale="1">
        <p:scale>
          <a:sx n="42" d="100"/>
          <a:sy n="42" d="100"/>
        </p:scale>
        <p:origin x="63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35619-B4CA-42CE-A863-61D26EDBD25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CABC2-0DB1-45C8-84CA-334FAC75F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11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4EB0A-6E25-4997-956D-ED22223645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66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4EB0A-6E25-4997-956D-ED22223645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86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4EB0A-6E25-4997-956D-ED22223645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13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4EB0A-6E25-4997-956D-ED22223645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3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4EB0A-6E25-4997-956D-ED22223645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07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A4EB0A-6E25-4997-956D-ED22223645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211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4EB0A-6E25-4997-956D-ED222236453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71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DC3A2-5813-5378-1C1B-BAF4E7A12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97E8B2-1448-2C84-C0B2-5D00CD7FF0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275971-BE28-E52E-E929-3606EF3B3C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C2E50-34CF-D635-5BCC-F28141FD35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4EB0A-6E25-4997-956D-ED222236453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197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9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1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0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4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67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1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94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0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C470-24D6-5040-9E86-114667F7351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EC085-AE8E-C245-93AF-2C78B1846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51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C470-24D6-5040-9E86-114667F7351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EC085-AE8E-C245-93AF-2C78B1846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35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2"/>
          </a:xfrm>
        </p:spPr>
        <p:txBody>
          <a:bodyPr anchor="t"/>
          <a:lstStyle>
            <a:lvl1pPr algn="l">
              <a:defRPr sz="799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1"/>
            <a:ext cx="15544800" cy="2250280"/>
          </a:xfrm>
        </p:spPr>
        <p:txBody>
          <a:bodyPr anchor="b"/>
          <a:lstStyle>
            <a:lvl1pPr marL="0" indent="0">
              <a:buNone/>
              <a:defRPr sz="3996">
                <a:solidFill>
                  <a:schemeClr val="tx1">
                    <a:tint val="75000"/>
                  </a:schemeClr>
                </a:solidFill>
              </a:defRPr>
            </a:lvl1pPr>
            <a:lvl2pPr marL="913531" indent="0">
              <a:buNone/>
              <a:defRPr sz="3597">
                <a:solidFill>
                  <a:schemeClr val="tx1">
                    <a:tint val="75000"/>
                  </a:schemeClr>
                </a:solidFill>
              </a:defRPr>
            </a:lvl2pPr>
            <a:lvl3pPr marL="1827063" indent="0">
              <a:buNone/>
              <a:defRPr sz="3197">
                <a:solidFill>
                  <a:schemeClr val="tx1">
                    <a:tint val="75000"/>
                  </a:schemeClr>
                </a:solidFill>
              </a:defRPr>
            </a:lvl3pPr>
            <a:lvl4pPr marL="2740594" indent="0">
              <a:buNone/>
              <a:defRPr sz="2797">
                <a:solidFill>
                  <a:schemeClr val="tx1">
                    <a:tint val="75000"/>
                  </a:schemeClr>
                </a:solidFill>
              </a:defRPr>
            </a:lvl4pPr>
            <a:lvl5pPr marL="3654125" indent="0">
              <a:buNone/>
              <a:defRPr sz="2797">
                <a:solidFill>
                  <a:schemeClr val="tx1">
                    <a:tint val="75000"/>
                  </a:schemeClr>
                </a:solidFill>
              </a:defRPr>
            </a:lvl5pPr>
            <a:lvl6pPr marL="4567657" indent="0">
              <a:buNone/>
              <a:defRPr sz="2797">
                <a:solidFill>
                  <a:schemeClr val="tx1">
                    <a:tint val="75000"/>
                  </a:schemeClr>
                </a:solidFill>
              </a:defRPr>
            </a:lvl6pPr>
            <a:lvl7pPr marL="5481188" indent="0">
              <a:buNone/>
              <a:defRPr sz="2797">
                <a:solidFill>
                  <a:schemeClr val="tx1">
                    <a:tint val="75000"/>
                  </a:schemeClr>
                </a:solidFill>
              </a:defRPr>
            </a:lvl7pPr>
            <a:lvl8pPr marL="6394719" indent="0">
              <a:buNone/>
              <a:defRPr sz="2797">
                <a:solidFill>
                  <a:schemeClr val="tx1">
                    <a:tint val="75000"/>
                  </a:schemeClr>
                </a:solidFill>
              </a:defRPr>
            </a:lvl8pPr>
            <a:lvl9pPr marL="7308251" indent="0">
              <a:buNone/>
              <a:defRPr sz="27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C470-24D6-5040-9E86-114667F7351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EC085-AE8E-C245-93AF-2C78B1846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96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02608"/>
            <a:ext cx="8077200" cy="5095875"/>
          </a:xfrm>
        </p:spPr>
        <p:txBody>
          <a:bodyPr/>
          <a:lstStyle>
            <a:lvl1pPr>
              <a:defRPr sz="5595"/>
            </a:lvl1pPr>
            <a:lvl2pPr>
              <a:defRPr sz="4795"/>
            </a:lvl2pPr>
            <a:lvl3pPr>
              <a:defRPr sz="3996"/>
            </a:lvl3pPr>
            <a:lvl4pPr>
              <a:defRPr sz="3597"/>
            </a:lvl4pPr>
            <a:lvl5pPr>
              <a:defRPr sz="3597"/>
            </a:lvl5pPr>
            <a:lvl6pPr>
              <a:defRPr sz="3597"/>
            </a:lvl6pPr>
            <a:lvl7pPr>
              <a:defRPr sz="3597"/>
            </a:lvl7pPr>
            <a:lvl8pPr>
              <a:defRPr sz="3597"/>
            </a:lvl8pPr>
            <a:lvl9pPr>
              <a:defRPr sz="35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1802608"/>
            <a:ext cx="8077200" cy="5095875"/>
          </a:xfrm>
        </p:spPr>
        <p:txBody>
          <a:bodyPr/>
          <a:lstStyle>
            <a:lvl1pPr>
              <a:defRPr sz="5595"/>
            </a:lvl1pPr>
            <a:lvl2pPr>
              <a:defRPr sz="4795"/>
            </a:lvl2pPr>
            <a:lvl3pPr>
              <a:defRPr sz="3996"/>
            </a:lvl3pPr>
            <a:lvl4pPr>
              <a:defRPr sz="3597"/>
            </a:lvl4pPr>
            <a:lvl5pPr>
              <a:defRPr sz="3597"/>
            </a:lvl5pPr>
            <a:lvl6pPr>
              <a:defRPr sz="3597"/>
            </a:lvl6pPr>
            <a:lvl7pPr>
              <a:defRPr sz="3597"/>
            </a:lvl7pPr>
            <a:lvl8pPr>
              <a:defRPr sz="3597"/>
            </a:lvl8pPr>
            <a:lvl9pPr>
              <a:defRPr sz="35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C470-24D6-5040-9E86-114667F7351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EC085-AE8E-C245-93AF-2C78B1846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52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4795" b="1"/>
            </a:lvl1pPr>
            <a:lvl2pPr marL="913531" indent="0">
              <a:buNone/>
              <a:defRPr sz="3996" b="1"/>
            </a:lvl2pPr>
            <a:lvl3pPr marL="1827063" indent="0">
              <a:buNone/>
              <a:defRPr sz="3597" b="1"/>
            </a:lvl3pPr>
            <a:lvl4pPr marL="2740594" indent="0">
              <a:buNone/>
              <a:defRPr sz="3197" b="1"/>
            </a:lvl4pPr>
            <a:lvl5pPr marL="3654125" indent="0">
              <a:buNone/>
              <a:defRPr sz="3197" b="1"/>
            </a:lvl5pPr>
            <a:lvl6pPr marL="4567657" indent="0">
              <a:buNone/>
              <a:defRPr sz="3197" b="1"/>
            </a:lvl6pPr>
            <a:lvl7pPr marL="5481188" indent="0">
              <a:buNone/>
              <a:defRPr sz="3197" b="1"/>
            </a:lvl7pPr>
            <a:lvl8pPr marL="6394719" indent="0">
              <a:buNone/>
              <a:defRPr sz="3197" b="1"/>
            </a:lvl8pPr>
            <a:lvl9pPr marL="7308251" indent="0">
              <a:buNone/>
              <a:defRPr sz="31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795"/>
            </a:lvl1pPr>
            <a:lvl2pPr>
              <a:defRPr sz="3996"/>
            </a:lvl2pPr>
            <a:lvl3pPr>
              <a:defRPr sz="3597"/>
            </a:lvl3pPr>
            <a:lvl4pPr>
              <a:defRPr sz="3197"/>
            </a:lvl4pPr>
            <a:lvl5pPr>
              <a:defRPr sz="3197"/>
            </a:lvl5pPr>
            <a:lvl6pPr>
              <a:defRPr sz="3197"/>
            </a:lvl6pPr>
            <a:lvl7pPr>
              <a:defRPr sz="3197"/>
            </a:lvl7pPr>
            <a:lvl8pPr>
              <a:defRPr sz="3197"/>
            </a:lvl8pPr>
            <a:lvl9pPr>
              <a:defRPr sz="31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3"/>
          </a:xfrm>
        </p:spPr>
        <p:txBody>
          <a:bodyPr anchor="b"/>
          <a:lstStyle>
            <a:lvl1pPr marL="0" indent="0">
              <a:buNone/>
              <a:defRPr sz="4795" b="1"/>
            </a:lvl1pPr>
            <a:lvl2pPr marL="913531" indent="0">
              <a:buNone/>
              <a:defRPr sz="3996" b="1"/>
            </a:lvl2pPr>
            <a:lvl3pPr marL="1827063" indent="0">
              <a:buNone/>
              <a:defRPr sz="3597" b="1"/>
            </a:lvl3pPr>
            <a:lvl4pPr marL="2740594" indent="0">
              <a:buNone/>
              <a:defRPr sz="3197" b="1"/>
            </a:lvl4pPr>
            <a:lvl5pPr marL="3654125" indent="0">
              <a:buNone/>
              <a:defRPr sz="3197" b="1"/>
            </a:lvl5pPr>
            <a:lvl6pPr marL="4567657" indent="0">
              <a:buNone/>
              <a:defRPr sz="3197" b="1"/>
            </a:lvl6pPr>
            <a:lvl7pPr marL="5481188" indent="0">
              <a:buNone/>
              <a:defRPr sz="3197" b="1"/>
            </a:lvl7pPr>
            <a:lvl8pPr marL="6394719" indent="0">
              <a:buNone/>
              <a:defRPr sz="3197" b="1"/>
            </a:lvl8pPr>
            <a:lvl9pPr marL="7308251" indent="0">
              <a:buNone/>
              <a:defRPr sz="31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2313"/>
            <a:ext cx="8083550" cy="5926932"/>
          </a:xfrm>
        </p:spPr>
        <p:txBody>
          <a:bodyPr/>
          <a:lstStyle>
            <a:lvl1pPr>
              <a:defRPr sz="4795"/>
            </a:lvl1pPr>
            <a:lvl2pPr>
              <a:defRPr sz="3996"/>
            </a:lvl2pPr>
            <a:lvl3pPr>
              <a:defRPr sz="3597"/>
            </a:lvl3pPr>
            <a:lvl4pPr>
              <a:defRPr sz="3197"/>
            </a:lvl4pPr>
            <a:lvl5pPr>
              <a:defRPr sz="3197"/>
            </a:lvl5pPr>
            <a:lvl6pPr>
              <a:defRPr sz="3197"/>
            </a:lvl6pPr>
            <a:lvl7pPr>
              <a:defRPr sz="3197"/>
            </a:lvl7pPr>
            <a:lvl8pPr>
              <a:defRPr sz="3197"/>
            </a:lvl8pPr>
            <a:lvl9pPr>
              <a:defRPr sz="31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C470-24D6-5040-9E86-114667F7351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EC085-AE8E-C245-93AF-2C78B1846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64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C470-24D6-5040-9E86-114667F7351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EC085-AE8E-C245-93AF-2C78B1846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39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C470-24D6-5040-9E86-114667F7351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EC085-AE8E-C245-93AF-2C78B1846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62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409576"/>
            <a:ext cx="6016626" cy="1743076"/>
          </a:xfrm>
        </p:spPr>
        <p:txBody>
          <a:bodyPr anchor="b"/>
          <a:lstStyle>
            <a:lvl1pPr algn="l">
              <a:defRPr sz="399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5"/>
            <a:ext cx="10223500" cy="8779670"/>
          </a:xfrm>
        </p:spPr>
        <p:txBody>
          <a:bodyPr/>
          <a:lstStyle>
            <a:lvl1pPr>
              <a:defRPr sz="6394"/>
            </a:lvl1pPr>
            <a:lvl2pPr>
              <a:defRPr sz="5595"/>
            </a:lvl2pPr>
            <a:lvl3pPr>
              <a:defRPr sz="4795"/>
            </a:lvl3pPr>
            <a:lvl4pPr>
              <a:defRPr sz="3996"/>
            </a:lvl4pPr>
            <a:lvl5pPr>
              <a:defRPr sz="3996"/>
            </a:lvl5pPr>
            <a:lvl6pPr>
              <a:defRPr sz="3996"/>
            </a:lvl6pPr>
            <a:lvl7pPr>
              <a:defRPr sz="3996"/>
            </a:lvl7pPr>
            <a:lvl8pPr>
              <a:defRPr sz="3996"/>
            </a:lvl8pPr>
            <a:lvl9pPr>
              <a:defRPr sz="39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3" y="2152652"/>
            <a:ext cx="6016626" cy="7036594"/>
          </a:xfrm>
        </p:spPr>
        <p:txBody>
          <a:bodyPr/>
          <a:lstStyle>
            <a:lvl1pPr marL="0" indent="0">
              <a:buNone/>
              <a:defRPr sz="2797"/>
            </a:lvl1pPr>
            <a:lvl2pPr marL="913531" indent="0">
              <a:buNone/>
              <a:defRPr sz="2398"/>
            </a:lvl2pPr>
            <a:lvl3pPr marL="1827063" indent="0">
              <a:buNone/>
              <a:defRPr sz="1998"/>
            </a:lvl3pPr>
            <a:lvl4pPr marL="2740594" indent="0">
              <a:buNone/>
              <a:defRPr sz="1798"/>
            </a:lvl4pPr>
            <a:lvl5pPr marL="3654125" indent="0">
              <a:buNone/>
              <a:defRPr sz="1798"/>
            </a:lvl5pPr>
            <a:lvl6pPr marL="4567657" indent="0">
              <a:buNone/>
              <a:defRPr sz="1798"/>
            </a:lvl6pPr>
            <a:lvl7pPr marL="5481188" indent="0">
              <a:buNone/>
              <a:defRPr sz="1798"/>
            </a:lvl7pPr>
            <a:lvl8pPr marL="6394719" indent="0">
              <a:buNone/>
              <a:defRPr sz="1798"/>
            </a:lvl8pPr>
            <a:lvl9pPr marL="7308251" indent="0">
              <a:buNone/>
              <a:defRPr sz="17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C470-24D6-5040-9E86-114667F7351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EC085-AE8E-C245-93AF-2C78B1846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1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1"/>
            <a:ext cx="10972800" cy="850107"/>
          </a:xfrm>
        </p:spPr>
        <p:txBody>
          <a:bodyPr anchor="b"/>
          <a:lstStyle>
            <a:lvl1pPr algn="l">
              <a:defRPr sz="399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6394"/>
            </a:lvl1pPr>
            <a:lvl2pPr marL="913531" indent="0">
              <a:buNone/>
              <a:defRPr sz="5595"/>
            </a:lvl2pPr>
            <a:lvl3pPr marL="1827063" indent="0">
              <a:buNone/>
              <a:defRPr sz="4795"/>
            </a:lvl3pPr>
            <a:lvl4pPr marL="2740594" indent="0">
              <a:buNone/>
              <a:defRPr sz="3996"/>
            </a:lvl4pPr>
            <a:lvl5pPr marL="3654125" indent="0">
              <a:buNone/>
              <a:defRPr sz="3996"/>
            </a:lvl5pPr>
            <a:lvl6pPr marL="4567657" indent="0">
              <a:buNone/>
              <a:defRPr sz="3996"/>
            </a:lvl6pPr>
            <a:lvl7pPr marL="5481188" indent="0">
              <a:buNone/>
              <a:defRPr sz="3996"/>
            </a:lvl7pPr>
            <a:lvl8pPr marL="6394719" indent="0">
              <a:buNone/>
              <a:defRPr sz="3996"/>
            </a:lvl8pPr>
            <a:lvl9pPr marL="7308251" indent="0">
              <a:buNone/>
              <a:defRPr sz="399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8"/>
            <a:ext cx="10972800" cy="1207292"/>
          </a:xfrm>
        </p:spPr>
        <p:txBody>
          <a:bodyPr/>
          <a:lstStyle>
            <a:lvl1pPr marL="0" indent="0">
              <a:buNone/>
              <a:defRPr sz="2797"/>
            </a:lvl1pPr>
            <a:lvl2pPr marL="913531" indent="0">
              <a:buNone/>
              <a:defRPr sz="2398"/>
            </a:lvl2pPr>
            <a:lvl3pPr marL="1827063" indent="0">
              <a:buNone/>
              <a:defRPr sz="1998"/>
            </a:lvl3pPr>
            <a:lvl4pPr marL="2740594" indent="0">
              <a:buNone/>
              <a:defRPr sz="1798"/>
            </a:lvl4pPr>
            <a:lvl5pPr marL="3654125" indent="0">
              <a:buNone/>
              <a:defRPr sz="1798"/>
            </a:lvl5pPr>
            <a:lvl6pPr marL="4567657" indent="0">
              <a:buNone/>
              <a:defRPr sz="1798"/>
            </a:lvl6pPr>
            <a:lvl7pPr marL="5481188" indent="0">
              <a:buNone/>
              <a:defRPr sz="1798"/>
            </a:lvl7pPr>
            <a:lvl8pPr marL="6394719" indent="0">
              <a:buNone/>
              <a:defRPr sz="1798"/>
            </a:lvl8pPr>
            <a:lvl9pPr marL="7308251" indent="0">
              <a:buNone/>
              <a:defRPr sz="17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C470-24D6-5040-9E86-114667F7351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EC085-AE8E-C245-93AF-2C78B1846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94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C470-24D6-5040-9E86-114667F7351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EC085-AE8E-C245-93AF-2C78B1846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01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309563"/>
            <a:ext cx="4114800" cy="65889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09563"/>
            <a:ext cx="12039600" cy="658891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C470-24D6-5040-9E86-114667F7351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EC085-AE8E-C245-93AF-2C78B1846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1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8"/>
            <a:ext cx="42672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0C470-24D6-5040-9E86-114667F7351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8"/>
            <a:ext cx="57912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8"/>
            <a:ext cx="42672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EC085-AE8E-C245-93AF-2C78B1846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6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3531" rtl="0" eaLnBrk="1" latinLnBrk="0" hangingPunct="1">
        <a:spcBef>
          <a:spcPct val="0"/>
        </a:spcBef>
        <a:buNone/>
        <a:defRPr sz="87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148" indent="-685148" algn="l" defTabSz="913531" rtl="0" eaLnBrk="1" latinLnBrk="0" hangingPunct="1">
        <a:spcBef>
          <a:spcPct val="20000"/>
        </a:spcBef>
        <a:buFont typeface="Arial"/>
        <a:buChar char="•"/>
        <a:defRPr sz="6394" kern="1200">
          <a:solidFill>
            <a:schemeClr val="tx1"/>
          </a:solidFill>
          <a:latin typeface="+mn-lt"/>
          <a:ea typeface="+mn-ea"/>
          <a:cs typeface="+mn-cs"/>
        </a:defRPr>
      </a:lvl1pPr>
      <a:lvl2pPr marL="1484488" indent="-570957" algn="l" defTabSz="913531" rtl="0" eaLnBrk="1" latinLnBrk="0" hangingPunct="1">
        <a:spcBef>
          <a:spcPct val="20000"/>
        </a:spcBef>
        <a:buFont typeface="Arial"/>
        <a:buChar char="–"/>
        <a:defRPr sz="5595" kern="1200">
          <a:solidFill>
            <a:schemeClr val="tx1"/>
          </a:solidFill>
          <a:latin typeface="+mn-lt"/>
          <a:ea typeface="+mn-ea"/>
          <a:cs typeface="+mn-cs"/>
        </a:defRPr>
      </a:lvl2pPr>
      <a:lvl3pPr marL="2283828" indent="-456766" algn="l" defTabSz="913531" rtl="0" eaLnBrk="1" latinLnBrk="0" hangingPunct="1">
        <a:spcBef>
          <a:spcPct val="20000"/>
        </a:spcBef>
        <a:buFont typeface="Arial"/>
        <a:buChar char="•"/>
        <a:defRPr sz="4795" kern="1200">
          <a:solidFill>
            <a:schemeClr val="tx1"/>
          </a:solidFill>
          <a:latin typeface="+mn-lt"/>
          <a:ea typeface="+mn-ea"/>
          <a:cs typeface="+mn-cs"/>
        </a:defRPr>
      </a:lvl3pPr>
      <a:lvl4pPr marL="3197360" indent="-456766" algn="l" defTabSz="913531" rtl="0" eaLnBrk="1" latinLnBrk="0" hangingPunct="1">
        <a:spcBef>
          <a:spcPct val="20000"/>
        </a:spcBef>
        <a:buFont typeface="Arial"/>
        <a:buChar char="–"/>
        <a:defRPr sz="3996" kern="1200">
          <a:solidFill>
            <a:schemeClr val="tx1"/>
          </a:solidFill>
          <a:latin typeface="+mn-lt"/>
          <a:ea typeface="+mn-ea"/>
          <a:cs typeface="+mn-cs"/>
        </a:defRPr>
      </a:lvl4pPr>
      <a:lvl5pPr marL="4110891" indent="-456766" algn="l" defTabSz="913531" rtl="0" eaLnBrk="1" latinLnBrk="0" hangingPunct="1">
        <a:spcBef>
          <a:spcPct val="20000"/>
        </a:spcBef>
        <a:buFont typeface="Arial"/>
        <a:buChar char="»"/>
        <a:defRPr sz="3996" kern="1200">
          <a:solidFill>
            <a:schemeClr val="tx1"/>
          </a:solidFill>
          <a:latin typeface="+mn-lt"/>
          <a:ea typeface="+mn-ea"/>
          <a:cs typeface="+mn-cs"/>
        </a:defRPr>
      </a:lvl5pPr>
      <a:lvl6pPr marL="5024422" indent="-456766" algn="l" defTabSz="913531" rtl="0" eaLnBrk="1" latinLnBrk="0" hangingPunct="1">
        <a:spcBef>
          <a:spcPct val="20000"/>
        </a:spcBef>
        <a:buFont typeface="Arial"/>
        <a:buChar char="•"/>
        <a:defRPr sz="3996" kern="1200">
          <a:solidFill>
            <a:schemeClr val="tx1"/>
          </a:solidFill>
          <a:latin typeface="+mn-lt"/>
          <a:ea typeface="+mn-ea"/>
          <a:cs typeface="+mn-cs"/>
        </a:defRPr>
      </a:lvl6pPr>
      <a:lvl7pPr marL="5937954" indent="-456766" algn="l" defTabSz="913531" rtl="0" eaLnBrk="1" latinLnBrk="0" hangingPunct="1">
        <a:spcBef>
          <a:spcPct val="20000"/>
        </a:spcBef>
        <a:buFont typeface="Arial"/>
        <a:buChar char="•"/>
        <a:defRPr sz="3996" kern="1200">
          <a:solidFill>
            <a:schemeClr val="tx1"/>
          </a:solidFill>
          <a:latin typeface="+mn-lt"/>
          <a:ea typeface="+mn-ea"/>
          <a:cs typeface="+mn-cs"/>
        </a:defRPr>
      </a:lvl7pPr>
      <a:lvl8pPr marL="6851485" indent="-456766" algn="l" defTabSz="913531" rtl="0" eaLnBrk="1" latinLnBrk="0" hangingPunct="1">
        <a:spcBef>
          <a:spcPct val="20000"/>
        </a:spcBef>
        <a:buFont typeface="Arial"/>
        <a:buChar char="•"/>
        <a:defRPr sz="3996" kern="1200">
          <a:solidFill>
            <a:schemeClr val="tx1"/>
          </a:solidFill>
          <a:latin typeface="+mn-lt"/>
          <a:ea typeface="+mn-ea"/>
          <a:cs typeface="+mn-cs"/>
        </a:defRPr>
      </a:lvl8pPr>
      <a:lvl9pPr marL="7765016" indent="-456766" algn="l" defTabSz="913531" rtl="0" eaLnBrk="1" latinLnBrk="0" hangingPunct="1">
        <a:spcBef>
          <a:spcPct val="20000"/>
        </a:spcBef>
        <a:buFont typeface="Arial"/>
        <a:buChar char="•"/>
        <a:defRPr sz="39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31" rtl="0" eaLnBrk="1" latinLnBrk="0" hangingPunct="1">
        <a:defRPr sz="3597" kern="1200">
          <a:solidFill>
            <a:schemeClr val="tx1"/>
          </a:solidFill>
          <a:latin typeface="+mn-lt"/>
          <a:ea typeface="+mn-ea"/>
          <a:cs typeface="+mn-cs"/>
        </a:defRPr>
      </a:lvl1pPr>
      <a:lvl2pPr marL="913531" algn="l" defTabSz="913531" rtl="0" eaLnBrk="1" latinLnBrk="0" hangingPunct="1">
        <a:defRPr sz="3597" kern="1200">
          <a:solidFill>
            <a:schemeClr val="tx1"/>
          </a:solidFill>
          <a:latin typeface="+mn-lt"/>
          <a:ea typeface="+mn-ea"/>
          <a:cs typeface="+mn-cs"/>
        </a:defRPr>
      </a:lvl2pPr>
      <a:lvl3pPr marL="1827063" algn="l" defTabSz="913531" rtl="0" eaLnBrk="1" latinLnBrk="0" hangingPunct="1">
        <a:defRPr sz="3597" kern="1200">
          <a:solidFill>
            <a:schemeClr val="tx1"/>
          </a:solidFill>
          <a:latin typeface="+mn-lt"/>
          <a:ea typeface="+mn-ea"/>
          <a:cs typeface="+mn-cs"/>
        </a:defRPr>
      </a:lvl3pPr>
      <a:lvl4pPr marL="2740594" algn="l" defTabSz="913531" rtl="0" eaLnBrk="1" latinLnBrk="0" hangingPunct="1">
        <a:defRPr sz="3597" kern="1200">
          <a:solidFill>
            <a:schemeClr val="tx1"/>
          </a:solidFill>
          <a:latin typeface="+mn-lt"/>
          <a:ea typeface="+mn-ea"/>
          <a:cs typeface="+mn-cs"/>
        </a:defRPr>
      </a:lvl4pPr>
      <a:lvl5pPr marL="3654125" algn="l" defTabSz="913531" rtl="0" eaLnBrk="1" latinLnBrk="0" hangingPunct="1">
        <a:defRPr sz="3597" kern="1200">
          <a:solidFill>
            <a:schemeClr val="tx1"/>
          </a:solidFill>
          <a:latin typeface="+mn-lt"/>
          <a:ea typeface="+mn-ea"/>
          <a:cs typeface="+mn-cs"/>
        </a:defRPr>
      </a:lvl5pPr>
      <a:lvl6pPr marL="4567657" algn="l" defTabSz="913531" rtl="0" eaLnBrk="1" latinLnBrk="0" hangingPunct="1">
        <a:defRPr sz="3597" kern="1200">
          <a:solidFill>
            <a:schemeClr val="tx1"/>
          </a:solidFill>
          <a:latin typeface="+mn-lt"/>
          <a:ea typeface="+mn-ea"/>
          <a:cs typeface="+mn-cs"/>
        </a:defRPr>
      </a:lvl6pPr>
      <a:lvl7pPr marL="5481188" algn="l" defTabSz="913531" rtl="0" eaLnBrk="1" latinLnBrk="0" hangingPunct="1">
        <a:defRPr sz="3597" kern="1200">
          <a:solidFill>
            <a:schemeClr val="tx1"/>
          </a:solidFill>
          <a:latin typeface="+mn-lt"/>
          <a:ea typeface="+mn-ea"/>
          <a:cs typeface="+mn-cs"/>
        </a:defRPr>
      </a:lvl7pPr>
      <a:lvl8pPr marL="6394719" algn="l" defTabSz="913531" rtl="0" eaLnBrk="1" latinLnBrk="0" hangingPunct="1">
        <a:defRPr sz="3597" kern="1200">
          <a:solidFill>
            <a:schemeClr val="tx1"/>
          </a:solidFill>
          <a:latin typeface="+mn-lt"/>
          <a:ea typeface="+mn-ea"/>
          <a:cs typeface="+mn-cs"/>
        </a:defRPr>
      </a:lvl8pPr>
      <a:lvl9pPr marL="7308251" algn="l" defTabSz="913531" rtl="0" eaLnBrk="1" latinLnBrk="0" hangingPunct="1">
        <a:defRPr sz="35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em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emf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emf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11.emf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13.emf"/><Relationship Id="rId10" Type="http://schemas.openxmlformats.org/officeDocument/2006/relationships/image" Target="../media/image28.png"/><Relationship Id="rId4" Type="http://schemas.openxmlformats.org/officeDocument/2006/relationships/image" Target="../media/image12.emf"/><Relationship Id="rId9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7.svg"/><Relationship Id="rId3" Type="http://schemas.openxmlformats.org/officeDocument/2006/relationships/image" Target="../media/image11.emf"/><Relationship Id="rId7" Type="http://schemas.openxmlformats.org/officeDocument/2006/relationships/image" Target="../media/image29.sv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openxmlformats.org/officeDocument/2006/relationships/image" Target="../media/image25.svg"/><Relationship Id="rId5" Type="http://schemas.openxmlformats.org/officeDocument/2006/relationships/image" Target="../media/image13.emf"/><Relationship Id="rId10" Type="http://schemas.openxmlformats.org/officeDocument/2006/relationships/image" Target="../media/image24.png"/><Relationship Id="rId4" Type="http://schemas.openxmlformats.org/officeDocument/2006/relationships/image" Target="../media/image12.emf"/><Relationship Id="rId9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7677698"/>
          </a:xfrm>
          <a:custGeom>
            <a:avLst/>
            <a:gdLst/>
            <a:ahLst/>
            <a:cxnLst/>
            <a:rect l="l" t="t" r="r" b="b"/>
            <a:pathLst>
              <a:path w="18288000" h="7677698">
                <a:moveTo>
                  <a:pt x="0" y="0"/>
                </a:moveTo>
                <a:lnTo>
                  <a:pt x="18288000" y="0"/>
                </a:lnTo>
                <a:lnTo>
                  <a:pt x="18288000" y="7677698"/>
                </a:lnTo>
                <a:lnTo>
                  <a:pt x="0" y="76776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000"/>
            </a:blip>
            <a:stretch>
              <a:fillRect l="-2167" t="-20548" b="-264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444533" y="7726032"/>
            <a:ext cx="2814767" cy="1522743"/>
          </a:xfrm>
          <a:custGeom>
            <a:avLst/>
            <a:gdLst/>
            <a:ahLst/>
            <a:cxnLst/>
            <a:rect l="l" t="t" r="r" b="b"/>
            <a:pathLst>
              <a:path w="2814767" h="1522743">
                <a:moveTo>
                  <a:pt x="0" y="0"/>
                </a:moveTo>
                <a:lnTo>
                  <a:pt x="2814767" y="0"/>
                </a:lnTo>
                <a:lnTo>
                  <a:pt x="2814767" y="1522743"/>
                </a:lnTo>
                <a:lnTo>
                  <a:pt x="0" y="15227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0" y="5411111"/>
            <a:ext cx="18288000" cy="2018389"/>
            <a:chOff x="0" y="0"/>
            <a:chExt cx="5035951" cy="53159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35951" cy="531592"/>
            </a:xfrm>
            <a:custGeom>
              <a:avLst/>
              <a:gdLst/>
              <a:ahLst/>
              <a:cxnLst/>
              <a:rect l="l" t="t" r="r" b="b"/>
              <a:pathLst>
                <a:path w="5035951" h="531592">
                  <a:moveTo>
                    <a:pt x="20650" y="0"/>
                  </a:moveTo>
                  <a:lnTo>
                    <a:pt x="5015302" y="0"/>
                  </a:lnTo>
                  <a:cubicBezTo>
                    <a:pt x="5026706" y="0"/>
                    <a:pt x="5035951" y="9245"/>
                    <a:pt x="5035951" y="20650"/>
                  </a:cubicBezTo>
                  <a:lnTo>
                    <a:pt x="5035951" y="510943"/>
                  </a:lnTo>
                  <a:cubicBezTo>
                    <a:pt x="5035951" y="522347"/>
                    <a:pt x="5026706" y="531592"/>
                    <a:pt x="5015302" y="531592"/>
                  </a:cubicBezTo>
                  <a:lnTo>
                    <a:pt x="20650" y="531592"/>
                  </a:lnTo>
                  <a:cubicBezTo>
                    <a:pt x="9245" y="531592"/>
                    <a:pt x="0" y="522347"/>
                    <a:pt x="0" y="510943"/>
                  </a:cubicBezTo>
                  <a:lnTo>
                    <a:pt x="0" y="20650"/>
                  </a:lnTo>
                  <a:cubicBezTo>
                    <a:pt x="0" y="9245"/>
                    <a:pt x="9245" y="0"/>
                    <a:pt x="20650" y="0"/>
                  </a:cubicBezTo>
                  <a:close/>
                </a:path>
              </a:pathLst>
            </a:custGeom>
            <a:solidFill>
              <a:srgbClr val="B3A48F">
                <a:alpha val="5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035951" cy="5696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916285" y="7677698"/>
            <a:ext cx="6634865" cy="1813862"/>
            <a:chOff x="0" y="0"/>
            <a:chExt cx="10330417" cy="282416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330417" cy="2824164"/>
            </a:xfrm>
            <a:custGeom>
              <a:avLst/>
              <a:gdLst/>
              <a:ahLst/>
              <a:cxnLst/>
              <a:rect l="l" t="t" r="r" b="b"/>
              <a:pathLst>
                <a:path w="10330417" h="2824164">
                  <a:moveTo>
                    <a:pt x="9360772" y="0"/>
                  </a:moveTo>
                  <a:lnTo>
                    <a:pt x="969645" y="0"/>
                  </a:lnTo>
                  <a:cubicBezTo>
                    <a:pt x="434975" y="0"/>
                    <a:pt x="0" y="434975"/>
                    <a:pt x="0" y="1412082"/>
                  </a:cubicBezTo>
                  <a:cubicBezTo>
                    <a:pt x="0" y="2389189"/>
                    <a:pt x="434975" y="2824164"/>
                    <a:pt x="969645" y="2824164"/>
                  </a:cubicBezTo>
                  <a:lnTo>
                    <a:pt x="9360772" y="2824164"/>
                  </a:lnTo>
                  <a:cubicBezTo>
                    <a:pt x="9895442" y="2824164"/>
                    <a:pt x="10330417" y="2389189"/>
                    <a:pt x="10330417" y="1412082"/>
                  </a:cubicBezTo>
                  <a:cubicBezTo>
                    <a:pt x="10330417" y="434975"/>
                    <a:pt x="9895442" y="0"/>
                    <a:pt x="9360772" y="0"/>
                  </a:cubicBezTo>
                  <a:close/>
                  <a:moveTo>
                    <a:pt x="9360772" y="2798764"/>
                  </a:moveTo>
                  <a:lnTo>
                    <a:pt x="969645" y="2798764"/>
                  </a:lnTo>
                  <a:cubicBezTo>
                    <a:pt x="448945" y="2798764"/>
                    <a:pt x="25400" y="2375219"/>
                    <a:pt x="25400" y="1412082"/>
                  </a:cubicBezTo>
                  <a:cubicBezTo>
                    <a:pt x="25400" y="448945"/>
                    <a:pt x="448945" y="25400"/>
                    <a:pt x="969645" y="25400"/>
                  </a:cubicBezTo>
                  <a:lnTo>
                    <a:pt x="9360772" y="25400"/>
                  </a:lnTo>
                  <a:cubicBezTo>
                    <a:pt x="9881472" y="25400"/>
                    <a:pt x="10305017" y="448945"/>
                    <a:pt x="10305017" y="1412082"/>
                  </a:cubicBezTo>
                  <a:cubicBezTo>
                    <a:pt x="10305017" y="2375219"/>
                    <a:pt x="9881472" y="2798764"/>
                    <a:pt x="9360772" y="279876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352048" y="7854589"/>
            <a:ext cx="5583904" cy="1141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9"/>
              </a:lnSpc>
            </a:pPr>
            <a:r>
              <a:rPr lang="en-US" sz="3099" dirty="0">
                <a:solidFill>
                  <a:srgbClr val="1C1C1B"/>
                </a:solidFill>
                <a:ea typeface="Canva Sans"/>
                <a:cs typeface="Canva Sans"/>
                <a:sym typeface="Canva Sans"/>
              </a:rPr>
              <a:t>Cash Advocacy Paper</a:t>
            </a:r>
          </a:p>
          <a:p>
            <a:pPr marL="0" lvl="0" indent="0" algn="ctr">
              <a:lnSpc>
                <a:spcPts val="5000"/>
              </a:lnSpc>
            </a:pPr>
            <a:r>
              <a:rPr lang="en-US" sz="2000">
                <a:solidFill>
                  <a:srgbClr val="1C1C1B"/>
                </a:solidFill>
                <a:ea typeface="Canva Sans"/>
                <a:cs typeface="Canva Sans"/>
                <a:sym typeface="Canva Sans"/>
              </a:rPr>
              <a:t>12 March </a:t>
            </a:r>
            <a:r>
              <a:rPr lang="en-US" sz="2000" dirty="0">
                <a:solidFill>
                  <a:srgbClr val="1C1C1B"/>
                </a:solidFill>
                <a:ea typeface="Canva Sans"/>
                <a:cs typeface="Canva Sans"/>
                <a:sym typeface="Canva Sans"/>
              </a:rPr>
              <a:t>2025</a:t>
            </a:r>
          </a:p>
        </p:txBody>
      </p:sp>
      <p:sp>
        <p:nvSpPr>
          <p:cNvPr id="10" name="Freeform 10"/>
          <p:cNvSpPr/>
          <p:nvPr/>
        </p:nvSpPr>
        <p:spPr>
          <a:xfrm>
            <a:off x="886950" y="7677698"/>
            <a:ext cx="1473286" cy="1491702"/>
          </a:xfrm>
          <a:custGeom>
            <a:avLst/>
            <a:gdLst/>
            <a:ahLst/>
            <a:cxnLst/>
            <a:rect l="l" t="t" r="r" b="b"/>
            <a:pathLst>
              <a:path w="1473286" h="1491702">
                <a:moveTo>
                  <a:pt x="0" y="0"/>
                </a:moveTo>
                <a:lnTo>
                  <a:pt x="1473286" y="0"/>
                </a:lnTo>
                <a:lnTo>
                  <a:pt x="1473286" y="1491702"/>
                </a:lnTo>
                <a:lnTo>
                  <a:pt x="0" y="14917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7253103" y="9258300"/>
            <a:ext cx="3793644" cy="1006023"/>
          </a:xfrm>
          <a:custGeom>
            <a:avLst/>
            <a:gdLst/>
            <a:ahLst/>
            <a:cxnLst/>
            <a:rect l="l" t="t" r="r" b="b"/>
            <a:pathLst>
              <a:path w="3793644" h="1006023">
                <a:moveTo>
                  <a:pt x="0" y="0"/>
                </a:moveTo>
                <a:lnTo>
                  <a:pt x="3793644" y="0"/>
                </a:lnTo>
                <a:lnTo>
                  <a:pt x="3793644" y="1006023"/>
                </a:lnTo>
                <a:lnTo>
                  <a:pt x="0" y="10060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3521" b="-264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297666" y="5486400"/>
            <a:ext cx="15692667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20"/>
              </a:lnSpc>
              <a:spcBef>
                <a:spcPct val="0"/>
              </a:spcBef>
            </a:pPr>
            <a:r>
              <a:rPr lang="en-US" sz="4100" spc="205" dirty="0">
                <a:solidFill>
                  <a:srgbClr val="FFFFFF"/>
                </a:solidFill>
                <a:latin typeface="Aptos" panose="020B0004020202020204" pitchFamily="34" charset="0"/>
                <a:ea typeface="Times New Roman"/>
                <a:cs typeface="Times New Roman"/>
                <a:sym typeface="Times New Roman"/>
              </a:rPr>
              <a:t>SAFETY NET AND HUMANITARIAN CASH IN THE EMERGENCY RESPONSE IN LEBANON – WHAT CAN WE LEARN?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899DED-F3DD-C1B4-0506-1879948D9E68}"/>
              </a:ext>
            </a:extLst>
          </p:cNvPr>
          <p:cNvSpPr txBox="1"/>
          <p:nvPr/>
        </p:nvSpPr>
        <p:spPr>
          <a:xfrm>
            <a:off x="4965483" y="3729039"/>
            <a:ext cx="83570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rgbClr val="0099CC"/>
                </a:solidFill>
                <a:latin typeface="Aptos" panose="020B0004020202020204" pitchFamily="34" charset="0"/>
              </a:rPr>
              <a:t>Q&amp;A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E71A60-0D3B-CB23-6E5F-716FFF48A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64928" y="9693716"/>
            <a:ext cx="14264930" cy="1118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E536EB-5A87-0447-F9E7-8216C4AF9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28" y="9929082"/>
            <a:ext cx="11652081" cy="1799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0FA3E8-C5B4-6E11-ABA4-C89DABD9D4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5968" y="9264413"/>
            <a:ext cx="3269513" cy="84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B15DF-BAEE-A25C-0457-D73F1723F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6CFA13-1EA7-B86E-A99E-0C86B822C26B}"/>
              </a:ext>
            </a:extLst>
          </p:cNvPr>
          <p:cNvSpPr txBox="1"/>
          <p:nvPr/>
        </p:nvSpPr>
        <p:spPr>
          <a:xfrm>
            <a:off x="1371600" y="3729039"/>
            <a:ext cx="1287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99CC"/>
                </a:solidFill>
                <a:latin typeface="Aptos" panose="020B0004020202020204" pitchFamily="34" charset="0"/>
              </a:rPr>
              <a:t>Thank you for listening!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172186-E2BB-F6F9-0883-69E10D960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64928" y="9693716"/>
            <a:ext cx="14264930" cy="1118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B2ADB8-C28F-898D-0453-5C411279E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28" y="9929082"/>
            <a:ext cx="11652081" cy="1799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229131-0ACA-A524-1E35-564E8CF68A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5968" y="9264413"/>
            <a:ext cx="3269513" cy="844624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0011FB11-EA0E-0EF7-02AD-3FB15F2EC1C5}"/>
              </a:ext>
            </a:extLst>
          </p:cNvPr>
          <p:cNvSpPr/>
          <p:nvPr/>
        </p:nvSpPr>
        <p:spPr>
          <a:xfrm>
            <a:off x="13382747" y="3319173"/>
            <a:ext cx="1733305" cy="1733305"/>
          </a:xfrm>
          <a:custGeom>
            <a:avLst/>
            <a:gdLst/>
            <a:ahLst/>
            <a:cxnLst/>
            <a:rect l="l" t="t" r="r" b="b"/>
            <a:pathLst>
              <a:path w="1733305" h="1733305">
                <a:moveTo>
                  <a:pt x="0" y="0"/>
                </a:moveTo>
                <a:lnTo>
                  <a:pt x="1733304" y="0"/>
                </a:lnTo>
                <a:lnTo>
                  <a:pt x="1733304" y="1733305"/>
                </a:lnTo>
                <a:lnTo>
                  <a:pt x="0" y="17333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4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49B27B4-B6CC-FBDB-CC5F-0566491FB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781300"/>
            <a:ext cx="13411200" cy="44920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079" y="4256166"/>
            <a:ext cx="18327079" cy="913758"/>
            <a:chOff x="0" y="0"/>
            <a:chExt cx="6395869" cy="261518"/>
          </a:xfrm>
          <a:solidFill>
            <a:srgbClr val="0070C0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6395869" cy="261518"/>
            </a:xfrm>
            <a:custGeom>
              <a:avLst/>
              <a:gdLst/>
              <a:ahLst/>
              <a:cxnLst/>
              <a:rect l="l" t="t" r="r" b="b"/>
              <a:pathLst>
                <a:path w="6395869" h="261518">
                  <a:moveTo>
                    <a:pt x="8661" y="0"/>
                  </a:moveTo>
                  <a:lnTo>
                    <a:pt x="6387209" y="0"/>
                  </a:lnTo>
                  <a:cubicBezTo>
                    <a:pt x="6391992" y="0"/>
                    <a:pt x="6395869" y="3878"/>
                    <a:pt x="6395869" y="8661"/>
                  </a:cubicBezTo>
                  <a:lnTo>
                    <a:pt x="6395869" y="252857"/>
                  </a:lnTo>
                  <a:cubicBezTo>
                    <a:pt x="6395869" y="257640"/>
                    <a:pt x="6391992" y="261518"/>
                    <a:pt x="6387209" y="261518"/>
                  </a:cubicBezTo>
                  <a:lnTo>
                    <a:pt x="8661" y="261518"/>
                  </a:lnTo>
                  <a:cubicBezTo>
                    <a:pt x="6364" y="261518"/>
                    <a:pt x="4161" y="260605"/>
                    <a:pt x="2537" y="258981"/>
                  </a:cubicBezTo>
                  <a:cubicBezTo>
                    <a:pt x="912" y="257357"/>
                    <a:pt x="0" y="255154"/>
                    <a:pt x="0" y="252857"/>
                  </a:cubicBezTo>
                  <a:lnTo>
                    <a:pt x="0" y="8661"/>
                  </a:lnTo>
                  <a:cubicBezTo>
                    <a:pt x="0" y="6364"/>
                    <a:pt x="912" y="4161"/>
                    <a:pt x="2537" y="2537"/>
                  </a:cubicBezTo>
                  <a:cubicBezTo>
                    <a:pt x="4161" y="912"/>
                    <a:pt x="6364" y="0"/>
                    <a:pt x="866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6395869" cy="24246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11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9144000" y="4256571"/>
            <a:ext cx="96246" cy="4554054"/>
          </a:xfrm>
          <a:prstGeom prst="line">
            <a:avLst/>
          </a:prstGeom>
          <a:ln w="76200" cap="flat">
            <a:solidFill>
              <a:srgbClr val="0D20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35324" y="1222885"/>
            <a:ext cx="1733305" cy="1733305"/>
          </a:xfrm>
          <a:custGeom>
            <a:avLst/>
            <a:gdLst/>
            <a:ahLst/>
            <a:cxnLst/>
            <a:rect l="l" t="t" r="r" b="b"/>
            <a:pathLst>
              <a:path w="1733305" h="1733305">
                <a:moveTo>
                  <a:pt x="0" y="0"/>
                </a:moveTo>
                <a:lnTo>
                  <a:pt x="1733304" y="0"/>
                </a:lnTo>
                <a:lnTo>
                  <a:pt x="1733304" y="1733305"/>
                </a:lnTo>
                <a:lnTo>
                  <a:pt x="0" y="17333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128978" y="1336196"/>
            <a:ext cx="17159022" cy="1543050"/>
            <a:chOff x="0" y="0"/>
            <a:chExt cx="4813660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3660" cy="406400"/>
            </a:xfrm>
            <a:custGeom>
              <a:avLst/>
              <a:gdLst/>
              <a:ahLst/>
              <a:cxnLst/>
              <a:rect l="l" t="t" r="r" b="b"/>
              <a:pathLst>
                <a:path w="4813660" h="406400">
                  <a:moveTo>
                    <a:pt x="0" y="0"/>
                  </a:moveTo>
                  <a:lnTo>
                    <a:pt x="4610460" y="0"/>
                  </a:lnTo>
                  <a:lnTo>
                    <a:pt x="4813660" y="203200"/>
                  </a:lnTo>
                  <a:lnTo>
                    <a:pt x="461046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BBAF">
                <a:alpha val="1882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77800" y="19050"/>
              <a:ext cx="455966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11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990782" y="4106426"/>
            <a:ext cx="1156526" cy="1178798"/>
          </a:xfrm>
          <a:custGeom>
            <a:avLst/>
            <a:gdLst/>
            <a:ahLst/>
            <a:cxnLst/>
            <a:rect l="l" t="t" r="r" b="b"/>
            <a:pathLst>
              <a:path w="1156526" h="1178798">
                <a:moveTo>
                  <a:pt x="0" y="0"/>
                </a:moveTo>
                <a:lnTo>
                  <a:pt x="1156527" y="0"/>
                </a:lnTo>
                <a:lnTo>
                  <a:pt x="1156527" y="1178798"/>
                </a:lnTo>
                <a:lnTo>
                  <a:pt x="0" y="11787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1331570" y="4106426"/>
            <a:ext cx="1156526" cy="1178798"/>
          </a:xfrm>
          <a:custGeom>
            <a:avLst/>
            <a:gdLst/>
            <a:ahLst/>
            <a:cxnLst/>
            <a:rect l="l" t="t" r="r" b="b"/>
            <a:pathLst>
              <a:path w="1156526" h="1178798">
                <a:moveTo>
                  <a:pt x="0" y="0"/>
                </a:moveTo>
                <a:lnTo>
                  <a:pt x="1156527" y="0"/>
                </a:lnTo>
                <a:lnTo>
                  <a:pt x="1156527" y="1178798"/>
                </a:lnTo>
                <a:lnTo>
                  <a:pt x="0" y="11787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437574" y="9660200"/>
            <a:ext cx="12461665" cy="358273"/>
          </a:xfrm>
          <a:custGeom>
            <a:avLst/>
            <a:gdLst/>
            <a:ahLst/>
            <a:cxnLst/>
            <a:rect l="l" t="t" r="r" b="b"/>
            <a:pathLst>
              <a:path w="12461665" h="358273">
                <a:moveTo>
                  <a:pt x="0" y="0"/>
                </a:moveTo>
                <a:lnTo>
                  <a:pt x="12461665" y="0"/>
                </a:lnTo>
                <a:lnTo>
                  <a:pt x="12461665" y="358273"/>
                </a:lnTo>
                <a:lnTo>
                  <a:pt x="0" y="3582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2899239" y="9478405"/>
            <a:ext cx="5388761" cy="721861"/>
          </a:xfrm>
          <a:custGeom>
            <a:avLst/>
            <a:gdLst/>
            <a:ahLst/>
            <a:cxnLst/>
            <a:rect l="l" t="t" r="r" b="b"/>
            <a:pathLst>
              <a:path w="5388761" h="721861">
                <a:moveTo>
                  <a:pt x="0" y="0"/>
                </a:moveTo>
                <a:lnTo>
                  <a:pt x="5388761" y="0"/>
                </a:lnTo>
                <a:lnTo>
                  <a:pt x="5388761" y="721862"/>
                </a:lnTo>
                <a:lnTo>
                  <a:pt x="0" y="7218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9664" b="-13750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94458" y="5906795"/>
            <a:ext cx="8662796" cy="217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4200" dirty="0">
                <a:solidFill>
                  <a:srgbClr val="626262"/>
                </a:solidFill>
                <a:latin typeface="+mj-lt"/>
                <a:ea typeface="Roboto"/>
                <a:cs typeface="Roboto"/>
                <a:sym typeface="Roboto"/>
              </a:rPr>
              <a:t>Deliver a </a:t>
            </a:r>
            <a:r>
              <a:rPr lang="en-US" sz="4200" b="1" dirty="0">
                <a:solidFill>
                  <a:srgbClr val="626262"/>
                </a:solidFill>
                <a:latin typeface="+mj-lt"/>
                <a:ea typeface="Roboto Bold"/>
                <a:cs typeface="Roboto Bold"/>
                <a:sym typeface="Roboto Bold"/>
              </a:rPr>
              <a:t>nuanced conversation surrounding</a:t>
            </a:r>
            <a:r>
              <a:rPr lang="en-US" sz="4200" dirty="0">
                <a:solidFill>
                  <a:srgbClr val="626262"/>
                </a:solidFill>
                <a:latin typeface="+mj-lt"/>
                <a:ea typeface="Roboto"/>
                <a:cs typeface="Roboto"/>
                <a:sym typeface="Roboto"/>
              </a:rPr>
              <a:t> humanitarian cash and its links with government-led social safety net.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784529" y="1745058"/>
            <a:ext cx="12718943" cy="881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3"/>
              </a:lnSpc>
            </a:pPr>
            <a:r>
              <a:rPr lang="en-US" sz="6595" b="1" dirty="0">
                <a:solidFill>
                  <a:srgbClr val="000000"/>
                </a:solidFill>
                <a:ea typeface="Pragmatica Bold"/>
                <a:cs typeface="Pragmatica Bold"/>
                <a:sym typeface="Pragmatica Bold"/>
              </a:rPr>
              <a:t>AIM OF ADVOCACY PAPER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147309" y="4323030"/>
            <a:ext cx="986271" cy="77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5"/>
              </a:lnSpc>
            </a:pPr>
            <a:r>
              <a:rPr lang="en-US" sz="5875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01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761026" y="4332745"/>
            <a:ext cx="986271" cy="77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5"/>
              </a:lnSpc>
            </a:pPr>
            <a:r>
              <a:rPr lang="en-US" sz="5875" dirty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02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491974" y="5977708"/>
            <a:ext cx="8487521" cy="217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4200" dirty="0">
                <a:solidFill>
                  <a:srgbClr val="626262"/>
                </a:solidFill>
                <a:latin typeface="+mj-lt"/>
                <a:ea typeface="Roboto"/>
                <a:cs typeface="Roboto"/>
                <a:sym typeface="Roboto"/>
              </a:rPr>
              <a:t>Provide novel </a:t>
            </a:r>
            <a:r>
              <a:rPr lang="en-US" sz="4200" b="1" dirty="0">
                <a:solidFill>
                  <a:srgbClr val="626262"/>
                </a:solidFill>
                <a:latin typeface="+mj-lt"/>
                <a:ea typeface="Roboto Bold"/>
                <a:cs typeface="Roboto Bold"/>
                <a:sym typeface="Roboto Bold"/>
              </a:rPr>
              <a:t>policy recommendations </a:t>
            </a:r>
            <a:r>
              <a:rPr lang="en-US" sz="4200" dirty="0">
                <a:solidFill>
                  <a:srgbClr val="626262"/>
                </a:solidFill>
                <a:latin typeface="+mj-lt"/>
                <a:ea typeface="Roboto"/>
                <a:cs typeface="Roboto"/>
                <a:sym typeface="Roboto"/>
              </a:rPr>
              <a:t>to enhance the humanitarian cash response in Lebanon.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52685" y="9159680"/>
            <a:ext cx="11301259" cy="437924"/>
          </a:xfrm>
          <a:custGeom>
            <a:avLst/>
            <a:gdLst/>
            <a:ahLst/>
            <a:cxnLst/>
            <a:rect l="l" t="t" r="r" b="b"/>
            <a:pathLst>
              <a:path w="11301259" h="437924">
                <a:moveTo>
                  <a:pt x="0" y="0"/>
                </a:moveTo>
                <a:lnTo>
                  <a:pt x="11301259" y="0"/>
                </a:lnTo>
                <a:lnTo>
                  <a:pt x="11301259" y="437924"/>
                </a:lnTo>
                <a:lnTo>
                  <a:pt x="0" y="4379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192986" y="944520"/>
            <a:ext cx="11902028" cy="76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6"/>
              </a:lnSpc>
            </a:pPr>
            <a:r>
              <a:rPr lang="en-US" sz="7200" b="1" dirty="0">
                <a:solidFill>
                  <a:srgbClr val="0099CC"/>
                </a:solidFill>
                <a:latin typeface="Aptos" panose="020B0004020202020204" pitchFamily="34" charset="0"/>
              </a:rPr>
              <a:t>WHY USE CASH</a:t>
            </a:r>
          </a:p>
        </p:txBody>
      </p:sp>
      <p:sp>
        <p:nvSpPr>
          <p:cNvPr id="25" name="Freeform 12">
            <a:extLst>
              <a:ext uri="{FF2B5EF4-FFF2-40B4-BE49-F238E27FC236}">
                <a16:creationId xmlns:a16="http://schemas.microsoft.com/office/drawing/2014/main" id="{240B1BC9-97FE-5855-C684-95E03C75ACD4}"/>
              </a:ext>
            </a:extLst>
          </p:cNvPr>
          <p:cNvSpPr/>
          <p:nvPr/>
        </p:nvSpPr>
        <p:spPr>
          <a:xfrm>
            <a:off x="437574" y="9660200"/>
            <a:ext cx="12461665" cy="358273"/>
          </a:xfrm>
          <a:custGeom>
            <a:avLst/>
            <a:gdLst/>
            <a:ahLst/>
            <a:cxnLst/>
            <a:rect l="l" t="t" r="r" b="b"/>
            <a:pathLst>
              <a:path w="12461665" h="358273">
                <a:moveTo>
                  <a:pt x="0" y="0"/>
                </a:moveTo>
                <a:lnTo>
                  <a:pt x="12461665" y="0"/>
                </a:lnTo>
                <a:lnTo>
                  <a:pt x="12461665" y="358273"/>
                </a:lnTo>
                <a:lnTo>
                  <a:pt x="0" y="3582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13">
            <a:extLst>
              <a:ext uri="{FF2B5EF4-FFF2-40B4-BE49-F238E27FC236}">
                <a16:creationId xmlns:a16="http://schemas.microsoft.com/office/drawing/2014/main" id="{1E27111C-102A-4535-4A53-20578EEC0CC7}"/>
              </a:ext>
            </a:extLst>
          </p:cNvPr>
          <p:cNvSpPr/>
          <p:nvPr/>
        </p:nvSpPr>
        <p:spPr>
          <a:xfrm>
            <a:off x="12801600" y="9522815"/>
            <a:ext cx="5029200" cy="649885"/>
          </a:xfrm>
          <a:custGeom>
            <a:avLst/>
            <a:gdLst/>
            <a:ahLst/>
            <a:cxnLst/>
            <a:rect l="l" t="t" r="r" b="b"/>
            <a:pathLst>
              <a:path w="5388761" h="721861">
                <a:moveTo>
                  <a:pt x="0" y="0"/>
                </a:moveTo>
                <a:lnTo>
                  <a:pt x="5388761" y="0"/>
                </a:lnTo>
                <a:lnTo>
                  <a:pt x="5388761" y="721862"/>
                </a:lnTo>
                <a:lnTo>
                  <a:pt x="0" y="7218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9664" b="-13750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9">
            <a:extLst>
              <a:ext uri="{FF2B5EF4-FFF2-40B4-BE49-F238E27FC236}">
                <a16:creationId xmlns:a16="http://schemas.microsoft.com/office/drawing/2014/main" id="{A23400D8-13AE-B823-2D7F-E4EB8E2EE3E5}"/>
              </a:ext>
            </a:extLst>
          </p:cNvPr>
          <p:cNvSpPr txBox="1"/>
          <p:nvPr/>
        </p:nvSpPr>
        <p:spPr>
          <a:xfrm>
            <a:off x="437574" y="-727777"/>
            <a:ext cx="12880678" cy="145493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411"/>
              </a:lnSpc>
            </a:pPr>
            <a:endParaRPr/>
          </a:p>
        </p:txBody>
      </p:sp>
      <p:pic>
        <p:nvPicPr>
          <p:cNvPr id="60" name="Picture 59" descr="A graph with numbers and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94A4B7C4-E8C7-B77D-BCE2-053D3D9E3E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349" y="6045202"/>
            <a:ext cx="11171665" cy="319605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30A2722-EAD3-1159-9B85-F10282F2F806}"/>
              </a:ext>
            </a:extLst>
          </p:cNvPr>
          <p:cNvGrpSpPr/>
          <p:nvPr/>
        </p:nvGrpSpPr>
        <p:grpSpPr>
          <a:xfrm>
            <a:off x="825692" y="2416045"/>
            <a:ext cx="7842562" cy="1454930"/>
            <a:chOff x="514843" y="1988250"/>
            <a:chExt cx="7842562" cy="145493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1AF249B-69B3-9AC4-D64D-38F571998D57}"/>
                </a:ext>
              </a:extLst>
            </p:cNvPr>
            <p:cNvSpPr txBox="1"/>
            <p:nvPr/>
          </p:nvSpPr>
          <p:spPr>
            <a:xfrm>
              <a:off x="514843" y="2180224"/>
              <a:ext cx="989373" cy="997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880" dirty="0"/>
                <a:t>01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35FD2E9-8680-6ACA-89F9-65D989D354D2}"/>
                </a:ext>
              </a:extLst>
            </p:cNvPr>
            <p:cNvSpPr/>
            <p:nvPr/>
          </p:nvSpPr>
          <p:spPr>
            <a:xfrm>
              <a:off x="1878419" y="1988250"/>
              <a:ext cx="6478986" cy="1454930"/>
            </a:xfrm>
            <a:prstGeom prst="rect">
              <a:avLst/>
            </a:prstGeom>
            <a:solidFill>
              <a:srgbClr val="0070C0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CASH IS CHEAPER: CVA OFFERS MORE VALUE FOR MONEY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C22FBC-12D6-AD18-7C00-BCC938BB8411}"/>
              </a:ext>
            </a:extLst>
          </p:cNvPr>
          <p:cNvGrpSpPr/>
          <p:nvPr/>
        </p:nvGrpSpPr>
        <p:grpSpPr>
          <a:xfrm>
            <a:off x="825692" y="4186086"/>
            <a:ext cx="7842562" cy="1454930"/>
            <a:chOff x="514843" y="1988250"/>
            <a:chExt cx="7842562" cy="14549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8DBD58-5FE8-035E-5161-CBBD5FBF790C}"/>
                </a:ext>
              </a:extLst>
            </p:cNvPr>
            <p:cNvSpPr txBox="1"/>
            <p:nvPr/>
          </p:nvSpPr>
          <p:spPr>
            <a:xfrm>
              <a:off x="514843" y="2180224"/>
              <a:ext cx="989373" cy="997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880" dirty="0"/>
                <a:t>03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62A04D-9377-244B-2D67-5E7DF59DC0B1}"/>
                </a:ext>
              </a:extLst>
            </p:cNvPr>
            <p:cNvSpPr/>
            <p:nvPr/>
          </p:nvSpPr>
          <p:spPr>
            <a:xfrm>
              <a:off x="1878419" y="1988250"/>
              <a:ext cx="6478986" cy="1454930"/>
            </a:xfrm>
            <a:prstGeom prst="rect">
              <a:avLst/>
            </a:prstGeom>
            <a:solidFill>
              <a:srgbClr val="0070C0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CASH BOOSTS LOCAL MARKETS WITH A MULTIPLIER EFFECT OF $2.13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EAEB65-A9F0-2B44-09D0-CC1B5B81BA48}"/>
              </a:ext>
            </a:extLst>
          </p:cNvPr>
          <p:cNvGrpSpPr/>
          <p:nvPr/>
        </p:nvGrpSpPr>
        <p:grpSpPr>
          <a:xfrm>
            <a:off x="9288807" y="2379152"/>
            <a:ext cx="7842562" cy="1454930"/>
            <a:chOff x="514843" y="1988250"/>
            <a:chExt cx="7842562" cy="14549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8FB6F4-3AD0-76FD-CAE0-685CC77CEB8F}"/>
                </a:ext>
              </a:extLst>
            </p:cNvPr>
            <p:cNvSpPr txBox="1"/>
            <p:nvPr/>
          </p:nvSpPr>
          <p:spPr>
            <a:xfrm>
              <a:off x="514843" y="2180224"/>
              <a:ext cx="989373" cy="997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880" dirty="0"/>
                <a:t>02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E92031F-D558-62F9-221E-C5CC55410080}"/>
                </a:ext>
              </a:extLst>
            </p:cNvPr>
            <p:cNvSpPr/>
            <p:nvPr/>
          </p:nvSpPr>
          <p:spPr>
            <a:xfrm>
              <a:off x="1878419" y="1988250"/>
              <a:ext cx="6478986" cy="1454930"/>
            </a:xfrm>
            <a:prstGeom prst="rect">
              <a:avLst/>
            </a:prstGeom>
            <a:solidFill>
              <a:srgbClr val="0070C0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CASH IS PREFERRED AS IT GIVES AFFECTED POPULATIONS CHOICE AND DIGNITY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D630AE6-15D9-C3F8-1C50-3931443343F3}"/>
              </a:ext>
            </a:extLst>
          </p:cNvPr>
          <p:cNvGrpSpPr/>
          <p:nvPr/>
        </p:nvGrpSpPr>
        <p:grpSpPr>
          <a:xfrm>
            <a:off x="9288807" y="4199695"/>
            <a:ext cx="7864228" cy="1454930"/>
            <a:chOff x="514843" y="1919180"/>
            <a:chExt cx="7864228" cy="14549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86A6D3E-2EEB-736D-8383-8730351DE9D8}"/>
                </a:ext>
              </a:extLst>
            </p:cNvPr>
            <p:cNvSpPr txBox="1"/>
            <p:nvPr/>
          </p:nvSpPr>
          <p:spPr>
            <a:xfrm>
              <a:off x="514843" y="2180224"/>
              <a:ext cx="989373" cy="997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880" dirty="0"/>
                <a:t>04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BC5E295-4876-8981-2360-E47546FE3B87}"/>
                </a:ext>
              </a:extLst>
            </p:cNvPr>
            <p:cNvSpPr/>
            <p:nvPr/>
          </p:nvSpPr>
          <p:spPr>
            <a:xfrm>
              <a:off x="1900085" y="1919180"/>
              <a:ext cx="6478986" cy="1454930"/>
            </a:xfrm>
            <a:prstGeom prst="rect">
              <a:avLst/>
            </a:prstGeom>
            <a:solidFill>
              <a:srgbClr val="0070C0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CASH HAS REMAINED POSSIBLE.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7">
            <a:extLst>
              <a:ext uri="{FF2B5EF4-FFF2-40B4-BE49-F238E27FC236}">
                <a16:creationId xmlns:a16="http://schemas.microsoft.com/office/drawing/2014/main" id="{C5C6F633-91E9-2131-DAD3-ECFA2A3A8D17}"/>
              </a:ext>
            </a:extLst>
          </p:cNvPr>
          <p:cNvGrpSpPr/>
          <p:nvPr/>
        </p:nvGrpSpPr>
        <p:grpSpPr>
          <a:xfrm>
            <a:off x="1104169" y="292124"/>
            <a:ext cx="17159022" cy="1543050"/>
            <a:chOff x="0" y="0"/>
            <a:chExt cx="4813660" cy="406400"/>
          </a:xfrm>
        </p:grpSpPr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119A9194-815A-FF8D-A47B-06CB76FFFC10}"/>
                </a:ext>
              </a:extLst>
            </p:cNvPr>
            <p:cNvSpPr/>
            <p:nvPr/>
          </p:nvSpPr>
          <p:spPr>
            <a:xfrm>
              <a:off x="0" y="0"/>
              <a:ext cx="4813660" cy="406400"/>
            </a:xfrm>
            <a:custGeom>
              <a:avLst/>
              <a:gdLst/>
              <a:ahLst/>
              <a:cxnLst/>
              <a:rect l="l" t="t" r="r" b="b"/>
              <a:pathLst>
                <a:path w="4813660" h="406400">
                  <a:moveTo>
                    <a:pt x="0" y="0"/>
                  </a:moveTo>
                  <a:lnTo>
                    <a:pt x="4610460" y="0"/>
                  </a:lnTo>
                  <a:lnTo>
                    <a:pt x="4813660" y="203200"/>
                  </a:lnTo>
                  <a:lnTo>
                    <a:pt x="461046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BBAF">
                <a:alpha val="1882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9">
              <a:extLst>
                <a:ext uri="{FF2B5EF4-FFF2-40B4-BE49-F238E27FC236}">
                  <a16:creationId xmlns:a16="http://schemas.microsoft.com/office/drawing/2014/main" id="{641E02CA-C1B4-0F97-BEDD-8AC81B24A842}"/>
                </a:ext>
              </a:extLst>
            </p:cNvPr>
            <p:cNvSpPr txBox="1"/>
            <p:nvPr/>
          </p:nvSpPr>
          <p:spPr>
            <a:xfrm>
              <a:off x="177800" y="19050"/>
              <a:ext cx="455966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11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0227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5968" y="9264413"/>
            <a:ext cx="3269513" cy="8446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64928" y="9693716"/>
            <a:ext cx="14264930" cy="1118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28" y="9929082"/>
            <a:ext cx="11652081" cy="1799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00600" y="627557"/>
            <a:ext cx="9566657" cy="816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0297">
              <a:lnSpc>
                <a:spcPct val="90000"/>
              </a:lnSpc>
              <a:spcBef>
                <a:spcPct val="0"/>
              </a:spcBef>
            </a:pPr>
            <a:r>
              <a:rPr lang="en-US" sz="5195" b="1" dirty="0">
                <a:solidFill>
                  <a:srgbClr val="0099CC"/>
                </a:solidFill>
                <a:latin typeface="Aptos" panose="020B0004020202020204" pitchFamily="34" charset="0"/>
              </a:rPr>
              <a:t>Landscape of Cash in Lebanon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DB31038-4F38-46A6-AC9A-D7AF8FE85958}"/>
              </a:ext>
            </a:extLst>
          </p:cNvPr>
          <p:cNvCxnSpPr>
            <a:cxnSpLocks/>
          </p:cNvCxnSpPr>
          <p:nvPr/>
        </p:nvCxnSpPr>
        <p:spPr>
          <a:xfrm>
            <a:off x="8151417" y="1758829"/>
            <a:ext cx="0" cy="787697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60B3587-9C1E-5416-D030-4CE6A5C2DDA6}"/>
              </a:ext>
            </a:extLst>
          </p:cNvPr>
          <p:cNvCxnSpPr>
            <a:cxnSpLocks/>
          </p:cNvCxnSpPr>
          <p:nvPr/>
        </p:nvCxnSpPr>
        <p:spPr>
          <a:xfrm flipH="1">
            <a:off x="4800600" y="2504625"/>
            <a:ext cx="3359560" cy="0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ABE8D41-F43D-12D0-3ABF-5A4057F3587F}"/>
              </a:ext>
            </a:extLst>
          </p:cNvPr>
          <p:cNvCxnSpPr>
            <a:cxnSpLocks/>
          </p:cNvCxnSpPr>
          <p:nvPr/>
        </p:nvCxnSpPr>
        <p:spPr>
          <a:xfrm>
            <a:off x="4835502" y="2460296"/>
            <a:ext cx="15514" cy="854404"/>
          </a:xfrm>
          <a:prstGeom prst="straightConnector1">
            <a:avLst/>
          </a:prstGeom>
          <a:ln w="889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167AD85-CD7C-55DB-58FC-3D8A8D1EEF07}"/>
              </a:ext>
            </a:extLst>
          </p:cNvPr>
          <p:cNvGrpSpPr/>
          <p:nvPr/>
        </p:nvGrpSpPr>
        <p:grpSpPr>
          <a:xfrm>
            <a:off x="2118798" y="3444167"/>
            <a:ext cx="6041362" cy="5214525"/>
            <a:chOff x="394139" y="910563"/>
            <a:chExt cx="2420006" cy="354867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CC0E0A3A-8FE6-B90D-FBCE-82BD86ADECE3}"/>
                </a:ext>
              </a:extLst>
            </p:cNvPr>
            <p:cNvGrpSpPr/>
            <p:nvPr/>
          </p:nvGrpSpPr>
          <p:grpSpPr>
            <a:xfrm>
              <a:off x="394139" y="910563"/>
              <a:ext cx="2420006" cy="3548674"/>
              <a:chOff x="512380" y="910563"/>
              <a:chExt cx="2420006" cy="3548674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FA28629-D6D5-F27C-C70C-4CFBC8BE5B29}"/>
                  </a:ext>
                </a:extLst>
              </p:cNvPr>
              <p:cNvSpPr/>
              <p:nvPr/>
            </p:nvSpPr>
            <p:spPr>
              <a:xfrm>
                <a:off x="512380" y="910563"/>
                <a:ext cx="2420006" cy="3548674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endParaRPr lang="en-US" sz="3597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42D3A1A9-765D-562E-E53A-741CA8D4DF6B}"/>
                  </a:ext>
                </a:extLst>
              </p:cNvPr>
              <p:cNvSpPr/>
              <p:nvPr/>
            </p:nvSpPr>
            <p:spPr>
              <a:xfrm>
                <a:off x="512380" y="910563"/>
                <a:ext cx="2420006" cy="736934"/>
              </a:xfrm>
              <a:prstGeom prst="rect">
                <a:avLst/>
              </a:prstGeom>
              <a:solidFill>
                <a:srgbClr val="0070C0"/>
              </a:solidFill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r>
                  <a:rPr lang="en-US" sz="2797" b="1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SOCIAL ASSISTANCE</a:t>
                </a:r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840C1AA-5D76-9BA5-5DBF-01EB77F3FAA2}"/>
                </a:ext>
              </a:extLst>
            </p:cNvPr>
            <p:cNvSpPr txBox="1"/>
            <p:nvPr/>
          </p:nvSpPr>
          <p:spPr>
            <a:xfrm>
              <a:off x="450884" y="1703768"/>
              <a:ext cx="2363261" cy="2699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0957" indent="-570957">
                <a:buFont typeface="Arial" panose="020B0604020202020204" pitchFamily="34" charset="0"/>
                <a:buChar char="•"/>
              </a:pPr>
              <a:r>
                <a:rPr lang="en-US" sz="2797" dirty="0">
                  <a:latin typeface="Aptos" panose="020B0004020202020204" pitchFamily="34" charset="0"/>
                </a:rPr>
                <a:t>EMERGENCY SOCIAL SAFETY NET (ESSN) targeting households affected by the economic crisis</a:t>
              </a:r>
            </a:p>
            <a:p>
              <a:endParaRPr lang="en-US" sz="2797" dirty="0">
                <a:latin typeface="Aptos" panose="020B0004020202020204" pitchFamily="34" charset="0"/>
              </a:endParaRPr>
            </a:p>
            <a:p>
              <a:pPr marL="570957" indent="-570957">
                <a:buFont typeface="Arial" panose="020B0604020202020204" pitchFamily="34" charset="0"/>
                <a:buChar char="•"/>
              </a:pPr>
              <a:r>
                <a:rPr lang="en-US" sz="2797" dirty="0">
                  <a:latin typeface="Aptos" panose="020B0004020202020204" pitchFamily="34" charset="0"/>
                </a:rPr>
                <a:t>SHOCK-RESPONSIVE SOCIAL SAFETY NET (SRSSN) benefitted 58,000 targeted Lebanese households between Nov and Dec 2024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CFB3758-817B-4B18-CFDF-1AB392DC6B45}"/>
              </a:ext>
            </a:extLst>
          </p:cNvPr>
          <p:cNvGrpSpPr/>
          <p:nvPr/>
        </p:nvGrpSpPr>
        <p:grpSpPr>
          <a:xfrm>
            <a:off x="10051642" y="3418564"/>
            <a:ext cx="6117560" cy="5214525"/>
            <a:chOff x="394138" y="910563"/>
            <a:chExt cx="2420007" cy="3548674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FD119D3-DA70-DFC8-517E-8A90B9347EFD}"/>
                </a:ext>
              </a:extLst>
            </p:cNvPr>
            <p:cNvGrpSpPr/>
            <p:nvPr/>
          </p:nvGrpSpPr>
          <p:grpSpPr>
            <a:xfrm>
              <a:off x="394138" y="910563"/>
              <a:ext cx="2420007" cy="3548674"/>
              <a:chOff x="512379" y="910563"/>
              <a:chExt cx="2420007" cy="3548674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A702A9C3-F8A5-6831-08FA-952A93C257A0}"/>
                  </a:ext>
                </a:extLst>
              </p:cNvPr>
              <p:cNvSpPr/>
              <p:nvPr/>
            </p:nvSpPr>
            <p:spPr>
              <a:xfrm>
                <a:off x="512380" y="910563"/>
                <a:ext cx="2420006" cy="3548674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endParaRPr lang="en-US" sz="3597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37B6904-1486-60A8-9735-517155096F47}"/>
                  </a:ext>
                </a:extLst>
              </p:cNvPr>
              <p:cNvSpPr/>
              <p:nvPr/>
            </p:nvSpPr>
            <p:spPr>
              <a:xfrm>
                <a:off x="512379" y="910563"/>
                <a:ext cx="2420006" cy="736934"/>
              </a:xfrm>
              <a:prstGeom prst="rect">
                <a:avLst/>
              </a:prstGeom>
              <a:solidFill>
                <a:srgbClr val="0070C0"/>
              </a:solidFill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r>
                  <a:rPr lang="en-US" sz="2797" b="1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HUMANITARIAN CVA</a:t>
                </a:r>
              </a:p>
            </p:txBody>
          </p: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1EB1AA9D-37ED-5509-371B-26E26C52C790}"/>
                </a:ext>
              </a:extLst>
            </p:cNvPr>
            <p:cNvSpPr txBox="1"/>
            <p:nvPr/>
          </p:nvSpPr>
          <p:spPr>
            <a:xfrm>
              <a:off x="450884" y="1731562"/>
              <a:ext cx="2363260" cy="2406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0957" indent="-570957">
                <a:buFont typeface="Arial" panose="020B0604020202020204" pitchFamily="34" charset="0"/>
                <a:buChar char="•"/>
              </a:pPr>
              <a:r>
                <a:rPr lang="en-US" sz="2797" dirty="0">
                  <a:latin typeface="Aptos" panose="020B0004020202020204" pitchFamily="34" charset="0"/>
                </a:rPr>
                <a:t>UNHCR and WFP’s Multi-Purpose Cash Assistance (MPCA) targeting </a:t>
              </a:r>
            </a:p>
            <a:p>
              <a:pPr marL="570957" indent="-570957">
                <a:buFont typeface="Arial" panose="020B0604020202020204" pitchFamily="34" charset="0"/>
                <a:buChar char="•"/>
              </a:pPr>
              <a:r>
                <a:rPr lang="en-US" sz="2797" dirty="0">
                  <a:latin typeface="Aptos" panose="020B0004020202020204" pitchFamily="34" charset="0"/>
                </a:rPr>
                <a:t>MPCA of other cash actors, including Oxfam, NRC, Mercy Corps, Save the Children etc. </a:t>
              </a:r>
            </a:p>
            <a:p>
              <a:pPr marL="570957" indent="-570957">
                <a:buFont typeface="Arial" panose="020B0604020202020204" pitchFamily="34" charset="0"/>
                <a:buChar char="•"/>
              </a:pPr>
              <a:r>
                <a:rPr lang="en-US" sz="2797" dirty="0">
                  <a:latin typeface="Aptos" panose="020B0004020202020204" pitchFamily="34" charset="0"/>
                </a:rPr>
                <a:t>Sectoral cash-based interventions</a:t>
              </a:r>
            </a:p>
            <a:p>
              <a:pPr marL="570957" indent="-570957">
                <a:buFont typeface="Arial" panose="020B0604020202020204" pitchFamily="34" charset="0"/>
                <a:buChar char="•"/>
              </a:pPr>
              <a:r>
                <a:rPr lang="en-US" sz="2797" dirty="0">
                  <a:latin typeface="Aptos" panose="020B0004020202020204" pitchFamily="34" charset="0"/>
                </a:rPr>
                <a:t>Programs target Syrian and Lebanese but mostly Syrians</a:t>
              </a:r>
            </a:p>
          </p:txBody>
        </p: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1DB21AD-8004-F322-0EBF-57C207696E46}"/>
              </a:ext>
            </a:extLst>
          </p:cNvPr>
          <p:cNvCxnSpPr>
            <a:cxnSpLocks/>
          </p:cNvCxnSpPr>
          <p:nvPr/>
        </p:nvCxnSpPr>
        <p:spPr>
          <a:xfrm flipH="1">
            <a:off x="10136585" y="1758829"/>
            <a:ext cx="0" cy="787697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30F461A-7E0D-AB33-691B-6575D386F346}"/>
              </a:ext>
            </a:extLst>
          </p:cNvPr>
          <p:cNvCxnSpPr>
            <a:cxnSpLocks/>
          </p:cNvCxnSpPr>
          <p:nvPr/>
        </p:nvCxnSpPr>
        <p:spPr>
          <a:xfrm>
            <a:off x="10127842" y="2504625"/>
            <a:ext cx="3359560" cy="0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5DFEBF5-9E07-7143-56B5-4A6C295A3CEF}"/>
              </a:ext>
            </a:extLst>
          </p:cNvPr>
          <p:cNvCxnSpPr>
            <a:cxnSpLocks/>
          </p:cNvCxnSpPr>
          <p:nvPr/>
        </p:nvCxnSpPr>
        <p:spPr>
          <a:xfrm flipH="1">
            <a:off x="13436986" y="2460296"/>
            <a:ext cx="15514" cy="854404"/>
          </a:xfrm>
          <a:prstGeom prst="straightConnector1">
            <a:avLst/>
          </a:prstGeom>
          <a:ln w="889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7">
            <a:extLst>
              <a:ext uri="{FF2B5EF4-FFF2-40B4-BE49-F238E27FC236}">
                <a16:creationId xmlns:a16="http://schemas.microsoft.com/office/drawing/2014/main" id="{989B7AA9-7696-5C86-8981-F0A5236A4C87}"/>
              </a:ext>
            </a:extLst>
          </p:cNvPr>
          <p:cNvGrpSpPr/>
          <p:nvPr/>
        </p:nvGrpSpPr>
        <p:grpSpPr>
          <a:xfrm>
            <a:off x="89954" y="-874661"/>
            <a:ext cx="15476468" cy="2611906"/>
            <a:chOff x="177800" y="19050"/>
            <a:chExt cx="6264964" cy="695375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CCFDB325-D5A0-A017-D4FB-C3A4DD9637D6}"/>
                </a:ext>
              </a:extLst>
            </p:cNvPr>
            <p:cNvSpPr/>
            <p:nvPr/>
          </p:nvSpPr>
          <p:spPr>
            <a:xfrm>
              <a:off x="1629104" y="308025"/>
              <a:ext cx="4813660" cy="406400"/>
            </a:xfrm>
            <a:custGeom>
              <a:avLst/>
              <a:gdLst/>
              <a:ahLst/>
              <a:cxnLst/>
              <a:rect l="l" t="t" r="r" b="b"/>
              <a:pathLst>
                <a:path w="4813660" h="406400">
                  <a:moveTo>
                    <a:pt x="0" y="0"/>
                  </a:moveTo>
                  <a:lnTo>
                    <a:pt x="4610460" y="0"/>
                  </a:lnTo>
                  <a:lnTo>
                    <a:pt x="4813660" y="203200"/>
                  </a:lnTo>
                  <a:lnTo>
                    <a:pt x="461046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BBAF">
                <a:alpha val="18824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9">
              <a:extLst>
                <a:ext uri="{FF2B5EF4-FFF2-40B4-BE49-F238E27FC236}">
                  <a16:creationId xmlns:a16="http://schemas.microsoft.com/office/drawing/2014/main" id="{97E64A46-F4C8-AF32-A52A-DF5DF920FFCE}"/>
                </a:ext>
              </a:extLst>
            </p:cNvPr>
            <p:cNvSpPr txBox="1"/>
            <p:nvPr/>
          </p:nvSpPr>
          <p:spPr>
            <a:xfrm>
              <a:off x="177800" y="19050"/>
              <a:ext cx="455966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11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3F99F203-7CAC-8B03-B7E0-E1B590E94F71}"/>
              </a:ext>
            </a:extLst>
          </p:cNvPr>
          <p:cNvSpPr>
            <a:spLocks/>
          </p:cNvSpPr>
          <p:nvPr/>
        </p:nvSpPr>
        <p:spPr>
          <a:xfrm>
            <a:off x="2420892" y="153432"/>
            <a:ext cx="1440000" cy="1440000"/>
          </a:xfrm>
          <a:custGeom>
            <a:avLst/>
            <a:gdLst/>
            <a:ahLst/>
            <a:cxnLst/>
            <a:rect l="l" t="t" r="r" b="b"/>
            <a:pathLst>
              <a:path w="1733305" h="1733305">
                <a:moveTo>
                  <a:pt x="0" y="0"/>
                </a:moveTo>
                <a:lnTo>
                  <a:pt x="1733304" y="0"/>
                </a:lnTo>
                <a:lnTo>
                  <a:pt x="1733304" y="1733305"/>
                </a:lnTo>
                <a:lnTo>
                  <a:pt x="0" y="17333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3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5968" y="9264413"/>
            <a:ext cx="3269513" cy="8446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64928" y="9693716"/>
            <a:ext cx="14264930" cy="1118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28" y="9929082"/>
            <a:ext cx="11652081" cy="1799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87290" y="428111"/>
            <a:ext cx="11930550" cy="139839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defTabSz="1370297">
              <a:lnSpc>
                <a:spcPct val="90000"/>
              </a:lnSpc>
              <a:spcBef>
                <a:spcPct val="0"/>
              </a:spcBef>
            </a:pPr>
            <a:r>
              <a:rPr lang="en-US" sz="4700" b="1" dirty="0">
                <a:solidFill>
                  <a:srgbClr val="0099CC"/>
                </a:solidFill>
                <a:latin typeface="Aptos"/>
              </a:rPr>
              <a:t>Lebanon Cash Situational Summary   </a:t>
            </a:r>
            <a:endParaRPr lang="en-US" sz="4700" b="1">
              <a:solidFill>
                <a:srgbClr val="0099CC"/>
              </a:solidFill>
              <a:latin typeface="Aptos" panose="020B0004020202020204" pitchFamily="34" charset="0"/>
            </a:endParaRPr>
          </a:p>
          <a:p>
            <a:pPr defTabSz="1370297">
              <a:lnSpc>
                <a:spcPct val="90000"/>
              </a:lnSpc>
              <a:spcBef>
                <a:spcPct val="0"/>
              </a:spcBef>
            </a:pPr>
            <a:r>
              <a:rPr lang="en-US" sz="4700" b="1" dirty="0">
                <a:solidFill>
                  <a:srgbClr val="0099CC"/>
                </a:solidFill>
                <a:latin typeface="Aptos"/>
              </a:rPr>
              <a:t>    (September 23 – January 2025)</a:t>
            </a:r>
            <a:endParaRPr lang="en-US" sz="4700" b="1" dirty="0">
              <a:solidFill>
                <a:srgbClr val="0099CC"/>
              </a:solidFill>
              <a:latin typeface="Aptos" panose="020B0004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94F9C69-3F41-D289-A8B6-00C0C9D9F205}"/>
              </a:ext>
            </a:extLst>
          </p:cNvPr>
          <p:cNvGrpSpPr/>
          <p:nvPr/>
        </p:nvGrpSpPr>
        <p:grpSpPr>
          <a:xfrm>
            <a:off x="1204891" y="3533501"/>
            <a:ext cx="15878207" cy="1891086"/>
            <a:chOff x="-3347186" y="1899918"/>
            <a:chExt cx="15838373" cy="2341549"/>
          </a:xfrm>
        </p:grpSpPr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AFBC9A77-F7AD-F19F-42CC-ADAC1BA04B68}"/>
                </a:ext>
              </a:extLst>
            </p:cNvPr>
            <p:cNvSpPr/>
            <p:nvPr/>
          </p:nvSpPr>
          <p:spPr>
            <a:xfrm>
              <a:off x="-3347186" y="3485817"/>
              <a:ext cx="2639729" cy="477959"/>
            </a:xfrm>
            <a:prstGeom prst="rect">
              <a:avLst/>
            </a:prstGeom>
            <a:solidFill>
              <a:srgbClr val="61BA90"/>
            </a:solidFill>
          </p:spPr>
          <p:txBody>
            <a:bodyPr/>
            <a:lstStyle/>
            <a:p>
              <a:endParaRPr lang="en-US" sz="3597"/>
            </a:p>
          </p:txBody>
        </p:sp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967CC04A-3DA5-9DB2-51DE-09BBED1178AF}"/>
                </a:ext>
              </a:extLst>
            </p:cNvPr>
            <p:cNvSpPr/>
            <p:nvPr/>
          </p:nvSpPr>
          <p:spPr>
            <a:xfrm>
              <a:off x="-707458" y="3485817"/>
              <a:ext cx="2639729" cy="477959"/>
            </a:xfrm>
            <a:prstGeom prst="rect">
              <a:avLst/>
            </a:prstGeom>
            <a:solidFill>
              <a:srgbClr val="3586C7"/>
            </a:solidFill>
          </p:spPr>
          <p:txBody>
            <a:bodyPr/>
            <a:lstStyle/>
            <a:p>
              <a:endParaRPr lang="en-US" sz="3597"/>
            </a:p>
          </p:txBody>
        </p:sp>
        <p:sp>
          <p:nvSpPr>
            <p:cNvPr id="8" name="AutoShape 7">
              <a:extLst>
                <a:ext uri="{FF2B5EF4-FFF2-40B4-BE49-F238E27FC236}">
                  <a16:creationId xmlns:a16="http://schemas.microsoft.com/office/drawing/2014/main" id="{79C39592-119D-43F7-3AC7-B7371A3276FA}"/>
                </a:ext>
              </a:extLst>
            </p:cNvPr>
            <p:cNvSpPr/>
            <p:nvPr/>
          </p:nvSpPr>
          <p:spPr>
            <a:xfrm>
              <a:off x="1932271" y="3485817"/>
              <a:ext cx="2639729" cy="477959"/>
            </a:xfrm>
            <a:prstGeom prst="rect">
              <a:avLst/>
            </a:prstGeom>
            <a:solidFill>
              <a:srgbClr val="2AB7D1"/>
            </a:solidFill>
          </p:spPr>
          <p:txBody>
            <a:bodyPr/>
            <a:lstStyle/>
            <a:p>
              <a:endParaRPr lang="en-US" sz="3597"/>
            </a:p>
          </p:txBody>
        </p:sp>
        <p:sp>
          <p:nvSpPr>
            <p:cNvPr id="12" name="AutoShape 8">
              <a:extLst>
                <a:ext uri="{FF2B5EF4-FFF2-40B4-BE49-F238E27FC236}">
                  <a16:creationId xmlns:a16="http://schemas.microsoft.com/office/drawing/2014/main" id="{B19E3BE4-B689-21D0-192E-E1899E67B793}"/>
                </a:ext>
              </a:extLst>
            </p:cNvPr>
            <p:cNvSpPr/>
            <p:nvPr/>
          </p:nvSpPr>
          <p:spPr>
            <a:xfrm>
              <a:off x="4572000" y="3485817"/>
              <a:ext cx="2639729" cy="477959"/>
            </a:xfrm>
            <a:prstGeom prst="rect">
              <a:avLst/>
            </a:prstGeom>
            <a:solidFill>
              <a:srgbClr val="54BBAF"/>
            </a:solidFill>
          </p:spPr>
          <p:txBody>
            <a:bodyPr/>
            <a:lstStyle/>
            <a:p>
              <a:endParaRPr lang="en-US" sz="3597"/>
            </a:p>
          </p:txBody>
        </p:sp>
        <p:sp>
          <p:nvSpPr>
            <p:cNvPr id="13" name="AutoShape 9">
              <a:extLst>
                <a:ext uri="{FF2B5EF4-FFF2-40B4-BE49-F238E27FC236}">
                  <a16:creationId xmlns:a16="http://schemas.microsoft.com/office/drawing/2014/main" id="{519F2B57-8EFB-454C-B5AD-ED66C190710E}"/>
                </a:ext>
              </a:extLst>
            </p:cNvPr>
            <p:cNvSpPr/>
            <p:nvPr/>
          </p:nvSpPr>
          <p:spPr>
            <a:xfrm>
              <a:off x="7211729" y="3485817"/>
              <a:ext cx="2639729" cy="477959"/>
            </a:xfrm>
            <a:prstGeom prst="rect">
              <a:avLst/>
            </a:prstGeom>
            <a:solidFill>
              <a:srgbClr val="3586C7"/>
            </a:solidFill>
          </p:spPr>
          <p:txBody>
            <a:bodyPr/>
            <a:lstStyle/>
            <a:p>
              <a:endParaRPr lang="en-US" sz="3597"/>
            </a:p>
          </p:txBody>
        </p:sp>
        <p:sp>
          <p:nvSpPr>
            <p:cNvPr id="16" name="AutoShape 10">
              <a:extLst>
                <a:ext uri="{FF2B5EF4-FFF2-40B4-BE49-F238E27FC236}">
                  <a16:creationId xmlns:a16="http://schemas.microsoft.com/office/drawing/2014/main" id="{C2E2518C-054D-BF4C-33E3-FCCD5392B2B9}"/>
                </a:ext>
              </a:extLst>
            </p:cNvPr>
            <p:cNvSpPr/>
            <p:nvPr/>
          </p:nvSpPr>
          <p:spPr>
            <a:xfrm>
              <a:off x="9851458" y="3485817"/>
              <a:ext cx="2639729" cy="477959"/>
            </a:xfrm>
            <a:prstGeom prst="rect">
              <a:avLst/>
            </a:prstGeom>
            <a:solidFill>
              <a:srgbClr val="191919"/>
            </a:solidFill>
          </p:spPr>
          <p:txBody>
            <a:bodyPr/>
            <a:lstStyle/>
            <a:p>
              <a:endParaRPr lang="en-US" sz="3597"/>
            </a:p>
          </p:txBody>
        </p:sp>
        <p:sp>
          <p:nvSpPr>
            <p:cNvPr id="37" name="TextBox 15">
              <a:extLst>
                <a:ext uri="{FF2B5EF4-FFF2-40B4-BE49-F238E27FC236}">
                  <a16:creationId xmlns:a16="http://schemas.microsoft.com/office/drawing/2014/main" id="{A4E8911E-36B0-5AE5-D076-2C75AFAE998B}"/>
                </a:ext>
              </a:extLst>
            </p:cNvPr>
            <p:cNvSpPr txBox="1"/>
            <p:nvPr/>
          </p:nvSpPr>
          <p:spPr>
            <a:xfrm>
              <a:off x="-609400" y="1899918"/>
              <a:ext cx="2443614" cy="881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5994"/>
                </a:lnSpc>
              </a:pPr>
              <a:endParaRPr lang="en-US" sz="3996" spc="120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endParaRPr>
            </a:p>
          </p:txBody>
        </p:sp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DEF8DFAD-C822-C2E9-767F-70D3A30835C5}"/>
                </a:ext>
              </a:extLst>
            </p:cNvPr>
            <p:cNvSpPr/>
            <p:nvPr/>
          </p:nvSpPr>
          <p:spPr>
            <a:xfrm rot="-10800000">
              <a:off x="-2187837" y="3954251"/>
              <a:ext cx="321030" cy="277691"/>
            </a:xfrm>
            <a:custGeom>
              <a:avLst/>
              <a:gdLst/>
              <a:ahLst/>
              <a:cxnLst/>
              <a:rect l="l" t="t" r="r" b="b"/>
              <a:pathLst>
                <a:path w="321030" h="277691">
                  <a:moveTo>
                    <a:pt x="0" y="0"/>
                  </a:moveTo>
                  <a:lnTo>
                    <a:pt x="321030" y="0"/>
                  </a:lnTo>
                  <a:lnTo>
                    <a:pt x="321030" y="277691"/>
                  </a:lnTo>
                  <a:lnTo>
                    <a:pt x="0" y="277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3597"/>
            </a:p>
          </p:txBody>
        </p:sp>
        <p:sp>
          <p:nvSpPr>
            <p:cNvPr id="24" name="Freeform 30">
              <a:extLst>
                <a:ext uri="{FF2B5EF4-FFF2-40B4-BE49-F238E27FC236}">
                  <a16:creationId xmlns:a16="http://schemas.microsoft.com/office/drawing/2014/main" id="{EE46E3B8-99E0-F0FC-A125-B45EA58B34DE}"/>
                </a:ext>
              </a:extLst>
            </p:cNvPr>
            <p:cNvSpPr/>
            <p:nvPr/>
          </p:nvSpPr>
          <p:spPr>
            <a:xfrm>
              <a:off x="451892" y="3217650"/>
              <a:ext cx="321030" cy="277691"/>
            </a:xfrm>
            <a:custGeom>
              <a:avLst/>
              <a:gdLst/>
              <a:ahLst/>
              <a:cxnLst/>
              <a:rect l="l" t="t" r="r" b="b"/>
              <a:pathLst>
                <a:path w="321030" h="277691">
                  <a:moveTo>
                    <a:pt x="0" y="0"/>
                  </a:moveTo>
                  <a:lnTo>
                    <a:pt x="321030" y="0"/>
                  </a:lnTo>
                  <a:lnTo>
                    <a:pt x="321030" y="277692"/>
                  </a:lnTo>
                  <a:lnTo>
                    <a:pt x="0" y="277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3597"/>
            </a:p>
          </p:txBody>
        </p:sp>
        <p:sp>
          <p:nvSpPr>
            <p:cNvPr id="25" name="Freeform 31">
              <a:extLst>
                <a:ext uri="{FF2B5EF4-FFF2-40B4-BE49-F238E27FC236}">
                  <a16:creationId xmlns:a16="http://schemas.microsoft.com/office/drawing/2014/main" id="{64B87482-7DB9-E428-F674-3FB8CE1076AE}"/>
                </a:ext>
              </a:extLst>
            </p:cNvPr>
            <p:cNvSpPr/>
            <p:nvPr/>
          </p:nvSpPr>
          <p:spPr>
            <a:xfrm rot="-10800000">
              <a:off x="3091620" y="3954251"/>
              <a:ext cx="321030" cy="277691"/>
            </a:xfrm>
            <a:custGeom>
              <a:avLst/>
              <a:gdLst/>
              <a:ahLst/>
              <a:cxnLst/>
              <a:rect l="l" t="t" r="r" b="b"/>
              <a:pathLst>
                <a:path w="321030" h="277691">
                  <a:moveTo>
                    <a:pt x="0" y="0"/>
                  </a:moveTo>
                  <a:lnTo>
                    <a:pt x="321031" y="0"/>
                  </a:lnTo>
                  <a:lnTo>
                    <a:pt x="321031" y="277691"/>
                  </a:lnTo>
                  <a:lnTo>
                    <a:pt x="0" y="277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3597"/>
            </a:p>
          </p:txBody>
        </p:sp>
        <p:sp>
          <p:nvSpPr>
            <p:cNvPr id="26" name="Freeform 32">
              <a:extLst>
                <a:ext uri="{FF2B5EF4-FFF2-40B4-BE49-F238E27FC236}">
                  <a16:creationId xmlns:a16="http://schemas.microsoft.com/office/drawing/2014/main" id="{4C84D8AB-D15B-F669-4FE1-B4920ECCD089}"/>
                </a:ext>
              </a:extLst>
            </p:cNvPr>
            <p:cNvSpPr/>
            <p:nvPr/>
          </p:nvSpPr>
          <p:spPr>
            <a:xfrm>
              <a:off x="5731349" y="3217650"/>
              <a:ext cx="321030" cy="277691"/>
            </a:xfrm>
            <a:custGeom>
              <a:avLst/>
              <a:gdLst/>
              <a:ahLst/>
              <a:cxnLst/>
              <a:rect l="l" t="t" r="r" b="b"/>
              <a:pathLst>
                <a:path w="321030" h="277691">
                  <a:moveTo>
                    <a:pt x="0" y="0"/>
                  </a:moveTo>
                  <a:lnTo>
                    <a:pt x="321031" y="0"/>
                  </a:lnTo>
                  <a:lnTo>
                    <a:pt x="321031" y="277692"/>
                  </a:lnTo>
                  <a:lnTo>
                    <a:pt x="0" y="277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3597"/>
            </a:p>
          </p:txBody>
        </p:sp>
        <p:sp>
          <p:nvSpPr>
            <p:cNvPr id="27" name="Freeform 33">
              <a:extLst>
                <a:ext uri="{FF2B5EF4-FFF2-40B4-BE49-F238E27FC236}">
                  <a16:creationId xmlns:a16="http://schemas.microsoft.com/office/drawing/2014/main" id="{C3967228-12A1-1366-D7AD-7B366ACD9237}"/>
                </a:ext>
              </a:extLst>
            </p:cNvPr>
            <p:cNvSpPr/>
            <p:nvPr/>
          </p:nvSpPr>
          <p:spPr>
            <a:xfrm>
              <a:off x="11010807" y="3217650"/>
              <a:ext cx="321030" cy="277691"/>
            </a:xfrm>
            <a:custGeom>
              <a:avLst/>
              <a:gdLst/>
              <a:ahLst/>
              <a:cxnLst/>
              <a:rect l="l" t="t" r="r" b="b"/>
              <a:pathLst>
                <a:path w="321030" h="277691">
                  <a:moveTo>
                    <a:pt x="0" y="0"/>
                  </a:moveTo>
                  <a:lnTo>
                    <a:pt x="321030" y="0"/>
                  </a:lnTo>
                  <a:lnTo>
                    <a:pt x="321030" y="277692"/>
                  </a:lnTo>
                  <a:lnTo>
                    <a:pt x="0" y="277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3597"/>
            </a:p>
          </p:txBody>
        </p:sp>
        <p:sp>
          <p:nvSpPr>
            <p:cNvPr id="28" name="Freeform 34">
              <a:extLst>
                <a:ext uri="{FF2B5EF4-FFF2-40B4-BE49-F238E27FC236}">
                  <a16:creationId xmlns:a16="http://schemas.microsoft.com/office/drawing/2014/main" id="{4CC7ABA6-73B1-5470-9AAF-2FCB3E3999C3}"/>
                </a:ext>
              </a:extLst>
            </p:cNvPr>
            <p:cNvSpPr/>
            <p:nvPr/>
          </p:nvSpPr>
          <p:spPr>
            <a:xfrm rot="-10800000">
              <a:off x="8375176" y="3963776"/>
              <a:ext cx="321030" cy="277691"/>
            </a:xfrm>
            <a:custGeom>
              <a:avLst/>
              <a:gdLst/>
              <a:ahLst/>
              <a:cxnLst/>
              <a:rect l="l" t="t" r="r" b="b"/>
              <a:pathLst>
                <a:path w="321030" h="277691">
                  <a:moveTo>
                    <a:pt x="0" y="0"/>
                  </a:moveTo>
                  <a:lnTo>
                    <a:pt x="321030" y="0"/>
                  </a:lnTo>
                  <a:lnTo>
                    <a:pt x="321030" y="277691"/>
                  </a:lnTo>
                  <a:lnTo>
                    <a:pt x="0" y="277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3597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E6CAD001-4C82-87F5-4D33-DB29EB8DD91B}"/>
              </a:ext>
            </a:extLst>
          </p:cNvPr>
          <p:cNvSpPr txBox="1"/>
          <p:nvPr/>
        </p:nvSpPr>
        <p:spPr>
          <a:xfrm>
            <a:off x="1204892" y="5625145"/>
            <a:ext cx="3556625" cy="2244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7" b="1" dirty="0">
                <a:latin typeface="Aptos" panose="020B0004020202020204" pitchFamily="34" charset="0"/>
              </a:rPr>
              <a:t>Sept 23, 2024: outbreak of war</a:t>
            </a:r>
          </a:p>
          <a:p>
            <a:r>
              <a:rPr lang="en-US" sz="2797" dirty="0">
                <a:latin typeface="Aptos" panose="020B0004020202020204" pitchFamily="34" charset="0"/>
              </a:rPr>
              <a:t>Response to the war mostly consisted of </a:t>
            </a:r>
            <a:r>
              <a:rPr lang="en-US" sz="2797" u="sng" dirty="0">
                <a:latin typeface="Aptos" panose="020B0004020202020204" pitchFamily="34" charset="0"/>
              </a:rPr>
              <a:t>in-kind assistance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5DCF630-8E80-6E19-857B-0A72F83789E1}"/>
              </a:ext>
            </a:extLst>
          </p:cNvPr>
          <p:cNvSpPr txBox="1"/>
          <p:nvPr/>
        </p:nvSpPr>
        <p:spPr>
          <a:xfrm>
            <a:off x="3509262" y="2406801"/>
            <a:ext cx="4046503" cy="1814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7" b="1" dirty="0">
                <a:latin typeface="Aptos" panose="020B0004020202020204" pitchFamily="34" charset="0"/>
              </a:rPr>
              <a:t>Oct 2024: Flash Appeal</a:t>
            </a:r>
            <a:r>
              <a:rPr lang="en-US" sz="2797" dirty="0">
                <a:latin typeface="Aptos" panose="020B0004020202020204" pitchFamily="34" charset="0"/>
              </a:rPr>
              <a:t> includes use of cash wherever feasible in several sectors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F06149D-86CF-449E-5ADE-40AF43BE09FB}"/>
              </a:ext>
            </a:extLst>
          </p:cNvPr>
          <p:cNvSpPr txBox="1"/>
          <p:nvPr/>
        </p:nvSpPr>
        <p:spPr>
          <a:xfrm>
            <a:off x="5532515" y="5501624"/>
            <a:ext cx="4898426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750" b="1" dirty="0">
                <a:latin typeface="Aptos"/>
              </a:rPr>
              <a:t>Nov 21, 2024: </a:t>
            </a:r>
            <a:r>
              <a:rPr lang="en-US" sz="2750" dirty="0" err="1">
                <a:latin typeface="Aptos"/>
              </a:rPr>
              <a:t>MoSA</a:t>
            </a:r>
            <a:r>
              <a:rPr lang="en-US" sz="2750" dirty="0">
                <a:latin typeface="Aptos"/>
              </a:rPr>
              <a:t> requested reduction of disbursement of cash till registration process of IDPs is completed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08AD500-790B-C284-1FB3-116D5CAB61DF}"/>
              </a:ext>
            </a:extLst>
          </p:cNvPr>
          <p:cNvSpPr txBox="1"/>
          <p:nvPr/>
        </p:nvSpPr>
        <p:spPr>
          <a:xfrm>
            <a:off x="8604844" y="2092598"/>
            <a:ext cx="4046503" cy="22082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750" b="1" dirty="0">
                <a:latin typeface="Aptos"/>
              </a:rPr>
              <a:t>Dec 9, 2024: </a:t>
            </a:r>
            <a:r>
              <a:rPr lang="en-US" sz="2750" dirty="0" err="1">
                <a:latin typeface="Aptos"/>
              </a:rPr>
              <a:t>MoSA</a:t>
            </a:r>
            <a:r>
              <a:rPr lang="en-US" sz="2750" dirty="0">
                <a:latin typeface="Aptos"/>
              </a:rPr>
              <a:t> issues letter on the deduplication process  of humanitarian cash programs from ESSN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CA8892B-D1DA-CA03-F39A-0F2C7E7B89C4}"/>
              </a:ext>
            </a:extLst>
          </p:cNvPr>
          <p:cNvSpPr txBox="1"/>
          <p:nvPr/>
        </p:nvSpPr>
        <p:spPr>
          <a:xfrm>
            <a:off x="13483853" y="2015551"/>
            <a:ext cx="4552115" cy="2244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7" b="1" dirty="0">
                <a:latin typeface="Aptos" panose="020B0004020202020204" pitchFamily="34" charset="0"/>
              </a:rPr>
              <a:t>Dec 2024 – Jan 2025: </a:t>
            </a:r>
            <a:r>
              <a:rPr lang="en-US" sz="2797" dirty="0">
                <a:latin typeface="Aptos" panose="020B0004020202020204" pitchFamily="34" charset="0"/>
              </a:rPr>
              <a:t>following three-month delay in the </a:t>
            </a:r>
            <a:r>
              <a:rPr lang="en-US" sz="2797" dirty="0">
                <a:latin typeface="Aptos" panose="020B0004020202020204" pitchFamily="34" charset="0"/>
                <a:ea typeface="Calibri" panose="020F0502020204030204" pitchFamily="34" charset="0"/>
              </a:rPr>
              <a:t>humanitarian cash response</a:t>
            </a:r>
            <a:r>
              <a:rPr lang="en-US" sz="2797" dirty="0">
                <a:latin typeface="Aptos" panose="020B0004020202020204" pitchFamily="34" charset="0"/>
              </a:rPr>
              <a:t>, emergency cash was disbursed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B73A541-7434-9703-E876-52713B7BC808}"/>
              </a:ext>
            </a:extLst>
          </p:cNvPr>
          <p:cNvSpPr txBox="1"/>
          <p:nvPr/>
        </p:nvSpPr>
        <p:spPr>
          <a:xfrm>
            <a:off x="11666352" y="5526101"/>
            <a:ext cx="4582187" cy="1814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7" b="1" dirty="0">
                <a:latin typeface="Aptos" panose="020B0004020202020204" pitchFamily="34" charset="0"/>
              </a:rPr>
              <a:t>Dec 29, 2024: BAWG and FSAC</a:t>
            </a:r>
            <a:r>
              <a:rPr lang="en-US" sz="2797" dirty="0">
                <a:latin typeface="Aptos" panose="020B0004020202020204" pitchFamily="34" charset="0"/>
              </a:rPr>
              <a:t> issued </a:t>
            </a:r>
            <a:r>
              <a:rPr lang="en-US" sz="2797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joint geo-split coordinated guidelines on the transfer of cash</a:t>
            </a:r>
            <a:endParaRPr lang="en-US" sz="2797" dirty="0">
              <a:latin typeface="Aptos" panose="020B0004020202020204" pitchFamily="34" charset="0"/>
            </a:endParaRPr>
          </a:p>
        </p:txBody>
      </p:sp>
      <p:sp>
        <p:nvSpPr>
          <p:cNvPr id="34" name="TextBox 9">
            <a:extLst>
              <a:ext uri="{FF2B5EF4-FFF2-40B4-BE49-F238E27FC236}">
                <a16:creationId xmlns:a16="http://schemas.microsoft.com/office/drawing/2014/main" id="{3291E605-6EAB-75D2-1B6C-31B61D14BB35}"/>
              </a:ext>
            </a:extLst>
          </p:cNvPr>
          <p:cNvSpPr txBox="1"/>
          <p:nvPr/>
        </p:nvSpPr>
        <p:spPr>
          <a:xfrm>
            <a:off x="-2218518" y="-772318"/>
            <a:ext cx="14924706" cy="145493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411"/>
              </a:lnSpc>
            </a:pPr>
            <a:endParaRPr/>
          </a:p>
        </p:txBody>
      </p:sp>
      <p:grpSp>
        <p:nvGrpSpPr>
          <p:cNvPr id="36" name="Group 7">
            <a:extLst>
              <a:ext uri="{FF2B5EF4-FFF2-40B4-BE49-F238E27FC236}">
                <a16:creationId xmlns:a16="http://schemas.microsoft.com/office/drawing/2014/main" id="{79588A3A-1E00-1CE1-18F4-A1D7FFF1EEA9}"/>
              </a:ext>
            </a:extLst>
          </p:cNvPr>
          <p:cNvGrpSpPr/>
          <p:nvPr/>
        </p:nvGrpSpPr>
        <p:grpSpPr>
          <a:xfrm>
            <a:off x="564937" y="358032"/>
            <a:ext cx="17159022" cy="2896260"/>
            <a:chOff x="-58876" y="-356401"/>
            <a:chExt cx="4813660" cy="762801"/>
          </a:xfrm>
        </p:grpSpPr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11FB8AE2-165E-A1B8-8C63-57F5F45C2787}"/>
                </a:ext>
              </a:extLst>
            </p:cNvPr>
            <p:cNvSpPr/>
            <p:nvPr/>
          </p:nvSpPr>
          <p:spPr>
            <a:xfrm>
              <a:off x="-58876" y="-356401"/>
              <a:ext cx="4813660" cy="406400"/>
            </a:xfrm>
            <a:custGeom>
              <a:avLst/>
              <a:gdLst/>
              <a:ahLst/>
              <a:cxnLst/>
              <a:rect l="l" t="t" r="r" b="b"/>
              <a:pathLst>
                <a:path w="4813660" h="406400">
                  <a:moveTo>
                    <a:pt x="0" y="0"/>
                  </a:moveTo>
                  <a:lnTo>
                    <a:pt x="4610460" y="0"/>
                  </a:lnTo>
                  <a:lnTo>
                    <a:pt x="4813660" y="203200"/>
                  </a:lnTo>
                  <a:lnTo>
                    <a:pt x="461046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BBAF">
                <a:alpha val="1882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9">
              <a:extLst>
                <a:ext uri="{FF2B5EF4-FFF2-40B4-BE49-F238E27FC236}">
                  <a16:creationId xmlns:a16="http://schemas.microsoft.com/office/drawing/2014/main" id="{B564B95E-35F5-BE3A-2049-F77E4A8B1409}"/>
                </a:ext>
              </a:extLst>
            </p:cNvPr>
            <p:cNvSpPr txBox="1"/>
            <p:nvPr/>
          </p:nvSpPr>
          <p:spPr>
            <a:xfrm>
              <a:off x="177800" y="19050"/>
              <a:ext cx="455966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11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25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5968" y="9264413"/>
            <a:ext cx="3269513" cy="8446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64928" y="9693716"/>
            <a:ext cx="14264930" cy="1118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28" y="9929082"/>
            <a:ext cx="11652081" cy="1799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18142" y="574790"/>
            <a:ext cx="7651717" cy="760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0297">
              <a:lnSpc>
                <a:spcPct val="90000"/>
              </a:lnSpc>
              <a:spcBef>
                <a:spcPct val="0"/>
              </a:spcBef>
            </a:pPr>
            <a:r>
              <a:rPr lang="en-US" sz="4795" b="1" dirty="0">
                <a:solidFill>
                  <a:srgbClr val="0099CC"/>
                </a:solidFill>
                <a:latin typeface="Aptos" panose="020B0004020202020204" pitchFamily="34" charset="0"/>
              </a:rPr>
              <a:t>Recommendations: Part 1</a:t>
            </a:r>
            <a:endParaRPr lang="en-US" sz="4795" b="1" kern="100" dirty="0">
              <a:solidFill>
                <a:srgbClr val="0099CC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766F857-14DF-C091-03DF-DF7ED8AA7A18}"/>
              </a:ext>
            </a:extLst>
          </p:cNvPr>
          <p:cNvGrpSpPr/>
          <p:nvPr/>
        </p:nvGrpSpPr>
        <p:grpSpPr>
          <a:xfrm>
            <a:off x="796007" y="1819443"/>
            <a:ext cx="4835535" cy="7090782"/>
            <a:chOff x="394139" y="910563"/>
            <a:chExt cx="2420006" cy="35486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A991A1D-8B9F-00C5-2B54-8C450A5BFDE2}"/>
                </a:ext>
              </a:extLst>
            </p:cNvPr>
            <p:cNvGrpSpPr/>
            <p:nvPr/>
          </p:nvGrpSpPr>
          <p:grpSpPr>
            <a:xfrm>
              <a:off x="394139" y="910563"/>
              <a:ext cx="2420006" cy="3548674"/>
              <a:chOff x="512380" y="910563"/>
              <a:chExt cx="2420006" cy="3548674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7FD5F1D-C304-56B4-01F2-92FC71D2CD8E}"/>
                  </a:ext>
                </a:extLst>
              </p:cNvPr>
              <p:cNvSpPr/>
              <p:nvPr/>
            </p:nvSpPr>
            <p:spPr>
              <a:xfrm>
                <a:off x="512380" y="910563"/>
                <a:ext cx="2420006" cy="3548674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endParaRPr lang="en-US" sz="3597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12B6611-7B09-083C-AD05-3E07C760A4AA}"/>
                  </a:ext>
                </a:extLst>
              </p:cNvPr>
              <p:cNvSpPr/>
              <p:nvPr/>
            </p:nvSpPr>
            <p:spPr>
              <a:xfrm>
                <a:off x="512380" y="910563"/>
                <a:ext cx="2420006" cy="736934"/>
              </a:xfrm>
              <a:prstGeom prst="rect">
                <a:avLst/>
              </a:prstGeom>
              <a:solidFill>
                <a:srgbClr val="0070C0"/>
              </a:solidFill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r>
                  <a:rPr lang="en-US" sz="2797" b="1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RETURN TO A CASH FIRST APPROACH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3BB6067-D947-1BDB-6227-343E5622A67E}"/>
                </a:ext>
              </a:extLst>
            </p:cNvPr>
            <p:cNvSpPr txBox="1"/>
            <p:nvPr/>
          </p:nvSpPr>
          <p:spPr>
            <a:xfrm>
              <a:off x="450884" y="1843551"/>
              <a:ext cx="2306516" cy="155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0957" indent="-570957">
                <a:buFont typeface="Arial" panose="020B0604020202020204" pitchFamily="34" charset="0"/>
                <a:buChar char="•"/>
              </a:pPr>
              <a:r>
                <a:rPr lang="en-US" sz="2797" dirty="0">
                  <a:latin typeface="Aptos" panose="020B0004020202020204" pitchFamily="34" charset="0"/>
                </a:rPr>
                <a:t>Deliver in-kind only when cash is no appropriate.</a:t>
              </a:r>
            </a:p>
            <a:p>
              <a:pPr marL="570957" indent="-570957">
                <a:buFont typeface="Arial" panose="020B0604020202020204" pitchFamily="34" charset="0"/>
                <a:buChar char="•"/>
              </a:pPr>
              <a:endParaRPr lang="en-US" sz="2797" dirty="0">
                <a:latin typeface="Aptos" panose="020B0004020202020204" pitchFamily="34" charset="0"/>
              </a:endParaRPr>
            </a:p>
            <a:p>
              <a:pPr marL="570957" indent="-570957">
                <a:buFont typeface="Arial" panose="020B0604020202020204" pitchFamily="34" charset="0"/>
                <a:buChar char="•"/>
              </a:pPr>
              <a:r>
                <a:rPr lang="en-US" sz="2797" dirty="0">
                  <a:latin typeface="Aptos" panose="020B0004020202020204" pitchFamily="34" charset="0"/>
                </a:rPr>
                <a:t>Cash should be a default approach for a more effective and efficient response.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4E630AC-CCFB-3332-6C08-50384E0F9389}"/>
              </a:ext>
            </a:extLst>
          </p:cNvPr>
          <p:cNvGrpSpPr/>
          <p:nvPr/>
        </p:nvGrpSpPr>
        <p:grpSpPr>
          <a:xfrm>
            <a:off x="6726233" y="1819443"/>
            <a:ext cx="4835535" cy="7090783"/>
            <a:chOff x="3361997" y="910563"/>
            <a:chExt cx="2420006" cy="354867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C29848-60B7-3DD6-4AF1-D7F40701FD37}"/>
                </a:ext>
              </a:extLst>
            </p:cNvPr>
            <p:cNvGrpSpPr/>
            <p:nvPr/>
          </p:nvGrpSpPr>
          <p:grpSpPr>
            <a:xfrm>
              <a:off x="3361997" y="910563"/>
              <a:ext cx="2420006" cy="3548674"/>
              <a:chOff x="512380" y="910563"/>
              <a:chExt cx="2420006" cy="3548674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722B4E4-57B2-D7FA-0DCC-CFDF30F3085E}"/>
                  </a:ext>
                </a:extLst>
              </p:cNvPr>
              <p:cNvSpPr/>
              <p:nvPr/>
            </p:nvSpPr>
            <p:spPr>
              <a:xfrm>
                <a:off x="512380" y="910563"/>
                <a:ext cx="2420006" cy="3548674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endParaRPr lang="en-US" sz="3597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ACF36E0-4798-0364-4192-27B96099975E}"/>
                  </a:ext>
                </a:extLst>
              </p:cNvPr>
              <p:cNvSpPr/>
              <p:nvPr/>
            </p:nvSpPr>
            <p:spPr>
              <a:xfrm>
                <a:off x="512380" y="910563"/>
                <a:ext cx="2420006" cy="736934"/>
              </a:xfrm>
              <a:prstGeom prst="rect">
                <a:avLst/>
              </a:prstGeom>
              <a:solidFill>
                <a:srgbClr val="0070C0"/>
              </a:solidFill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r>
                  <a:rPr lang="en-US" sz="2797" b="1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A COLLABORATIVE AND TECHNICAL CASH WORKING GROUP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7F3ED01-8C9B-0CC7-C0B6-8F01A090753D}"/>
                </a:ext>
              </a:extLst>
            </p:cNvPr>
            <p:cNvSpPr txBox="1"/>
            <p:nvPr/>
          </p:nvSpPr>
          <p:spPr>
            <a:xfrm>
              <a:off x="3390369" y="1735829"/>
              <a:ext cx="2363262" cy="1984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0957" indent="-570957">
                <a:buFont typeface="Arial" panose="020B0604020202020204" pitchFamily="34" charset="0"/>
                <a:buChar char="•"/>
              </a:pPr>
              <a:r>
                <a:rPr lang="en-US" sz="2797" dirty="0">
                  <a:latin typeface="Aptos" panose="020B0004020202020204" pitchFamily="34" charset="0"/>
                </a:rPr>
                <a:t>CWG facilitate harmonization and coordination around targeting, transfer values and data protocols, etc.</a:t>
              </a:r>
            </a:p>
            <a:p>
              <a:pPr marL="570957" indent="-570957">
                <a:buFont typeface="Arial" panose="020B0604020202020204" pitchFamily="34" charset="0"/>
                <a:buChar char="•"/>
              </a:pPr>
              <a:endParaRPr lang="en-US" sz="2797" dirty="0">
                <a:latin typeface="Aptos" panose="020B0004020202020204" pitchFamily="34" charset="0"/>
              </a:endParaRPr>
            </a:p>
            <a:p>
              <a:pPr marL="570957" indent="-570957">
                <a:buFont typeface="Arial" panose="020B0604020202020204" pitchFamily="34" charset="0"/>
                <a:buChar char="•"/>
              </a:pPr>
              <a:r>
                <a:rPr lang="en-US" sz="2797" dirty="0">
                  <a:latin typeface="Aptos" panose="020B0004020202020204" pitchFamily="34" charset="0"/>
                </a:rPr>
                <a:t>The absence of a CWG can adversely affect humanitarian responses.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06D1C8-A93E-C585-9892-D02DF1AF91F0}"/>
              </a:ext>
            </a:extLst>
          </p:cNvPr>
          <p:cNvGrpSpPr/>
          <p:nvPr/>
        </p:nvGrpSpPr>
        <p:grpSpPr>
          <a:xfrm>
            <a:off x="12656458" y="1819443"/>
            <a:ext cx="4835535" cy="7090782"/>
            <a:chOff x="6329855" y="910563"/>
            <a:chExt cx="2420006" cy="354867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7BA6078-3A2C-66E5-8FB6-DBFBB331AB4F}"/>
                </a:ext>
              </a:extLst>
            </p:cNvPr>
            <p:cNvGrpSpPr/>
            <p:nvPr/>
          </p:nvGrpSpPr>
          <p:grpSpPr>
            <a:xfrm>
              <a:off x="6329855" y="910563"/>
              <a:ext cx="2420006" cy="3548674"/>
              <a:chOff x="512380" y="910563"/>
              <a:chExt cx="2420006" cy="354867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8A42AAA-AC86-1E9B-8756-DC51C0611275}"/>
                  </a:ext>
                </a:extLst>
              </p:cNvPr>
              <p:cNvSpPr/>
              <p:nvPr/>
            </p:nvSpPr>
            <p:spPr>
              <a:xfrm>
                <a:off x="512380" y="910563"/>
                <a:ext cx="2420006" cy="3548674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endParaRPr lang="en-US" sz="3597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2D64ABE-0128-860B-AAB6-D8DDFA19D4A0}"/>
                  </a:ext>
                </a:extLst>
              </p:cNvPr>
              <p:cNvSpPr/>
              <p:nvPr/>
            </p:nvSpPr>
            <p:spPr>
              <a:xfrm>
                <a:off x="512380" y="910563"/>
                <a:ext cx="2420006" cy="736934"/>
              </a:xfrm>
              <a:prstGeom prst="rect">
                <a:avLst/>
              </a:prstGeom>
              <a:solidFill>
                <a:srgbClr val="0070C0"/>
              </a:solidFill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r>
                  <a:rPr lang="en-US" sz="2797" b="1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EMERGENCY CASH AND SAFETY NETS SHOULD NOT BE DEDUPLICATED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51F0F06-884D-0DA8-CF23-D54A8430D09F}"/>
                </a:ext>
              </a:extLst>
            </p:cNvPr>
            <p:cNvSpPr txBox="1"/>
            <p:nvPr/>
          </p:nvSpPr>
          <p:spPr>
            <a:xfrm>
              <a:off x="6358227" y="1790177"/>
              <a:ext cx="2363262" cy="2200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0957" indent="-570957">
                <a:buFont typeface="Arial" panose="020B0604020202020204" pitchFamily="34" charset="0"/>
                <a:buChar char="•"/>
              </a:pPr>
              <a:r>
                <a:rPr lang="en-US" sz="2797" dirty="0">
                  <a:latin typeface="Aptos" panose="020B0004020202020204" pitchFamily="34" charset="0"/>
                </a:rPr>
                <a:t>SSNs and humanitarian cash serve different purposes with different criteria.</a:t>
              </a:r>
            </a:p>
            <a:p>
              <a:pPr marL="570957" indent="-570957">
                <a:buFont typeface="Arial" panose="020B0604020202020204" pitchFamily="34" charset="0"/>
                <a:buChar char="•"/>
              </a:pPr>
              <a:endParaRPr lang="en-US" sz="2797" dirty="0">
                <a:latin typeface="Aptos" panose="020B0004020202020204" pitchFamily="34" charset="0"/>
              </a:endParaRPr>
            </a:p>
            <a:p>
              <a:pPr marL="570957" indent="-570957">
                <a:buFont typeface="Arial" panose="020B0604020202020204" pitchFamily="34" charset="0"/>
                <a:buChar char="•"/>
              </a:pPr>
              <a:r>
                <a:rPr lang="en-US" sz="2797" dirty="0">
                  <a:latin typeface="Aptos" panose="020B0004020202020204" pitchFamily="34" charset="0"/>
                </a:rPr>
                <a:t>Coordination is key to ease implementation and impact, making sure households are able to meet their needs.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726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5968" y="9264413"/>
            <a:ext cx="3269513" cy="8446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64928" y="9693716"/>
            <a:ext cx="14264930" cy="1118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28" y="9929082"/>
            <a:ext cx="11652081" cy="179955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3886CBC8-355C-6F46-2677-FE4193DC985A}"/>
              </a:ext>
            </a:extLst>
          </p:cNvPr>
          <p:cNvGrpSpPr/>
          <p:nvPr/>
        </p:nvGrpSpPr>
        <p:grpSpPr>
          <a:xfrm>
            <a:off x="4216409" y="3384953"/>
            <a:ext cx="7437745" cy="3431293"/>
            <a:chOff x="2204246" y="1263321"/>
            <a:chExt cx="3722316" cy="1717235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9DFC7D8-3017-08B5-3DDD-5F05E8042349}"/>
                </a:ext>
              </a:extLst>
            </p:cNvPr>
            <p:cNvCxnSpPr/>
            <p:nvPr/>
          </p:nvCxnSpPr>
          <p:spPr>
            <a:xfrm>
              <a:off x="2204246" y="1499261"/>
              <a:ext cx="110521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C2A03C4E-4904-DFB5-975F-CB8224C60886}"/>
                </a:ext>
              </a:extLst>
            </p:cNvPr>
            <p:cNvGrpSpPr/>
            <p:nvPr/>
          </p:nvGrpSpPr>
          <p:grpSpPr>
            <a:xfrm>
              <a:off x="3217437" y="1263321"/>
              <a:ext cx="2709125" cy="1717235"/>
              <a:chOff x="3334025" y="1297148"/>
              <a:chExt cx="2709125" cy="1717235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D1D47140-695F-501C-7C5E-952A736CCE96}"/>
                  </a:ext>
                </a:extLst>
              </p:cNvPr>
              <p:cNvGrpSpPr/>
              <p:nvPr/>
            </p:nvGrpSpPr>
            <p:grpSpPr>
              <a:xfrm>
                <a:off x="4257960" y="1897835"/>
                <a:ext cx="764885" cy="1116548"/>
                <a:chOff x="3943612" y="2184739"/>
                <a:chExt cx="914400" cy="1217924"/>
              </a:xfrm>
            </p:grpSpPr>
            <p:pic>
              <p:nvPicPr>
                <p:cNvPr id="24" name="Graphic 23" descr="Money with solid fill">
                  <a:extLst>
                    <a:ext uri="{FF2B5EF4-FFF2-40B4-BE49-F238E27FC236}">
                      <a16:creationId xmlns:a16="http://schemas.microsoft.com/office/drawing/2014/main" id="{BEA27C39-4346-6F49-47A6-911B17C989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56437" y="2184739"/>
                  <a:ext cx="672013" cy="672013"/>
                </a:xfrm>
                <a:prstGeom prst="rect">
                  <a:avLst/>
                </a:prstGeom>
              </p:spPr>
            </p:pic>
            <p:pic>
              <p:nvPicPr>
                <p:cNvPr id="31" name="Graphic 30" descr="Open hand with solid fill">
                  <a:extLst>
                    <a:ext uri="{FF2B5EF4-FFF2-40B4-BE49-F238E27FC236}">
                      <a16:creationId xmlns:a16="http://schemas.microsoft.com/office/drawing/2014/main" id="{E5EB6ACF-F3C4-1D8A-FEBD-4EFB1853E7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43612" y="2636169"/>
                  <a:ext cx="914400" cy="766494"/>
                </a:xfrm>
                <a:prstGeom prst="rect">
                  <a:avLst/>
                </a:prstGeom>
              </p:spPr>
            </p:pic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631BD0B-94A1-71DB-B33C-530DAB4D8320}"/>
                  </a:ext>
                </a:extLst>
              </p:cNvPr>
              <p:cNvSpPr txBox="1"/>
              <p:nvPr/>
            </p:nvSpPr>
            <p:spPr>
              <a:xfrm>
                <a:off x="3334025" y="1297148"/>
                <a:ext cx="2709125" cy="53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197" b="1">
                    <a:latin typeface="Aptos" panose="020B0004020202020204" pitchFamily="34" charset="0"/>
                  </a:rPr>
                  <a:t>Deduplicated from humanitarian assistance</a:t>
                </a:r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13B5DF6-0B32-C2FF-2A42-252627E03D4E}"/>
              </a:ext>
            </a:extLst>
          </p:cNvPr>
          <p:cNvGrpSpPr/>
          <p:nvPr/>
        </p:nvGrpSpPr>
        <p:grpSpPr>
          <a:xfrm>
            <a:off x="299331" y="1741430"/>
            <a:ext cx="4180010" cy="4952477"/>
            <a:chOff x="243894" y="640300"/>
            <a:chExt cx="2091940" cy="247853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B2A41FC-1C2D-7331-6503-A8DB4C1FA9A1}"/>
                </a:ext>
              </a:extLst>
            </p:cNvPr>
            <p:cNvGrpSpPr/>
            <p:nvPr/>
          </p:nvGrpSpPr>
          <p:grpSpPr>
            <a:xfrm>
              <a:off x="634015" y="1195906"/>
              <a:ext cx="1311697" cy="1101862"/>
              <a:chOff x="249546" y="1130357"/>
              <a:chExt cx="1311697" cy="1101862"/>
            </a:xfrm>
          </p:grpSpPr>
          <p:pic>
            <p:nvPicPr>
              <p:cNvPr id="5" name="Graphic 4" descr="Man with solid fill">
                <a:extLst>
                  <a:ext uri="{FF2B5EF4-FFF2-40B4-BE49-F238E27FC236}">
                    <a16:creationId xmlns:a16="http://schemas.microsoft.com/office/drawing/2014/main" id="{C075D02B-640C-F367-5ACF-0B40B2950B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49546" y="1560206"/>
                <a:ext cx="672013" cy="672013"/>
              </a:xfrm>
              <a:prstGeom prst="rect">
                <a:avLst/>
              </a:prstGeom>
            </p:spPr>
          </p:pic>
          <p:pic>
            <p:nvPicPr>
              <p:cNvPr id="12" name="Graphic 11" descr="Man with solid fill">
                <a:extLst>
                  <a:ext uri="{FF2B5EF4-FFF2-40B4-BE49-F238E27FC236}">
                    <a16:creationId xmlns:a16="http://schemas.microsoft.com/office/drawing/2014/main" id="{C039709F-B37D-59B4-DEFF-1907E8270F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69388" y="1553751"/>
                <a:ext cx="672013" cy="672013"/>
              </a:xfrm>
              <a:prstGeom prst="rect">
                <a:avLst/>
              </a:prstGeom>
            </p:spPr>
          </p:pic>
          <p:pic>
            <p:nvPicPr>
              <p:cNvPr id="13" name="Graphic 12" descr="Man with solid fill">
                <a:extLst>
                  <a:ext uri="{FF2B5EF4-FFF2-40B4-BE49-F238E27FC236}">
                    <a16:creationId xmlns:a16="http://schemas.microsoft.com/office/drawing/2014/main" id="{9ABC91A5-70B1-7746-AD0D-D411659870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89230" y="1547296"/>
                <a:ext cx="672013" cy="672013"/>
              </a:xfrm>
              <a:prstGeom prst="rect">
                <a:avLst/>
              </a:prstGeom>
            </p:spPr>
          </p:pic>
          <p:pic>
            <p:nvPicPr>
              <p:cNvPr id="20" name="Graphic 19" descr="Man with solid fill">
                <a:extLst>
                  <a:ext uri="{FF2B5EF4-FFF2-40B4-BE49-F238E27FC236}">
                    <a16:creationId xmlns:a16="http://schemas.microsoft.com/office/drawing/2014/main" id="{83DD36AA-1CDE-A8EB-14E5-542D3ECA6D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93303" y="1130357"/>
                <a:ext cx="672013" cy="672013"/>
              </a:xfrm>
              <a:prstGeom prst="rect">
                <a:avLst/>
              </a:prstGeom>
            </p:spPr>
          </p:pic>
          <p:pic>
            <p:nvPicPr>
              <p:cNvPr id="21" name="Graphic 20" descr="Man with solid fill">
                <a:extLst>
                  <a:ext uri="{FF2B5EF4-FFF2-40B4-BE49-F238E27FC236}">
                    <a16:creationId xmlns:a16="http://schemas.microsoft.com/office/drawing/2014/main" id="{5FF05AFF-B025-4AC7-84D8-42DB67DFF6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729309" y="1130357"/>
                <a:ext cx="672013" cy="672013"/>
              </a:xfrm>
              <a:prstGeom prst="rect">
                <a:avLst/>
              </a:prstGeom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060189B-C222-DD0A-191C-CCA49B5F298B}"/>
                </a:ext>
              </a:extLst>
            </p:cNvPr>
            <p:cNvSpPr txBox="1"/>
            <p:nvPr/>
          </p:nvSpPr>
          <p:spPr>
            <a:xfrm>
              <a:off x="243894" y="640300"/>
              <a:ext cx="2091940" cy="569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97" b="1">
                  <a:latin typeface="Aptos" panose="020B0004020202020204" pitchFamily="34" charset="0"/>
                </a:rPr>
                <a:t>Displaced household of 5</a:t>
              </a:r>
            </a:p>
          </p:txBody>
        </p:sp>
        <p:pic>
          <p:nvPicPr>
            <p:cNvPr id="36" name="Graphic 35" descr="Flying Money with solid fill">
              <a:extLst>
                <a:ext uri="{FF2B5EF4-FFF2-40B4-BE49-F238E27FC236}">
                  <a16:creationId xmlns:a16="http://schemas.microsoft.com/office/drawing/2014/main" id="{1FBDC68A-6E8D-D82D-A596-F090AA7E5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09456" y="2558018"/>
              <a:ext cx="560813" cy="560813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B4CA2D1-A6AB-97F0-FFDC-3BBCA4E5EB35}"/>
                </a:ext>
              </a:extLst>
            </p:cNvPr>
            <p:cNvSpPr txBox="1"/>
            <p:nvPr/>
          </p:nvSpPr>
          <p:spPr>
            <a:xfrm>
              <a:off x="531752" y="2277863"/>
              <a:ext cx="1639233" cy="292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97" b="1">
                  <a:latin typeface="Aptos" panose="020B0004020202020204" pitchFamily="34" charset="0"/>
                </a:rPr>
                <a:t>Receiving ESSN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5BC96A9-163C-AE45-6D6D-E6E85C5E17A8}"/>
              </a:ext>
            </a:extLst>
          </p:cNvPr>
          <p:cNvGrpSpPr/>
          <p:nvPr/>
        </p:nvGrpSpPr>
        <p:grpSpPr>
          <a:xfrm>
            <a:off x="11469281" y="3114948"/>
            <a:ext cx="6591005" cy="1937196"/>
            <a:chOff x="5834040" y="1327695"/>
            <a:chExt cx="3298554" cy="969495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F3C1AB2A-9735-D4F1-0584-35371424C43A}"/>
                </a:ext>
              </a:extLst>
            </p:cNvPr>
            <p:cNvCxnSpPr/>
            <p:nvPr/>
          </p:nvCxnSpPr>
          <p:spPr>
            <a:xfrm>
              <a:off x="5834040" y="1815144"/>
              <a:ext cx="110521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4FAF456-8F21-0235-1B94-E49F831BE70F}"/>
                </a:ext>
              </a:extLst>
            </p:cNvPr>
            <p:cNvSpPr txBox="1"/>
            <p:nvPr/>
          </p:nvSpPr>
          <p:spPr>
            <a:xfrm>
              <a:off x="7015942" y="1327695"/>
              <a:ext cx="2116652" cy="969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97" b="1">
                  <a:latin typeface="Aptos" panose="020B0004020202020204" pitchFamily="34" charset="0"/>
                </a:rPr>
                <a:t>Household </a:t>
              </a:r>
              <a:r>
                <a:rPr lang="en-US" sz="2997" b="1">
                  <a:solidFill>
                    <a:srgbClr val="FF0000"/>
                  </a:solidFill>
                  <a:latin typeface="Aptos" panose="020B0004020202020204" pitchFamily="34" charset="0"/>
                </a:rPr>
                <a:t>DOES NOT  </a:t>
              </a:r>
              <a:r>
                <a:rPr lang="en-US" sz="2997" b="1">
                  <a:latin typeface="Aptos" panose="020B0004020202020204" pitchFamily="34" charset="0"/>
                </a:rPr>
                <a:t>receive displacement related humanitarian cash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FD62FA72-ABE3-1F5E-2676-A5817DFDBFDF}"/>
              </a:ext>
            </a:extLst>
          </p:cNvPr>
          <p:cNvSpPr txBox="1"/>
          <p:nvPr/>
        </p:nvSpPr>
        <p:spPr>
          <a:xfrm>
            <a:off x="7032650" y="464796"/>
            <a:ext cx="3829770" cy="872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0297">
              <a:lnSpc>
                <a:spcPct val="90000"/>
              </a:lnSpc>
              <a:spcBef>
                <a:spcPct val="0"/>
              </a:spcBef>
            </a:pPr>
            <a:r>
              <a:rPr lang="en-US" sz="5595" b="1">
                <a:solidFill>
                  <a:srgbClr val="0099CC"/>
                </a:solidFill>
                <a:latin typeface="Aptos" panose="020B0004020202020204" pitchFamily="34" charset="0"/>
              </a:rPr>
              <a:t>Scenario 1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7CEC5DC-833D-FDAA-4085-B3CE916A0F23}"/>
              </a:ext>
            </a:extLst>
          </p:cNvPr>
          <p:cNvGrpSpPr/>
          <p:nvPr/>
        </p:nvGrpSpPr>
        <p:grpSpPr>
          <a:xfrm>
            <a:off x="9180496" y="5229107"/>
            <a:ext cx="6910002" cy="4301543"/>
            <a:chOff x="4688588" y="2385753"/>
            <a:chExt cx="3458200" cy="2152763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F8EF35D-30BA-F483-6286-ACFE9BD9783A}"/>
                </a:ext>
              </a:extLst>
            </p:cNvPr>
            <p:cNvGrpSpPr/>
            <p:nvPr/>
          </p:nvGrpSpPr>
          <p:grpSpPr>
            <a:xfrm>
              <a:off x="7385910" y="2385753"/>
              <a:ext cx="760878" cy="1357191"/>
              <a:chOff x="7304824" y="2346732"/>
              <a:chExt cx="760878" cy="1357191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B010C836-71A6-2080-9542-900868DF5B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47867" y="2346732"/>
                <a:ext cx="0" cy="1343177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807AB652-72A5-C502-5B5A-8006D5A019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304824" y="3689909"/>
                <a:ext cx="760878" cy="14014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1A9FB1F-620D-6375-9906-F86BDF6BE0E0}"/>
                </a:ext>
              </a:extLst>
            </p:cNvPr>
            <p:cNvGrpSpPr/>
            <p:nvPr/>
          </p:nvGrpSpPr>
          <p:grpSpPr>
            <a:xfrm>
              <a:off x="4688588" y="3269515"/>
              <a:ext cx="2635124" cy="1269001"/>
              <a:chOff x="4688588" y="3269515"/>
              <a:chExt cx="2635124" cy="1269001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AD14A3E-E6BA-122C-CA77-F88A86DED228}"/>
                  </a:ext>
                </a:extLst>
              </p:cNvPr>
              <p:cNvSpPr txBox="1"/>
              <p:nvPr/>
            </p:nvSpPr>
            <p:spPr>
              <a:xfrm>
                <a:off x="4688588" y="3269515"/>
                <a:ext cx="2635124" cy="1031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197" b="1">
                    <a:latin typeface="Aptos" panose="020B0004020202020204" pitchFamily="34" charset="0"/>
                  </a:rPr>
                  <a:t>ESSN targets the poorest and most vulnerable affected by economic crises</a:t>
                </a:r>
              </a:p>
            </p:txBody>
          </p:sp>
          <p:pic>
            <p:nvPicPr>
              <p:cNvPr id="60" name="Graphic 59" descr="Flying Money with solid fill">
                <a:extLst>
                  <a:ext uri="{FF2B5EF4-FFF2-40B4-BE49-F238E27FC236}">
                    <a16:creationId xmlns:a16="http://schemas.microsoft.com/office/drawing/2014/main" id="{EA89BECE-046D-A270-32FA-9CC1B9D352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768195" y="3997844"/>
                <a:ext cx="540672" cy="540672"/>
              </a:xfrm>
              <a:prstGeom prst="rect">
                <a:avLst/>
              </a:prstGeom>
            </p:spPr>
          </p:pic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E6AE129-A66C-8F5C-1347-55B6E2025437}"/>
              </a:ext>
            </a:extLst>
          </p:cNvPr>
          <p:cNvGrpSpPr/>
          <p:nvPr/>
        </p:nvGrpSpPr>
        <p:grpSpPr>
          <a:xfrm>
            <a:off x="2050518" y="7110750"/>
            <a:ext cx="7129978" cy="1568314"/>
            <a:chOff x="1120298" y="3327446"/>
            <a:chExt cx="3568290" cy="784883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CCBCE8A1-6B71-9D35-9058-1C4DE82FC5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4762" y="3728930"/>
              <a:ext cx="973826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AF9D5A7-88D5-B883-6E54-EB2BC455F2F0}"/>
                </a:ext>
              </a:extLst>
            </p:cNvPr>
            <p:cNvSpPr txBox="1"/>
            <p:nvPr/>
          </p:nvSpPr>
          <p:spPr>
            <a:xfrm>
              <a:off x="1120298" y="3327446"/>
              <a:ext cx="2428352" cy="784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197" b="1">
                  <a:latin typeface="Aptos" panose="020B0004020202020204" pitchFamily="34" charset="0"/>
                </a:rPr>
                <a:t>Use humanitarian cash to </a:t>
              </a:r>
              <a:r>
                <a:rPr lang="en-US" sz="3197" b="1">
                  <a:solidFill>
                    <a:srgbClr val="00B050"/>
                  </a:solidFill>
                  <a:latin typeface="Aptos" panose="020B0004020202020204" pitchFamily="34" charset="0"/>
                </a:rPr>
                <a:t>complement ESSN with a top up</a:t>
              </a:r>
              <a:endParaRPr lang="en-US" sz="3197" b="1">
                <a:latin typeface="Aptos" panose="020B0004020202020204" pitchFamily="34" charset="0"/>
              </a:endParaRPr>
            </a:p>
          </p:txBody>
        </p:sp>
      </p:grpSp>
      <p:grpSp>
        <p:nvGrpSpPr>
          <p:cNvPr id="2" name="Group 7">
            <a:extLst>
              <a:ext uri="{FF2B5EF4-FFF2-40B4-BE49-F238E27FC236}">
                <a16:creationId xmlns:a16="http://schemas.microsoft.com/office/drawing/2014/main" id="{7C8C2DD3-E160-D870-68E4-F8ED87DA3611}"/>
              </a:ext>
            </a:extLst>
          </p:cNvPr>
          <p:cNvGrpSpPr/>
          <p:nvPr/>
        </p:nvGrpSpPr>
        <p:grpSpPr>
          <a:xfrm>
            <a:off x="1537834" y="127926"/>
            <a:ext cx="16750166" cy="4429721"/>
            <a:chOff x="14686" y="-500995"/>
            <a:chExt cx="4813660" cy="1290651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6B88BC43-454B-071E-839E-311FC4135B02}"/>
                </a:ext>
              </a:extLst>
            </p:cNvPr>
            <p:cNvSpPr/>
            <p:nvPr/>
          </p:nvSpPr>
          <p:spPr>
            <a:xfrm>
              <a:off x="14686" y="-500995"/>
              <a:ext cx="4813660" cy="406400"/>
            </a:xfrm>
            <a:custGeom>
              <a:avLst/>
              <a:gdLst/>
              <a:ahLst/>
              <a:cxnLst/>
              <a:rect l="l" t="t" r="r" b="b"/>
              <a:pathLst>
                <a:path w="4813660" h="406400">
                  <a:moveTo>
                    <a:pt x="0" y="0"/>
                  </a:moveTo>
                  <a:lnTo>
                    <a:pt x="4610460" y="0"/>
                  </a:lnTo>
                  <a:lnTo>
                    <a:pt x="4813660" y="203200"/>
                  </a:lnTo>
                  <a:lnTo>
                    <a:pt x="461046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BBAF">
                <a:alpha val="1882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9">
              <a:extLst>
                <a:ext uri="{FF2B5EF4-FFF2-40B4-BE49-F238E27FC236}">
                  <a16:creationId xmlns:a16="http://schemas.microsoft.com/office/drawing/2014/main" id="{3A050FF6-2769-6A97-D8A4-3DF9EBEBB8E2}"/>
                </a:ext>
              </a:extLst>
            </p:cNvPr>
            <p:cNvSpPr txBox="1"/>
            <p:nvPr/>
          </p:nvSpPr>
          <p:spPr>
            <a:xfrm>
              <a:off x="159129" y="402306"/>
              <a:ext cx="455966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11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051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5968" y="9264413"/>
            <a:ext cx="3269513" cy="8446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64928" y="9693716"/>
            <a:ext cx="14264930" cy="1118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28" y="9929082"/>
            <a:ext cx="11652081" cy="1799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67291" y="523873"/>
            <a:ext cx="7553414" cy="760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0297">
              <a:lnSpc>
                <a:spcPct val="90000"/>
              </a:lnSpc>
              <a:spcBef>
                <a:spcPct val="0"/>
              </a:spcBef>
            </a:pPr>
            <a:r>
              <a:rPr lang="en-US" sz="4795" b="1" dirty="0">
                <a:solidFill>
                  <a:srgbClr val="0099CC"/>
                </a:solidFill>
                <a:latin typeface="Aptos" panose="020B0004020202020204" pitchFamily="34" charset="0"/>
              </a:rPr>
              <a:t>Recommendations: Part 2  </a:t>
            </a:r>
            <a:endParaRPr lang="en-US" sz="4795" b="1" kern="100" dirty="0">
              <a:solidFill>
                <a:srgbClr val="0099CC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991A1D-8B9F-00C5-2B54-8C450A5BFDE2}"/>
              </a:ext>
            </a:extLst>
          </p:cNvPr>
          <p:cNvGrpSpPr/>
          <p:nvPr/>
        </p:nvGrpSpPr>
        <p:grpSpPr>
          <a:xfrm>
            <a:off x="796007" y="1819442"/>
            <a:ext cx="4835535" cy="7090782"/>
            <a:chOff x="512380" y="910563"/>
            <a:chExt cx="2420006" cy="35486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7FD5F1D-C304-56B4-01F2-92FC71D2CD8E}"/>
                </a:ext>
              </a:extLst>
            </p:cNvPr>
            <p:cNvSpPr/>
            <p:nvPr/>
          </p:nvSpPr>
          <p:spPr>
            <a:xfrm>
              <a:off x="512380" y="910563"/>
              <a:ext cx="2420006" cy="3548674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 sz="3597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2B6611-7B09-083C-AD05-3E07C760A4AA}"/>
                </a:ext>
              </a:extLst>
            </p:cNvPr>
            <p:cNvSpPr/>
            <p:nvPr/>
          </p:nvSpPr>
          <p:spPr>
            <a:xfrm>
              <a:off x="512380" y="910563"/>
              <a:ext cx="2420006" cy="736934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US" sz="2797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POSITIVE DEVELOPMENTS, BUT WHAT ELSE?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C29848-60B7-3DD6-4AF1-D7F40701FD37}"/>
              </a:ext>
            </a:extLst>
          </p:cNvPr>
          <p:cNvGrpSpPr/>
          <p:nvPr/>
        </p:nvGrpSpPr>
        <p:grpSpPr>
          <a:xfrm>
            <a:off x="6726233" y="1819442"/>
            <a:ext cx="4835535" cy="7090782"/>
            <a:chOff x="512380" y="910563"/>
            <a:chExt cx="2420006" cy="354867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22B4E4-57B2-D7FA-0DCC-CFDF30F3085E}"/>
                </a:ext>
              </a:extLst>
            </p:cNvPr>
            <p:cNvSpPr/>
            <p:nvPr/>
          </p:nvSpPr>
          <p:spPr>
            <a:xfrm>
              <a:off x="512380" y="910563"/>
              <a:ext cx="2420006" cy="3548674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 sz="3597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ACF36E0-4798-0364-4192-27B96099975E}"/>
                </a:ext>
              </a:extLst>
            </p:cNvPr>
            <p:cNvSpPr/>
            <p:nvPr/>
          </p:nvSpPr>
          <p:spPr>
            <a:xfrm>
              <a:off x="512380" y="910563"/>
              <a:ext cx="2420006" cy="736934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US" sz="2797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ESTABLISH STRATEGY FOR CROSS-REFERRAL 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63EBD5C-4D66-D718-D581-DF584441E5E1}"/>
              </a:ext>
            </a:extLst>
          </p:cNvPr>
          <p:cNvSpPr txBox="1"/>
          <p:nvPr/>
        </p:nvSpPr>
        <p:spPr>
          <a:xfrm>
            <a:off x="6719558" y="3473675"/>
            <a:ext cx="4913089" cy="4396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0957" indent="-570957">
              <a:buFont typeface="Arial" panose="020B0604020202020204" pitchFamily="34" charset="0"/>
              <a:buChar char="•"/>
            </a:pPr>
            <a:r>
              <a:rPr lang="en-US" sz="2797" dirty="0">
                <a:latin typeface="Aptos" panose="020B0004020202020204" pitchFamily="34" charset="0"/>
              </a:rPr>
              <a:t>Between humanitarian organizations and SP systems with guidelines</a:t>
            </a:r>
          </a:p>
          <a:p>
            <a:endParaRPr lang="en-US" sz="2797" dirty="0">
              <a:latin typeface="Aptos" panose="020B0004020202020204" pitchFamily="34" charset="0"/>
            </a:endParaRPr>
          </a:p>
          <a:p>
            <a:pPr marL="570957" indent="-570957">
              <a:buFont typeface="Arial" panose="020B0604020202020204" pitchFamily="34" charset="0"/>
              <a:buChar char="•"/>
            </a:pPr>
            <a:r>
              <a:rPr lang="en-US" sz="2797" dirty="0">
                <a:latin typeface="Aptos" panose="020B0004020202020204" pitchFamily="34" charset="0"/>
              </a:rPr>
              <a:t>It should consider poverty and needs associated with displacement and conflict, as well as disability, old-age and GBV.</a:t>
            </a:r>
          </a:p>
          <a:p>
            <a:endParaRPr lang="en-US" sz="2797" dirty="0">
              <a:solidFill>
                <a:srgbClr val="0070C0"/>
              </a:solidFill>
              <a:latin typeface="Aptos" panose="020B00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CFEF7F-E76D-2DF5-93C2-A8CA400952D5}"/>
              </a:ext>
            </a:extLst>
          </p:cNvPr>
          <p:cNvSpPr txBox="1"/>
          <p:nvPr/>
        </p:nvSpPr>
        <p:spPr>
          <a:xfrm>
            <a:off x="802681" y="3472288"/>
            <a:ext cx="4835536" cy="5257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0957" indent="-570957">
              <a:buFont typeface="Arial" panose="020B0604020202020204" pitchFamily="34" charset="0"/>
              <a:buChar char="•"/>
            </a:pPr>
            <a:r>
              <a:rPr lang="en-US" sz="2797" dirty="0" err="1">
                <a:latin typeface="Aptos" panose="020B0004020202020204" pitchFamily="34" charset="0"/>
              </a:rPr>
              <a:t>MoSA’s</a:t>
            </a:r>
            <a:r>
              <a:rPr lang="en-US" sz="2797" dirty="0">
                <a:latin typeface="Aptos" panose="020B0004020202020204" pitchFamily="34" charset="0"/>
              </a:rPr>
              <a:t> registration system is a positive development for coordination, but building new systems take time.</a:t>
            </a:r>
          </a:p>
          <a:p>
            <a:pPr marL="570957" indent="-570957">
              <a:buFont typeface="Arial" panose="020B0604020202020204" pitchFamily="34" charset="0"/>
              <a:buChar char="•"/>
            </a:pPr>
            <a:endParaRPr lang="en-US" sz="2797" dirty="0">
              <a:latin typeface="Aptos" panose="020B0004020202020204" pitchFamily="34" charset="0"/>
            </a:endParaRPr>
          </a:p>
          <a:p>
            <a:pPr marL="570957" indent="-570957">
              <a:buFont typeface="Arial" panose="020B0604020202020204" pitchFamily="34" charset="0"/>
              <a:buChar char="•"/>
            </a:pPr>
            <a:r>
              <a:rPr lang="en-US" sz="2797" dirty="0">
                <a:latin typeface="Aptos" panose="020B0004020202020204" pitchFamily="34" charset="0"/>
              </a:rPr>
              <a:t>Use existing systems to expand shock-responsive SSNs or allow actors  expand reach and establish parallel systems. </a:t>
            </a:r>
          </a:p>
          <a:p>
            <a:pPr marL="570957" indent="-570957">
              <a:buFont typeface="Arial" panose="020B0604020202020204" pitchFamily="34" charset="0"/>
              <a:buChar char="•"/>
            </a:pPr>
            <a:endParaRPr lang="en-US" sz="2797" dirty="0">
              <a:solidFill>
                <a:srgbClr val="0070C0"/>
              </a:solidFill>
              <a:latin typeface="Aptos" panose="020B00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7C897CD-3091-2E76-6FCE-0B8327282509}"/>
              </a:ext>
            </a:extLst>
          </p:cNvPr>
          <p:cNvGrpSpPr/>
          <p:nvPr/>
        </p:nvGrpSpPr>
        <p:grpSpPr>
          <a:xfrm>
            <a:off x="12649785" y="1819443"/>
            <a:ext cx="5292668" cy="7090782"/>
            <a:chOff x="6326754" y="910563"/>
            <a:chExt cx="2458819" cy="354867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BC27E5E-1E23-E167-DB03-B1EE1300F4E6}"/>
                </a:ext>
              </a:extLst>
            </p:cNvPr>
            <p:cNvGrpSpPr/>
            <p:nvPr/>
          </p:nvGrpSpPr>
          <p:grpSpPr>
            <a:xfrm>
              <a:off x="6329855" y="910563"/>
              <a:ext cx="2420006" cy="3548674"/>
              <a:chOff x="512380" y="910563"/>
              <a:chExt cx="2420006" cy="354867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EC1531-4868-E4F7-8055-ACFA49D2FC64}"/>
                  </a:ext>
                </a:extLst>
              </p:cNvPr>
              <p:cNvSpPr/>
              <p:nvPr/>
            </p:nvSpPr>
            <p:spPr>
              <a:xfrm>
                <a:off x="512380" y="910563"/>
                <a:ext cx="2420006" cy="3548674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endParaRPr lang="en-US" sz="3597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564342B-A871-F165-E686-A7CE63027970}"/>
                  </a:ext>
                </a:extLst>
              </p:cNvPr>
              <p:cNvSpPr/>
              <p:nvPr/>
            </p:nvSpPr>
            <p:spPr>
              <a:xfrm>
                <a:off x="512380" y="910563"/>
                <a:ext cx="2420006" cy="736934"/>
              </a:xfrm>
              <a:prstGeom prst="rect">
                <a:avLst/>
              </a:prstGeom>
              <a:solidFill>
                <a:srgbClr val="0070C0"/>
              </a:solidFill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r>
                  <a:rPr lang="en-US" sz="2797" b="1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LEARNING EXERCISE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4C1D14-A8CC-7129-813F-A174A239537D}"/>
                </a:ext>
              </a:extLst>
            </p:cNvPr>
            <p:cNvSpPr txBox="1"/>
            <p:nvPr/>
          </p:nvSpPr>
          <p:spPr>
            <a:xfrm>
              <a:off x="6326754" y="1755198"/>
              <a:ext cx="2458819" cy="155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0957" indent="-570957">
                <a:buFont typeface="Arial" panose="020B0604020202020204" pitchFamily="34" charset="0"/>
                <a:buChar char="•"/>
              </a:pPr>
              <a:r>
                <a:rPr lang="en-US" sz="2797" dirty="0">
                  <a:latin typeface="Aptos" panose="020B0004020202020204" pitchFamily="34" charset="0"/>
                </a:rPr>
                <a:t>Include a focus on cash response from implementation, to reach and coordination in upcoming learning exercise of emergency response.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358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5968" y="9264413"/>
            <a:ext cx="3269513" cy="8446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64928" y="9693716"/>
            <a:ext cx="14264930" cy="1118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28" y="9929082"/>
            <a:ext cx="11652081" cy="179955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913B5DF6-0B32-C2FF-2A42-252627E03D4E}"/>
              </a:ext>
            </a:extLst>
          </p:cNvPr>
          <p:cNvGrpSpPr/>
          <p:nvPr/>
        </p:nvGrpSpPr>
        <p:grpSpPr>
          <a:xfrm>
            <a:off x="564339" y="1865779"/>
            <a:ext cx="4180010" cy="4397119"/>
            <a:chOff x="243894" y="640300"/>
            <a:chExt cx="2091940" cy="220059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B2A41FC-1C2D-7331-6503-A8DB4C1FA9A1}"/>
                </a:ext>
              </a:extLst>
            </p:cNvPr>
            <p:cNvGrpSpPr/>
            <p:nvPr/>
          </p:nvGrpSpPr>
          <p:grpSpPr>
            <a:xfrm>
              <a:off x="634015" y="1195906"/>
              <a:ext cx="1311697" cy="1101862"/>
              <a:chOff x="249546" y="1130357"/>
              <a:chExt cx="1311697" cy="1101862"/>
            </a:xfrm>
          </p:grpSpPr>
          <p:pic>
            <p:nvPicPr>
              <p:cNvPr id="5" name="Graphic 4" descr="Man with solid fill">
                <a:extLst>
                  <a:ext uri="{FF2B5EF4-FFF2-40B4-BE49-F238E27FC236}">
                    <a16:creationId xmlns:a16="http://schemas.microsoft.com/office/drawing/2014/main" id="{C075D02B-640C-F367-5ACF-0B40B2950B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49546" y="1560206"/>
                <a:ext cx="672013" cy="672013"/>
              </a:xfrm>
              <a:prstGeom prst="rect">
                <a:avLst/>
              </a:prstGeom>
            </p:spPr>
          </p:pic>
          <p:pic>
            <p:nvPicPr>
              <p:cNvPr id="12" name="Graphic 11" descr="Man with solid fill">
                <a:extLst>
                  <a:ext uri="{FF2B5EF4-FFF2-40B4-BE49-F238E27FC236}">
                    <a16:creationId xmlns:a16="http://schemas.microsoft.com/office/drawing/2014/main" id="{C039709F-B37D-59B4-DEFF-1907E8270F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69388" y="1553751"/>
                <a:ext cx="672013" cy="672013"/>
              </a:xfrm>
              <a:prstGeom prst="rect">
                <a:avLst/>
              </a:prstGeom>
            </p:spPr>
          </p:pic>
          <p:pic>
            <p:nvPicPr>
              <p:cNvPr id="13" name="Graphic 12" descr="Man with solid fill">
                <a:extLst>
                  <a:ext uri="{FF2B5EF4-FFF2-40B4-BE49-F238E27FC236}">
                    <a16:creationId xmlns:a16="http://schemas.microsoft.com/office/drawing/2014/main" id="{9ABC91A5-70B1-7746-AD0D-D411659870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89230" y="1547296"/>
                <a:ext cx="672013" cy="672013"/>
              </a:xfrm>
              <a:prstGeom prst="rect">
                <a:avLst/>
              </a:prstGeom>
            </p:spPr>
          </p:pic>
          <p:pic>
            <p:nvPicPr>
              <p:cNvPr id="20" name="Graphic 19" descr="Man with solid fill">
                <a:extLst>
                  <a:ext uri="{FF2B5EF4-FFF2-40B4-BE49-F238E27FC236}">
                    <a16:creationId xmlns:a16="http://schemas.microsoft.com/office/drawing/2014/main" id="{83DD36AA-1CDE-A8EB-14E5-542D3ECA6D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93303" y="1130357"/>
                <a:ext cx="672013" cy="672013"/>
              </a:xfrm>
              <a:prstGeom prst="rect">
                <a:avLst/>
              </a:prstGeom>
            </p:spPr>
          </p:pic>
          <p:pic>
            <p:nvPicPr>
              <p:cNvPr id="21" name="Graphic 20" descr="Man with solid fill">
                <a:extLst>
                  <a:ext uri="{FF2B5EF4-FFF2-40B4-BE49-F238E27FC236}">
                    <a16:creationId xmlns:a16="http://schemas.microsoft.com/office/drawing/2014/main" id="{5FF05AFF-B025-4AC7-84D8-42DB67DFF6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29309" y="1130357"/>
                <a:ext cx="672013" cy="672013"/>
              </a:xfrm>
              <a:prstGeom prst="rect">
                <a:avLst/>
              </a:prstGeom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060189B-C222-DD0A-191C-CCA49B5F298B}"/>
                </a:ext>
              </a:extLst>
            </p:cNvPr>
            <p:cNvSpPr txBox="1"/>
            <p:nvPr/>
          </p:nvSpPr>
          <p:spPr>
            <a:xfrm>
              <a:off x="243894" y="640300"/>
              <a:ext cx="2091940" cy="569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531"/>
              <a:r>
                <a:rPr lang="en-US" sz="3397" b="1">
                  <a:solidFill>
                    <a:prstClr val="black"/>
                  </a:solidFill>
                  <a:latin typeface="Aptos" panose="020B0004020202020204" pitchFamily="34" charset="0"/>
                </a:rPr>
                <a:t>Displaced household of 5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B4CA2D1-A6AB-97F0-FFDC-3BBCA4E5EB35}"/>
                </a:ext>
              </a:extLst>
            </p:cNvPr>
            <p:cNvSpPr txBox="1"/>
            <p:nvPr/>
          </p:nvSpPr>
          <p:spPr>
            <a:xfrm>
              <a:off x="422717" y="2302237"/>
              <a:ext cx="1913117" cy="538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531"/>
              <a:r>
                <a:rPr lang="en-US" sz="3197" b="1">
                  <a:solidFill>
                    <a:srgbClr val="FF0000"/>
                  </a:solidFill>
                  <a:latin typeface="Aptos" panose="020B0004020202020204" pitchFamily="34" charset="0"/>
                </a:rPr>
                <a:t>NOT </a:t>
              </a:r>
              <a:r>
                <a:rPr lang="en-US" sz="3197" b="1">
                  <a:solidFill>
                    <a:prstClr val="black"/>
                  </a:solidFill>
                  <a:latin typeface="Aptos" panose="020B0004020202020204" pitchFamily="34" charset="0"/>
                </a:rPr>
                <a:t>receiving ESSN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FD62FA72-ABE3-1F5E-2676-A5817DFDBFDF}"/>
              </a:ext>
            </a:extLst>
          </p:cNvPr>
          <p:cNvSpPr txBox="1"/>
          <p:nvPr/>
        </p:nvSpPr>
        <p:spPr>
          <a:xfrm>
            <a:off x="7229115" y="636293"/>
            <a:ext cx="3829770" cy="872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0297">
              <a:lnSpc>
                <a:spcPct val="90000"/>
              </a:lnSpc>
              <a:spcBef>
                <a:spcPct val="0"/>
              </a:spcBef>
            </a:pPr>
            <a:r>
              <a:rPr lang="en-US" sz="5595" b="1">
                <a:solidFill>
                  <a:srgbClr val="0099CC"/>
                </a:solidFill>
                <a:latin typeface="Aptos" panose="020B0004020202020204" pitchFamily="34" charset="0"/>
              </a:rPr>
              <a:t>Scenario 2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D11A0A2-A59E-171A-4786-1DAF993AC976}"/>
              </a:ext>
            </a:extLst>
          </p:cNvPr>
          <p:cNvGrpSpPr/>
          <p:nvPr/>
        </p:nvGrpSpPr>
        <p:grpSpPr>
          <a:xfrm>
            <a:off x="9319157" y="4638222"/>
            <a:ext cx="6659650" cy="3676562"/>
            <a:chOff x="4688588" y="2069270"/>
            <a:chExt cx="3332908" cy="1839983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F8EF35D-30BA-F483-6286-ACFE9BD9783A}"/>
                </a:ext>
              </a:extLst>
            </p:cNvPr>
            <p:cNvGrpSpPr/>
            <p:nvPr/>
          </p:nvGrpSpPr>
          <p:grpSpPr>
            <a:xfrm>
              <a:off x="7260618" y="2069270"/>
              <a:ext cx="760878" cy="1615743"/>
              <a:chOff x="7323712" y="2088180"/>
              <a:chExt cx="760878" cy="1615743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B010C836-71A6-2080-9542-900868DF5B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67788" y="2088180"/>
                <a:ext cx="0" cy="1601729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807AB652-72A5-C502-5B5A-8006D5A019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323712" y="3689909"/>
                <a:ext cx="760878" cy="14014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AD14A3E-E6BA-122C-CA77-F88A86DED228}"/>
                </a:ext>
              </a:extLst>
            </p:cNvPr>
            <p:cNvSpPr txBox="1"/>
            <p:nvPr/>
          </p:nvSpPr>
          <p:spPr>
            <a:xfrm>
              <a:off x="4688588" y="3370595"/>
              <a:ext cx="2635124" cy="538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531"/>
              <a:r>
                <a:rPr lang="en-US" sz="3197" b="1">
                  <a:solidFill>
                    <a:prstClr val="black"/>
                  </a:solidFill>
                  <a:latin typeface="Aptos" panose="020B0004020202020204" pitchFamily="34" charset="0"/>
                </a:rPr>
                <a:t>Household could also be eligible for the ESSN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8A95FB5-77BF-84D3-1828-81B8EFAF6EBB}"/>
              </a:ext>
            </a:extLst>
          </p:cNvPr>
          <p:cNvGrpSpPr/>
          <p:nvPr/>
        </p:nvGrpSpPr>
        <p:grpSpPr>
          <a:xfrm>
            <a:off x="1142249" y="7036492"/>
            <a:ext cx="8286463" cy="2552303"/>
            <a:chOff x="596348" y="3269515"/>
            <a:chExt cx="4147068" cy="1277333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CCBCE8A1-6B71-9D35-9058-1C4DE82FC5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50650" y="3662982"/>
              <a:ext cx="1192766" cy="1401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AF9D5A7-88D5-B883-6E54-EB2BC455F2F0}"/>
                </a:ext>
              </a:extLst>
            </p:cNvPr>
            <p:cNvSpPr txBox="1"/>
            <p:nvPr/>
          </p:nvSpPr>
          <p:spPr>
            <a:xfrm>
              <a:off x="596348" y="3269515"/>
              <a:ext cx="3008797" cy="1277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531"/>
              <a:r>
                <a:rPr lang="en-US" sz="3197" b="1">
                  <a:solidFill>
                    <a:srgbClr val="00B050"/>
                  </a:solidFill>
                  <a:latin typeface="Aptos" panose="020B0004020202020204" pitchFamily="34" charset="0"/>
                </a:rPr>
                <a:t>Establish referral systems</a:t>
              </a:r>
              <a:r>
                <a:rPr lang="en-US" sz="3197" b="1">
                  <a:solidFill>
                    <a:prstClr val="black"/>
                  </a:solidFill>
                  <a:latin typeface="Aptos" panose="020B0004020202020204" pitchFamily="34" charset="0"/>
                </a:rPr>
                <a:t> to link humanitarian cash assistance with social protection or </a:t>
              </a:r>
              <a:r>
                <a:rPr lang="en-US" sz="3197" b="1">
                  <a:solidFill>
                    <a:srgbClr val="00B050"/>
                  </a:solidFill>
                  <a:latin typeface="Aptos" panose="020B0004020202020204" pitchFamily="34" charset="0"/>
                </a:rPr>
                <a:t>temporarily add </a:t>
              </a:r>
              <a:r>
                <a:rPr lang="en-US" sz="3197" b="1">
                  <a:solidFill>
                    <a:prstClr val="black"/>
                  </a:solidFill>
                  <a:latin typeface="Aptos" panose="020B0004020202020204" pitchFamily="34" charset="0"/>
                </a:rPr>
                <a:t>households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8A55A6-95A9-4439-B397-8C16C0B82786}"/>
              </a:ext>
            </a:extLst>
          </p:cNvPr>
          <p:cNvGrpSpPr/>
          <p:nvPr/>
        </p:nvGrpSpPr>
        <p:grpSpPr>
          <a:xfrm>
            <a:off x="4323296" y="3175945"/>
            <a:ext cx="7036966" cy="2724284"/>
            <a:chOff x="2188344" y="1337455"/>
            <a:chExt cx="3521741" cy="1363403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9DFC7D8-3017-08B5-3DDD-5F05E8042349}"/>
                </a:ext>
              </a:extLst>
            </p:cNvPr>
            <p:cNvCxnSpPr/>
            <p:nvPr/>
          </p:nvCxnSpPr>
          <p:spPr>
            <a:xfrm>
              <a:off x="2188344" y="1638683"/>
              <a:ext cx="110521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13CC5E5-712C-8D8A-05E5-E62C3AF2B375}"/>
                </a:ext>
              </a:extLst>
            </p:cNvPr>
            <p:cNvGrpSpPr/>
            <p:nvPr/>
          </p:nvGrpSpPr>
          <p:grpSpPr>
            <a:xfrm>
              <a:off x="3288706" y="1337455"/>
              <a:ext cx="2421379" cy="1363403"/>
              <a:chOff x="3288706" y="1411543"/>
              <a:chExt cx="2421379" cy="1363403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631BD0B-94A1-71DB-B33C-530DAB4D8320}"/>
                  </a:ext>
                </a:extLst>
              </p:cNvPr>
              <p:cNvSpPr txBox="1"/>
              <p:nvPr/>
            </p:nvSpPr>
            <p:spPr>
              <a:xfrm>
                <a:off x="3288706" y="1411543"/>
                <a:ext cx="2421379" cy="600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531"/>
                <a:r>
                  <a:rPr lang="en-US" sz="3597" b="1">
                    <a:solidFill>
                      <a:prstClr val="black"/>
                    </a:solidFill>
                    <a:latin typeface="Aptos" panose="020B0004020202020204" pitchFamily="34" charset="0"/>
                  </a:rPr>
                  <a:t>Deduplicated from</a:t>
                </a:r>
              </a:p>
              <a:p>
                <a:pPr algn="ctr" defTabSz="913531"/>
                <a:r>
                  <a:rPr lang="en-US" sz="3597" b="1">
                    <a:solidFill>
                      <a:prstClr val="black"/>
                    </a:solidFill>
                    <a:latin typeface="Aptos" panose="020B0004020202020204" pitchFamily="34" charset="0"/>
                  </a:rPr>
                  <a:t>ESSN</a:t>
                </a:r>
              </a:p>
            </p:txBody>
          </p:sp>
          <p:pic>
            <p:nvPicPr>
              <p:cNvPr id="3" name="Graphic 2" descr="Flying Money with solid fill">
                <a:extLst>
                  <a:ext uri="{FF2B5EF4-FFF2-40B4-BE49-F238E27FC236}">
                    <a16:creationId xmlns:a16="http://schemas.microsoft.com/office/drawing/2014/main" id="{23AEC14C-ECE7-37DA-DE75-083566B04B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114539" y="1986765"/>
                <a:ext cx="788181" cy="788181"/>
              </a:xfrm>
              <a:prstGeom prst="rect">
                <a:avLst/>
              </a:prstGeom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58257F-55F9-88DA-0D97-14A538A5F34A}"/>
              </a:ext>
            </a:extLst>
          </p:cNvPr>
          <p:cNvGrpSpPr/>
          <p:nvPr/>
        </p:nvGrpSpPr>
        <p:grpSpPr>
          <a:xfrm>
            <a:off x="11234043" y="2795344"/>
            <a:ext cx="6779033" cy="3734894"/>
            <a:chOff x="5646917" y="1146978"/>
            <a:chExt cx="3392655" cy="1869176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F3C1AB2A-9735-D4F1-0584-35371424C43A}"/>
                </a:ext>
              </a:extLst>
            </p:cNvPr>
            <p:cNvCxnSpPr/>
            <p:nvPr/>
          </p:nvCxnSpPr>
          <p:spPr>
            <a:xfrm>
              <a:off x="5646917" y="1623495"/>
              <a:ext cx="110521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4FAF456-8F21-0235-1B94-E49F831BE70F}"/>
                </a:ext>
              </a:extLst>
            </p:cNvPr>
            <p:cNvSpPr txBox="1"/>
            <p:nvPr/>
          </p:nvSpPr>
          <p:spPr>
            <a:xfrm>
              <a:off x="6618193" y="1146978"/>
              <a:ext cx="2421379" cy="784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531"/>
              <a:r>
                <a:rPr lang="en-US" sz="3197" b="1">
                  <a:solidFill>
                    <a:prstClr val="black"/>
                  </a:solidFill>
                  <a:latin typeface="Aptos" panose="020B0004020202020204" pitchFamily="34" charset="0"/>
                </a:rPr>
                <a:t>Eligible to receive displacement-related humanitarian cash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CE72734-FE6D-A77A-FC54-2AF28123B857}"/>
                </a:ext>
              </a:extLst>
            </p:cNvPr>
            <p:cNvGrpSpPr/>
            <p:nvPr/>
          </p:nvGrpSpPr>
          <p:grpSpPr>
            <a:xfrm>
              <a:off x="6957402" y="1978986"/>
              <a:ext cx="658878" cy="1037168"/>
              <a:chOff x="7120888" y="1682574"/>
              <a:chExt cx="764885" cy="1142531"/>
            </a:xfrm>
          </p:grpSpPr>
          <p:pic>
            <p:nvPicPr>
              <p:cNvPr id="4" name="Graphic 3" descr="Money with solid fill">
                <a:extLst>
                  <a:ext uri="{FF2B5EF4-FFF2-40B4-BE49-F238E27FC236}">
                    <a16:creationId xmlns:a16="http://schemas.microsoft.com/office/drawing/2014/main" id="{BEA27C39-4346-6F49-47A6-911B17C989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7236277" y="1682574"/>
                <a:ext cx="562131" cy="616076"/>
              </a:xfrm>
              <a:prstGeom prst="rect">
                <a:avLst/>
              </a:prstGeom>
            </p:spPr>
          </p:pic>
          <p:pic>
            <p:nvPicPr>
              <p:cNvPr id="6" name="Graphic 5" descr="Open hand with solid fill">
                <a:extLst>
                  <a:ext uri="{FF2B5EF4-FFF2-40B4-BE49-F238E27FC236}">
                    <a16:creationId xmlns:a16="http://schemas.microsoft.com/office/drawing/2014/main" id="{E5EB6ACF-F3C4-1D8A-FEBD-4EFB1853E7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7120888" y="1986818"/>
                <a:ext cx="764885" cy="838287"/>
              </a:xfrm>
              <a:prstGeom prst="rect">
                <a:avLst/>
              </a:prstGeom>
            </p:spPr>
          </p:pic>
        </p:grp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BB016F42-F38D-0A96-FB89-0313DCA5A4A6}"/>
              </a:ext>
            </a:extLst>
          </p:cNvPr>
          <p:cNvGrpSpPr/>
          <p:nvPr/>
        </p:nvGrpSpPr>
        <p:grpSpPr>
          <a:xfrm>
            <a:off x="1530746" y="313838"/>
            <a:ext cx="16750166" cy="2776807"/>
            <a:chOff x="27769" y="-402655"/>
            <a:chExt cx="4813660" cy="809055"/>
          </a:xfrm>
        </p:grpSpPr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0F6CC770-6C57-AB80-FE9B-E532E5DAD633}"/>
                </a:ext>
              </a:extLst>
            </p:cNvPr>
            <p:cNvSpPr/>
            <p:nvPr/>
          </p:nvSpPr>
          <p:spPr>
            <a:xfrm>
              <a:off x="27769" y="-402655"/>
              <a:ext cx="4813660" cy="406400"/>
            </a:xfrm>
            <a:custGeom>
              <a:avLst/>
              <a:gdLst/>
              <a:ahLst/>
              <a:cxnLst/>
              <a:rect l="l" t="t" r="r" b="b"/>
              <a:pathLst>
                <a:path w="4813660" h="406400">
                  <a:moveTo>
                    <a:pt x="0" y="0"/>
                  </a:moveTo>
                  <a:lnTo>
                    <a:pt x="4610460" y="0"/>
                  </a:lnTo>
                  <a:lnTo>
                    <a:pt x="4813660" y="203200"/>
                  </a:lnTo>
                  <a:lnTo>
                    <a:pt x="461046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BBAF">
                <a:alpha val="1882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9">
              <a:extLst>
                <a:ext uri="{FF2B5EF4-FFF2-40B4-BE49-F238E27FC236}">
                  <a16:creationId xmlns:a16="http://schemas.microsoft.com/office/drawing/2014/main" id="{051F45A0-340E-9895-F7A6-CB402D7AFD6C}"/>
                </a:ext>
              </a:extLst>
            </p:cNvPr>
            <p:cNvSpPr txBox="1"/>
            <p:nvPr/>
          </p:nvSpPr>
          <p:spPr>
            <a:xfrm>
              <a:off x="177800" y="19050"/>
              <a:ext cx="455966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11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1188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A67239573BB943BCE581FEB5275E59" ma:contentTypeVersion="18" ma:contentTypeDescription="Create a new document." ma:contentTypeScope="" ma:versionID="ce24346d8f8f8c2c8788557c6c95110e">
  <xsd:schema xmlns:xsd="http://www.w3.org/2001/XMLSchema" xmlns:xs="http://www.w3.org/2001/XMLSchema" xmlns:p="http://schemas.microsoft.com/office/2006/metadata/properties" xmlns:ns2="6012f9c2-7d16-4f7a-bbb6-bc0a685dd4aa" xmlns:ns3="8615141c-82f9-442c-81c5-aab823d4c25c" targetNamespace="http://schemas.microsoft.com/office/2006/metadata/properties" ma:root="true" ma:fieldsID="23182e412d568c22d2179b8c98906525" ns2:_="" ns3:_="">
    <xsd:import namespace="6012f9c2-7d16-4f7a-bbb6-bc0a685dd4aa"/>
    <xsd:import namespace="8615141c-82f9-442c-81c5-aab823d4c2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2f9c2-7d16-4f7a-bbb6-bc0a685dd4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851e875-a665-42c1-a59f-633611ec1f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5141c-82f9-442c-81c5-aab823d4c25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5c15e88-64bb-4ac9-8661-ccbb152fd3c4}" ma:internalName="TaxCatchAll" ma:showField="CatchAllData" ma:web="8615141c-82f9-442c-81c5-aab823d4c2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15141c-82f9-442c-81c5-aab823d4c25c" xsi:nil="true"/>
    <lcf76f155ced4ddcb4097134ff3c332f xmlns="6012f9c2-7d16-4f7a-bbb6-bc0a685dd4a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3385E1-EB89-458B-A3AC-FFE3549D6E1C}"/>
</file>

<file path=customXml/itemProps2.xml><?xml version="1.0" encoding="utf-8"?>
<ds:datastoreItem xmlns:ds="http://schemas.openxmlformats.org/officeDocument/2006/customXml" ds:itemID="{ADBBFA6C-960F-4D44-8454-175D7FA7C4C2}">
  <ds:schemaRefs>
    <ds:schemaRef ds:uri="http://schemas.microsoft.com/office/2006/metadata/properties"/>
    <ds:schemaRef ds:uri="http://schemas.microsoft.com/office/2006/documentManagement/types"/>
    <ds:schemaRef ds:uri="721bc2d7-9a02-407b-9ac7-b9526fdc8078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9d4a5ad2-d091-4eab-98f6-f3d0a51c9ff6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52D19EF-777C-46C4-B6DB-9701795FCA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679</Words>
  <Application>Microsoft Office PowerPoint</Application>
  <PresentationFormat>Custom</PresentationFormat>
  <Paragraphs>88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Proposal Presentation</dc:title>
  <cp:lastModifiedBy>Cynthia Saghir</cp:lastModifiedBy>
  <cp:revision>44</cp:revision>
  <dcterms:created xsi:type="dcterms:W3CDTF">2006-08-16T00:00:00Z</dcterms:created>
  <dcterms:modified xsi:type="dcterms:W3CDTF">2025-05-07T07:34:53Z</dcterms:modified>
  <dc:identifier>DAGfhifqxEQ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0x01010031A67239573BB943BCE581FEB5275E59</vt:lpwstr>
  </property>
  <property fmtid="{D5CDD505-2E9C-101B-9397-08002B2CF9AE}" pid="3" name="MediaServiceImageTags">
    <vt:lpwstr/>
  </property>
</Properties>
</file>