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sldIdLst>
    <p:sldId id="269" r:id="rId2"/>
    <p:sldId id="268" r:id="rId3"/>
    <p:sldId id="270" r:id="rId4"/>
    <p:sldId id="259" r:id="rId5"/>
    <p:sldId id="260" r:id="rId6"/>
    <p:sldId id="274" r:id="rId7"/>
    <p:sldId id="275" r:id="rId8"/>
    <p:sldId id="264" r:id="rId9"/>
    <p:sldId id="271" r:id="rId10"/>
    <p:sldId id="272" r:id="rId11"/>
    <p:sldId id="273" r:id="rId12"/>
    <p:sldId id="267"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CC3"/>
    <a:srgbClr val="86DA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CB02A-E56F-4658-AE52-42FA2533DF62}" v="12" dt="2025-12-17T19:34:16.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73" autoAdjust="0"/>
    <p:restoredTop sz="71189" autoAdjust="0"/>
  </p:normalViewPr>
  <p:slideViewPr>
    <p:cSldViewPr snapToGrid="0" snapToObjects="1">
      <p:cViewPr varScale="1">
        <p:scale>
          <a:sx n="46" d="100"/>
          <a:sy n="46" d="100"/>
        </p:scale>
        <p:origin x="1156" y="28"/>
      </p:cViewPr>
      <p:guideLst>
        <p:guide orient="horz" pos="2160"/>
        <p:guide pos="2880"/>
      </p:guideLst>
    </p:cSldViewPr>
  </p:slideViewPr>
  <p:notesTextViewPr>
    <p:cViewPr>
      <p:scale>
        <a:sx n="100" d="100"/>
        <a:sy n="100" d="100"/>
      </p:scale>
      <p:origin x="0" y="-6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Betzler" userId="0c61e0581ebdbc5c" providerId="LiveId" clId="{752DF71C-A907-4424-9076-C95CA9147455}"/>
    <pc:docChg chg="undo custSel modSld">
      <pc:chgData name="Ingrid Betzler" userId="0c61e0581ebdbc5c" providerId="LiveId" clId="{752DF71C-A907-4424-9076-C95CA9147455}" dt="2025-12-18T09:05:34.343" v="54" actId="15"/>
      <pc:docMkLst>
        <pc:docMk/>
      </pc:docMkLst>
      <pc:sldChg chg="modNotesTx">
        <pc:chgData name="Ingrid Betzler" userId="0c61e0581ebdbc5c" providerId="LiveId" clId="{752DF71C-A907-4424-9076-C95CA9147455}" dt="2025-12-18T09:05:06.716" v="48" actId="33524"/>
        <pc:sldMkLst>
          <pc:docMk/>
          <pc:sldMk cId="0" sldId="259"/>
        </pc:sldMkLst>
      </pc:sldChg>
      <pc:sldChg chg="modNotesTx">
        <pc:chgData name="Ingrid Betzler" userId="0c61e0581ebdbc5c" providerId="LiveId" clId="{752DF71C-A907-4424-9076-C95CA9147455}" dt="2025-12-17T19:29:50.768" v="4" actId="12"/>
        <pc:sldMkLst>
          <pc:docMk/>
          <pc:sldMk cId="0" sldId="260"/>
        </pc:sldMkLst>
      </pc:sldChg>
      <pc:sldChg chg="modNotesTx">
        <pc:chgData name="Ingrid Betzler" userId="0c61e0581ebdbc5c" providerId="LiveId" clId="{752DF71C-A907-4424-9076-C95CA9147455}" dt="2025-12-18T09:05:34.343" v="54" actId="15"/>
        <pc:sldMkLst>
          <pc:docMk/>
          <pc:sldMk cId="0" sldId="264"/>
        </pc:sldMkLst>
      </pc:sldChg>
      <pc:sldChg chg="modNotesTx">
        <pc:chgData name="Ingrid Betzler" userId="0c61e0581ebdbc5c" providerId="LiveId" clId="{752DF71C-A907-4424-9076-C95CA9147455}" dt="2025-12-17T19:34:19.446" v="29" actId="12"/>
        <pc:sldMkLst>
          <pc:docMk/>
          <pc:sldMk cId="0" sldId="267"/>
        </pc:sldMkLst>
      </pc:sldChg>
      <pc:sldChg chg="modNotesTx">
        <pc:chgData name="Ingrid Betzler" userId="0c61e0581ebdbc5c" providerId="LiveId" clId="{752DF71C-A907-4424-9076-C95CA9147455}" dt="2025-12-17T19:28:34.352" v="1" actId="12"/>
        <pc:sldMkLst>
          <pc:docMk/>
          <pc:sldMk cId="3776076488" sldId="268"/>
        </pc:sldMkLst>
      </pc:sldChg>
      <pc:sldChg chg="modNotesTx">
        <pc:chgData name="Ingrid Betzler" userId="0c61e0581ebdbc5c" providerId="LiveId" clId="{752DF71C-A907-4424-9076-C95CA9147455}" dt="2025-12-18T09:04:17.202" v="30" actId="6549"/>
        <pc:sldMkLst>
          <pc:docMk/>
          <pc:sldMk cId="0" sldId="269"/>
        </pc:sldMkLst>
      </pc:sldChg>
      <pc:sldChg chg="modNotesTx">
        <pc:chgData name="Ingrid Betzler" userId="0c61e0581ebdbc5c" providerId="LiveId" clId="{752DF71C-A907-4424-9076-C95CA9147455}" dt="2025-12-17T19:29:05.401" v="2" actId="12"/>
        <pc:sldMkLst>
          <pc:docMk/>
          <pc:sldMk cId="1781617065" sldId="270"/>
        </pc:sldMkLst>
      </pc:sldChg>
      <pc:sldChg chg="modNotesTx">
        <pc:chgData name="Ingrid Betzler" userId="0c61e0581ebdbc5c" providerId="LiveId" clId="{752DF71C-A907-4424-9076-C95CA9147455}" dt="2025-12-17T19:32:53.143" v="19" actId="12"/>
        <pc:sldMkLst>
          <pc:docMk/>
          <pc:sldMk cId="3851624618" sldId="271"/>
        </pc:sldMkLst>
      </pc:sldChg>
      <pc:sldChg chg="modNotesTx">
        <pc:chgData name="Ingrid Betzler" userId="0c61e0581ebdbc5c" providerId="LiveId" clId="{752DF71C-A907-4424-9076-C95CA9147455}" dt="2025-12-17T19:33:13.683" v="22" actId="5793"/>
        <pc:sldMkLst>
          <pc:docMk/>
          <pc:sldMk cId="3536653856" sldId="272"/>
        </pc:sldMkLst>
      </pc:sldChg>
      <pc:sldChg chg="modNotesTx">
        <pc:chgData name="Ingrid Betzler" userId="0c61e0581ebdbc5c" providerId="LiveId" clId="{752DF71C-A907-4424-9076-C95CA9147455}" dt="2025-12-17T19:33:59.262" v="28" actId="20577"/>
        <pc:sldMkLst>
          <pc:docMk/>
          <pc:sldMk cId="55173751" sldId="273"/>
        </pc:sldMkLst>
      </pc:sldChg>
      <pc:sldChg chg="modNotesTx">
        <pc:chgData name="Ingrid Betzler" userId="0c61e0581ebdbc5c" providerId="LiveId" clId="{752DF71C-A907-4424-9076-C95CA9147455}" dt="2025-12-17T19:30:28.790" v="8" actId="15"/>
        <pc:sldMkLst>
          <pc:docMk/>
          <pc:sldMk cId="1881096546" sldId="274"/>
        </pc:sldMkLst>
      </pc:sldChg>
      <pc:sldChg chg="modNotesTx">
        <pc:chgData name="Ingrid Betzler" userId="0c61e0581ebdbc5c" providerId="LiveId" clId="{752DF71C-A907-4424-9076-C95CA9147455}" dt="2025-12-17T19:31:32.004" v="13" actId="15"/>
        <pc:sldMkLst>
          <pc:docMk/>
          <pc:sldMk cId="3795472502" sldId="27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73064-4074-4962-8BF0-97776326CA5E}"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74A4CA89-49A0-4658-A636-81496BC0BFD3}">
      <dgm:prSet/>
      <dgm:spPr/>
      <dgm:t>
        <a:bodyPr/>
        <a:lstStyle/>
        <a:p>
          <a:pPr>
            <a:lnSpc>
              <a:spcPct val="100000"/>
            </a:lnSpc>
          </a:pPr>
          <a:r>
            <a:rPr lang="en-US"/>
            <a:t>CWG as single technical authority for basic needs cash</a:t>
          </a:r>
        </a:p>
      </dgm:t>
    </dgm:pt>
    <dgm:pt modelId="{590F56AC-221E-49A9-8CB9-6D84F47218D8}" type="parTrans" cxnId="{D67DE212-4FB2-4196-B03E-C81242AE5402}">
      <dgm:prSet/>
      <dgm:spPr/>
      <dgm:t>
        <a:bodyPr/>
        <a:lstStyle/>
        <a:p>
          <a:endParaRPr lang="en-US"/>
        </a:p>
      </dgm:t>
    </dgm:pt>
    <dgm:pt modelId="{E80448AC-C8F8-48D1-98AD-A4D7A142C353}" type="sibTrans" cxnId="{D67DE212-4FB2-4196-B03E-C81242AE5402}">
      <dgm:prSet/>
      <dgm:spPr/>
      <dgm:t>
        <a:bodyPr/>
        <a:lstStyle/>
        <a:p>
          <a:endParaRPr lang="en-US"/>
        </a:p>
      </dgm:t>
    </dgm:pt>
    <dgm:pt modelId="{655F18E2-20F5-41ED-8666-DDA8593873DA}">
      <dgm:prSet/>
      <dgm:spPr/>
      <dgm:t>
        <a:bodyPr/>
        <a:lstStyle/>
        <a:p>
          <a:pPr>
            <a:lnSpc>
              <a:spcPct val="100000"/>
            </a:lnSpc>
          </a:pPr>
          <a:r>
            <a:rPr lang="en-US"/>
            <a:t>Lead MPCA, set and review transfer values</a:t>
          </a:r>
        </a:p>
      </dgm:t>
    </dgm:pt>
    <dgm:pt modelId="{2C878C36-BD4C-44A0-8F11-ECFD72B456F4}" type="parTrans" cxnId="{6837DFD5-976A-47B1-B182-E1F4C87D1821}">
      <dgm:prSet/>
      <dgm:spPr/>
      <dgm:t>
        <a:bodyPr/>
        <a:lstStyle/>
        <a:p>
          <a:endParaRPr lang="en-US"/>
        </a:p>
      </dgm:t>
    </dgm:pt>
    <dgm:pt modelId="{3D99C481-CF16-4CBC-939B-3106AB938920}" type="sibTrans" cxnId="{6837DFD5-976A-47B1-B182-E1F4C87D1821}">
      <dgm:prSet/>
      <dgm:spPr/>
      <dgm:t>
        <a:bodyPr/>
        <a:lstStyle/>
        <a:p>
          <a:endParaRPr lang="en-US"/>
        </a:p>
      </dgm:t>
    </dgm:pt>
    <dgm:pt modelId="{20D669A4-5919-4560-875B-46D8F5C21802}">
      <dgm:prSet/>
      <dgm:spPr/>
      <dgm:t>
        <a:bodyPr/>
        <a:lstStyle/>
        <a:p>
          <a:pPr>
            <a:lnSpc>
              <a:spcPct val="100000"/>
            </a:lnSpc>
          </a:pPr>
          <a:r>
            <a:rPr lang="en-US"/>
            <a:t>Formal communication channel from sectors to CWG</a:t>
          </a:r>
        </a:p>
      </dgm:t>
    </dgm:pt>
    <dgm:pt modelId="{4A4CE248-3FB9-4A1A-8646-178B76D31FAE}" type="parTrans" cxnId="{F7799A48-A0AD-48AD-9EC5-68784B86494A}">
      <dgm:prSet/>
      <dgm:spPr/>
      <dgm:t>
        <a:bodyPr/>
        <a:lstStyle/>
        <a:p>
          <a:endParaRPr lang="en-US"/>
        </a:p>
      </dgm:t>
    </dgm:pt>
    <dgm:pt modelId="{6AF08006-E073-4DCC-B869-A1E7320021E4}" type="sibTrans" cxnId="{F7799A48-A0AD-48AD-9EC5-68784B86494A}">
      <dgm:prSet/>
      <dgm:spPr/>
      <dgm:t>
        <a:bodyPr/>
        <a:lstStyle/>
        <a:p>
          <a:endParaRPr lang="en-US"/>
        </a:p>
      </dgm:t>
    </dgm:pt>
    <dgm:pt modelId="{06474373-7AC1-49CE-B9CD-F4303A104E7E}" type="pres">
      <dgm:prSet presAssocID="{57C73064-4074-4962-8BF0-97776326CA5E}" presName="root" presStyleCnt="0">
        <dgm:presLayoutVars>
          <dgm:dir/>
          <dgm:resizeHandles val="exact"/>
        </dgm:presLayoutVars>
      </dgm:prSet>
      <dgm:spPr/>
    </dgm:pt>
    <dgm:pt modelId="{A0E2DEEC-882B-446D-8BC9-A2B14A7E3FC5}" type="pres">
      <dgm:prSet presAssocID="{74A4CA89-49A0-4658-A636-81496BC0BFD3}" presName="compNode" presStyleCnt="0"/>
      <dgm:spPr/>
    </dgm:pt>
    <dgm:pt modelId="{9ED519FD-0417-406B-B9FC-2D792AF2BC48}" type="pres">
      <dgm:prSet presAssocID="{74A4CA89-49A0-4658-A636-81496BC0BFD3}" presName="bgRect" presStyleLbl="bgShp" presStyleIdx="0" presStyleCnt="3"/>
      <dgm:spPr/>
    </dgm:pt>
    <dgm:pt modelId="{5C2000FA-2823-4A95-BCD9-2B0BC6B3DBA6}" type="pres">
      <dgm:prSet presAssocID="{74A4CA89-49A0-4658-A636-81496BC0BF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6B89498-109C-489D-B380-ABE8A65E4A08}" type="pres">
      <dgm:prSet presAssocID="{74A4CA89-49A0-4658-A636-81496BC0BFD3}" presName="spaceRect" presStyleCnt="0"/>
      <dgm:spPr/>
    </dgm:pt>
    <dgm:pt modelId="{48AF77E4-FDEF-4CDF-A577-FEAA5694D31F}" type="pres">
      <dgm:prSet presAssocID="{74A4CA89-49A0-4658-A636-81496BC0BFD3}" presName="parTx" presStyleLbl="revTx" presStyleIdx="0" presStyleCnt="3">
        <dgm:presLayoutVars>
          <dgm:chMax val="0"/>
          <dgm:chPref val="0"/>
        </dgm:presLayoutVars>
      </dgm:prSet>
      <dgm:spPr/>
    </dgm:pt>
    <dgm:pt modelId="{64F9A3BA-0B11-4F83-A1C5-6DB3952C44A7}" type="pres">
      <dgm:prSet presAssocID="{E80448AC-C8F8-48D1-98AD-A4D7A142C353}" presName="sibTrans" presStyleCnt="0"/>
      <dgm:spPr/>
    </dgm:pt>
    <dgm:pt modelId="{D4BDE64E-A687-4D97-BC09-1226B225CA2A}" type="pres">
      <dgm:prSet presAssocID="{655F18E2-20F5-41ED-8666-DDA8593873DA}" presName="compNode" presStyleCnt="0"/>
      <dgm:spPr/>
    </dgm:pt>
    <dgm:pt modelId="{C31A62B3-1095-43DA-80AD-93F8D7529698}" type="pres">
      <dgm:prSet presAssocID="{655F18E2-20F5-41ED-8666-DDA8593873DA}" presName="bgRect" presStyleLbl="bgShp" presStyleIdx="1" presStyleCnt="3"/>
      <dgm:spPr/>
    </dgm:pt>
    <dgm:pt modelId="{5C926C71-D8EB-45F3-A364-80FA6811FB02}" type="pres">
      <dgm:prSet presAssocID="{655F18E2-20F5-41ED-8666-DDA8593873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a:ext>
      </dgm:extLst>
    </dgm:pt>
    <dgm:pt modelId="{4EFD53D0-C36D-4767-A951-C6E4EACF1083}" type="pres">
      <dgm:prSet presAssocID="{655F18E2-20F5-41ED-8666-DDA8593873DA}" presName="spaceRect" presStyleCnt="0"/>
      <dgm:spPr/>
    </dgm:pt>
    <dgm:pt modelId="{790E06EF-D591-4A1A-9F05-2E6D7F1C87CB}" type="pres">
      <dgm:prSet presAssocID="{655F18E2-20F5-41ED-8666-DDA8593873DA}" presName="parTx" presStyleLbl="revTx" presStyleIdx="1" presStyleCnt="3">
        <dgm:presLayoutVars>
          <dgm:chMax val="0"/>
          <dgm:chPref val="0"/>
        </dgm:presLayoutVars>
      </dgm:prSet>
      <dgm:spPr/>
    </dgm:pt>
    <dgm:pt modelId="{7B562781-50F2-44C4-A01D-DAE9868978AA}" type="pres">
      <dgm:prSet presAssocID="{3D99C481-CF16-4CBC-939B-3106AB938920}" presName="sibTrans" presStyleCnt="0"/>
      <dgm:spPr/>
    </dgm:pt>
    <dgm:pt modelId="{51168DEB-0A04-49EB-B9B7-CA51132323FF}" type="pres">
      <dgm:prSet presAssocID="{20D669A4-5919-4560-875B-46D8F5C21802}" presName="compNode" presStyleCnt="0"/>
      <dgm:spPr/>
    </dgm:pt>
    <dgm:pt modelId="{34C1DCBB-9A21-4495-AA9D-DAB1F259FBCE}" type="pres">
      <dgm:prSet presAssocID="{20D669A4-5919-4560-875B-46D8F5C21802}" presName="bgRect" presStyleLbl="bgShp" presStyleIdx="2" presStyleCnt="3"/>
      <dgm:spPr/>
    </dgm:pt>
    <dgm:pt modelId="{BC44484D-5B22-4F42-9516-C4C1AF362A84}" type="pres">
      <dgm:prSet presAssocID="{20D669A4-5919-4560-875B-46D8F5C218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B3AF5E0A-C2D0-4A70-A1C0-E12282531BBB}" type="pres">
      <dgm:prSet presAssocID="{20D669A4-5919-4560-875B-46D8F5C21802}" presName="spaceRect" presStyleCnt="0"/>
      <dgm:spPr/>
    </dgm:pt>
    <dgm:pt modelId="{E2CDABBA-27EB-4D19-B498-6D38E45651DD}" type="pres">
      <dgm:prSet presAssocID="{20D669A4-5919-4560-875B-46D8F5C21802}" presName="parTx" presStyleLbl="revTx" presStyleIdx="2" presStyleCnt="3">
        <dgm:presLayoutVars>
          <dgm:chMax val="0"/>
          <dgm:chPref val="0"/>
        </dgm:presLayoutVars>
      </dgm:prSet>
      <dgm:spPr/>
    </dgm:pt>
  </dgm:ptLst>
  <dgm:cxnLst>
    <dgm:cxn modelId="{D67DE212-4FB2-4196-B03E-C81242AE5402}" srcId="{57C73064-4074-4962-8BF0-97776326CA5E}" destId="{74A4CA89-49A0-4658-A636-81496BC0BFD3}" srcOrd="0" destOrd="0" parTransId="{590F56AC-221E-49A9-8CB9-6D84F47218D8}" sibTransId="{E80448AC-C8F8-48D1-98AD-A4D7A142C353}"/>
    <dgm:cxn modelId="{9422BC38-C33B-4D0A-BA8B-D189B82706C9}" type="presOf" srcId="{655F18E2-20F5-41ED-8666-DDA8593873DA}" destId="{790E06EF-D591-4A1A-9F05-2E6D7F1C87CB}" srcOrd="0" destOrd="0" presId="urn:microsoft.com/office/officeart/2018/2/layout/IconVerticalSolidList"/>
    <dgm:cxn modelId="{F7799A48-A0AD-48AD-9EC5-68784B86494A}" srcId="{57C73064-4074-4962-8BF0-97776326CA5E}" destId="{20D669A4-5919-4560-875B-46D8F5C21802}" srcOrd="2" destOrd="0" parTransId="{4A4CE248-3FB9-4A1A-8646-178B76D31FAE}" sibTransId="{6AF08006-E073-4DCC-B869-A1E7320021E4}"/>
    <dgm:cxn modelId="{D4025B92-0293-4EA6-A74A-2C8C10D5F937}" type="presOf" srcId="{20D669A4-5919-4560-875B-46D8F5C21802}" destId="{E2CDABBA-27EB-4D19-B498-6D38E45651DD}" srcOrd="0" destOrd="0" presId="urn:microsoft.com/office/officeart/2018/2/layout/IconVerticalSolidList"/>
    <dgm:cxn modelId="{E932E2A1-0F1E-4827-A592-ADBE1AA2E242}" type="presOf" srcId="{57C73064-4074-4962-8BF0-97776326CA5E}" destId="{06474373-7AC1-49CE-B9CD-F4303A104E7E}" srcOrd="0" destOrd="0" presId="urn:microsoft.com/office/officeart/2018/2/layout/IconVerticalSolidList"/>
    <dgm:cxn modelId="{6167EDB5-D381-4619-89C5-DF1E19F98083}" type="presOf" srcId="{74A4CA89-49A0-4658-A636-81496BC0BFD3}" destId="{48AF77E4-FDEF-4CDF-A577-FEAA5694D31F}" srcOrd="0" destOrd="0" presId="urn:microsoft.com/office/officeart/2018/2/layout/IconVerticalSolidList"/>
    <dgm:cxn modelId="{6837DFD5-976A-47B1-B182-E1F4C87D1821}" srcId="{57C73064-4074-4962-8BF0-97776326CA5E}" destId="{655F18E2-20F5-41ED-8666-DDA8593873DA}" srcOrd="1" destOrd="0" parTransId="{2C878C36-BD4C-44A0-8F11-ECFD72B456F4}" sibTransId="{3D99C481-CF16-4CBC-939B-3106AB938920}"/>
    <dgm:cxn modelId="{11F13895-C98F-4456-BC3F-88535EFB6492}" type="presParOf" srcId="{06474373-7AC1-49CE-B9CD-F4303A104E7E}" destId="{A0E2DEEC-882B-446D-8BC9-A2B14A7E3FC5}" srcOrd="0" destOrd="0" presId="urn:microsoft.com/office/officeart/2018/2/layout/IconVerticalSolidList"/>
    <dgm:cxn modelId="{ECC292A9-4106-49E6-90A6-DA267CB5859E}" type="presParOf" srcId="{A0E2DEEC-882B-446D-8BC9-A2B14A7E3FC5}" destId="{9ED519FD-0417-406B-B9FC-2D792AF2BC48}" srcOrd="0" destOrd="0" presId="urn:microsoft.com/office/officeart/2018/2/layout/IconVerticalSolidList"/>
    <dgm:cxn modelId="{21CF210D-6E79-4C63-BD36-6FB99A7D9D53}" type="presParOf" srcId="{A0E2DEEC-882B-446D-8BC9-A2B14A7E3FC5}" destId="{5C2000FA-2823-4A95-BCD9-2B0BC6B3DBA6}" srcOrd="1" destOrd="0" presId="urn:microsoft.com/office/officeart/2018/2/layout/IconVerticalSolidList"/>
    <dgm:cxn modelId="{B4EC1A35-A7F5-433A-AA82-CFBC10BA9F27}" type="presParOf" srcId="{A0E2DEEC-882B-446D-8BC9-A2B14A7E3FC5}" destId="{D6B89498-109C-489D-B380-ABE8A65E4A08}" srcOrd="2" destOrd="0" presId="urn:microsoft.com/office/officeart/2018/2/layout/IconVerticalSolidList"/>
    <dgm:cxn modelId="{CC7FACBC-0E76-4C76-80E9-642D445BBA41}" type="presParOf" srcId="{A0E2DEEC-882B-446D-8BC9-A2B14A7E3FC5}" destId="{48AF77E4-FDEF-4CDF-A577-FEAA5694D31F}" srcOrd="3" destOrd="0" presId="urn:microsoft.com/office/officeart/2018/2/layout/IconVerticalSolidList"/>
    <dgm:cxn modelId="{02135C05-A966-4DDA-B54A-944A4C82E1CB}" type="presParOf" srcId="{06474373-7AC1-49CE-B9CD-F4303A104E7E}" destId="{64F9A3BA-0B11-4F83-A1C5-6DB3952C44A7}" srcOrd="1" destOrd="0" presId="urn:microsoft.com/office/officeart/2018/2/layout/IconVerticalSolidList"/>
    <dgm:cxn modelId="{7B52175F-B0AC-4527-A1B6-FE98148FA38D}" type="presParOf" srcId="{06474373-7AC1-49CE-B9CD-F4303A104E7E}" destId="{D4BDE64E-A687-4D97-BC09-1226B225CA2A}" srcOrd="2" destOrd="0" presId="urn:microsoft.com/office/officeart/2018/2/layout/IconVerticalSolidList"/>
    <dgm:cxn modelId="{EF1E7A90-070D-4A8F-B398-10A1CA07B59A}" type="presParOf" srcId="{D4BDE64E-A687-4D97-BC09-1226B225CA2A}" destId="{C31A62B3-1095-43DA-80AD-93F8D7529698}" srcOrd="0" destOrd="0" presId="urn:microsoft.com/office/officeart/2018/2/layout/IconVerticalSolidList"/>
    <dgm:cxn modelId="{C73D660E-9D9F-41C3-8F35-F639B745F605}" type="presParOf" srcId="{D4BDE64E-A687-4D97-BC09-1226B225CA2A}" destId="{5C926C71-D8EB-45F3-A364-80FA6811FB02}" srcOrd="1" destOrd="0" presId="urn:microsoft.com/office/officeart/2018/2/layout/IconVerticalSolidList"/>
    <dgm:cxn modelId="{5BA48B29-D8A9-466D-A866-57EC12DC0F33}" type="presParOf" srcId="{D4BDE64E-A687-4D97-BC09-1226B225CA2A}" destId="{4EFD53D0-C36D-4767-A951-C6E4EACF1083}" srcOrd="2" destOrd="0" presId="urn:microsoft.com/office/officeart/2018/2/layout/IconVerticalSolidList"/>
    <dgm:cxn modelId="{592C18F3-FD31-4511-B9CC-20F6DB2497C2}" type="presParOf" srcId="{D4BDE64E-A687-4D97-BC09-1226B225CA2A}" destId="{790E06EF-D591-4A1A-9F05-2E6D7F1C87CB}" srcOrd="3" destOrd="0" presId="urn:microsoft.com/office/officeart/2018/2/layout/IconVerticalSolidList"/>
    <dgm:cxn modelId="{1ED136D5-167C-44C0-BDBB-2C7C2B967C6E}" type="presParOf" srcId="{06474373-7AC1-49CE-B9CD-F4303A104E7E}" destId="{7B562781-50F2-44C4-A01D-DAE9868978AA}" srcOrd="3" destOrd="0" presId="urn:microsoft.com/office/officeart/2018/2/layout/IconVerticalSolidList"/>
    <dgm:cxn modelId="{D3388456-FBF8-4E4A-8647-CAD1B4D03F4A}" type="presParOf" srcId="{06474373-7AC1-49CE-B9CD-F4303A104E7E}" destId="{51168DEB-0A04-49EB-B9B7-CA51132323FF}" srcOrd="4" destOrd="0" presId="urn:microsoft.com/office/officeart/2018/2/layout/IconVerticalSolidList"/>
    <dgm:cxn modelId="{E6DA6A7D-2FD3-46A4-8283-5AA8B69E075F}" type="presParOf" srcId="{51168DEB-0A04-49EB-B9B7-CA51132323FF}" destId="{34C1DCBB-9A21-4495-AA9D-DAB1F259FBCE}" srcOrd="0" destOrd="0" presId="urn:microsoft.com/office/officeart/2018/2/layout/IconVerticalSolidList"/>
    <dgm:cxn modelId="{3898AB43-4B85-4C88-80B1-4C4D0FA56730}" type="presParOf" srcId="{51168DEB-0A04-49EB-B9B7-CA51132323FF}" destId="{BC44484D-5B22-4F42-9516-C4C1AF362A84}" srcOrd="1" destOrd="0" presId="urn:microsoft.com/office/officeart/2018/2/layout/IconVerticalSolidList"/>
    <dgm:cxn modelId="{DC2B62AB-E0EB-496D-8B7A-323B7A828C45}" type="presParOf" srcId="{51168DEB-0A04-49EB-B9B7-CA51132323FF}" destId="{B3AF5E0A-C2D0-4A70-A1C0-E12282531BBB}" srcOrd="2" destOrd="0" presId="urn:microsoft.com/office/officeart/2018/2/layout/IconVerticalSolidList"/>
    <dgm:cxn modelId="{F34D01A7-00A9-459A-9F0F-D370118C2920}" type="presParOf" srcId="{51168DEB-0A04-49EB-B9B7-CA51132323FF}" destId="{E2CDABBA-27EB-4D19-B498-6D38E45651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5241EE-5D92-4053-B3B0-03BD1DDF71A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7D962DB-51E6-4D22-B894-8FF767D2E931}">
      <dgm:prSet/>
      <dgm:spPr/>
      <dgm:t>
        <a:bodyPr/>
        <a:lstStyle/>
        <a:p>
          <a:pPr>
            <a:lnSpc>
              <a:spcPct val="100000"/>
            </a:lnSpc>
          </a:pPr>
          <a:r>
            <a:rPr lang="en-US" dirty="0" err="1"/>
            <a:t>MoSA</a:t>
          </a:r>
          <a:r>
            <a:rPr lang="en-US" dirty="0"/>
            <a:t> leads Lebanese assistance; CWG leads emergency cash</a:t>
          </a:r>
        </a:p>
      </dgm:t>
    </dgm:pt>
    <dgm:pt modelId="{08B2B69A-A77C-4D74-A890-A1B4717E6120}" type="parTrans" cxnId="{D8F6BC78-EABE-42D4-ADD7-9570C702B5EC}">
      <dgm:prSet/>
      <dgm:spPr/>
      <dgm:t>
        <a:bodyPr/>
        <a:lstStyle/>
        <a:p>
          <a:endParaRPr lang="en-US"/>
        </a:p>
      </dgm:t>
    </dgm:pt>
    <dgm:pt modelId="{182D6471-850C-44DE-828A-EDDB82630D8E}" type="sibTrans" cxnId="{D8F6BC78-EABE-42D4-ADD7-9570C702B5EC}">
      <dgm:prSet/>
      <dgm:spPr/>
      <dgm:t>
        <a:bodyPr/>
        <a:lstStyle/>
        <a:p>
          <a:endParaRPr lang="en-US"/>
        </a:p>
      </dgm:t>
    </dgm:pt>
    <dgm:pt modelId="{A3FBE5DF-217E-4A59-B0EF-E971A1656B32}">
      <dgm:prSet/>
      <dgm:spPr/>
      <dgm:t>
        <a:bodyPr/>
        <a:lstStyle/>
        <a:p>
          <a:pPr>
            <a:lnSpc>
              <a:spcPct val="100000"/>
            </a:lnSpc>
          </a:pPr>
          <a:r>
            <a:rPr lang="en-US" dirty="0"/>
            <a:t>Invest in readiness, registries, and protocols</a:t>
          </a:r>
        </a:p>
      </dgm:t>
    </dgm:pt>
    <dgm:pt modelId="{76473FCF-2D3F-4905-B384-AE6E00446959}" type="parTrans" cxnId="{2F43E650-DFA5-401E-A0B0-E60761635736}">
      <dgm:prSet/>
      <dgm:spPr/>
      <dgm:t>
        <a:bodyPr/>
        <a:lstStyle/>
        <a:p>
          <a:endParaRPr lang="en-US"/>
        </a:p>
      </dgm:t>
    </dgm:pt>
    <dgm:pt modelId="{CF67DE9B-8FBF-44B2-9EAD-FD5C57903CD2}" type="sibTrans" cxnId="{2F43E650-DFA5-401E-A0B0-E60761635736}">
      <dgm:prSet/>
      <dgm:spPr/>
      <dgm:t>
        <a:bodyPr/>
        <a:lstStyle/>
        <a:p>
          <a:endParaRPr lang="en-US"/>
        </a:p>
      </dgm:t>
    </dgm:pt>
    <dgm:pt modelId="{D2E10951-1806-4FED-B1CB-251F77015B5F}">
      <dgm:prSet/>
      <dgm:spPr/>
      <dgm:t>
        <a:bodyPr/>
        <a:lstStyle/>
        <a:p>
          <a:pPr>
            <a:lnSpc>
              <a:spcPct val="100000"/>
            </a:lnSpc>
          </a:pPr>
          <a:r>
            <a:rPr lang="en-US"/>
            <a:t>Humanitarian channels remain active during shocks</a:t>
          </a:r>
        </a:p>
      </dgm:t>
    </dgm:pt>
    <dgm:pt modelId="{AB7BF5DD-CFF1-4801-8399-BFA4E8A871A2}" type="parTrans" cxnId="{8B70BA15-2354-49BF-9083-03ABF193F6F4}">
      <dgm:prSet/>
      <dgm:spPr/>
      <dgm:t>
        <a:bodyPr/>
        <a:lstStyle/>
        <a:p>
          <a:endParaRPr lang="en-US"/>
        </a:p>
      </dgm:t>
    </dgm:pt>
    <dgm:pt modelId="{A24EDD32-4530-4625-B36A-908728A3CC7B}" type="sibTrans" cxnId="{8B70BA15-2354-49BF-9083-03ABF193F6F4}">
      <dgm:prSet/>
      <dgm:spPr/>
      <dgm:t>
        <a:bodyPr/>
        <a:lstStyle/>
        <a:p>
          <a:endParaRPr lang="en-US"/>
        </a:p>
      </dgm:t>
    </dgm:pt>
    <dgm:pt modelId="{012AFD02-02BA-4B04-9DC2-49D9A60C3544}" type="pres">
      <dgm:prSet presAssocID="{E25241EE-5D92-4053-B3B0-03BD1DDF71A3}" presName="root" presStyleCnt="0">
        <dgm:presLayoutVars>
          <dgm:dir/>
          <dgm:resizeHandles val="exact"/>
        </dgm:presLayoutVars>
      </dgm:prSet>
      <dgm:spPr/>
    </dgm:pt>
    <dgm:pt modelId="{3E2FF5D1-34FE-4416-82F0-264897A48CB9}" type="pres">
      <dgm:prSet presAssocID="{67D962DB-51E6-4D22-B894-8FF767D2E931}" presName="compNode" presStyleCnt="0"/>
      <dgm:spPr/>
    </dgm:pt>
    <dgm:pt modelId="{62C661D8-4729-4F68-9C17-06207912619D}" type="pres">
      <dgm:prSet presAssocID="{67D962DB-51E6-4D22-B894-8FF767D2E931}" presName="bgRect" presStyleLbl="bgShp" presStyleIdx="0" presStyleCnt="3"/>
      <dgm:spPr/>
    </dgm:pt>
    <dgm:pt modelId="{C0F6CDF4-D6B6-4484-83D7-23CA029264EB}" type="pres">
      <dgm:prSet presAssocID="{67D962DB-51E6-4D22-B894-8FF767D2E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8DBB152-2323-4A59-A434-730F5A4DCD03}" type="pres">
      <dgm:prSet presAssocID="{67D962DB-51E6-4D22-B894-8FF767D2E931}" presName="spaceRect" presStyleCnt="0"/>
      <dgm:spPr/>
    </dgm:pt>
    <dgm:pt modelId="{8A8DEB02-FD50-4D83-8473-DB80591144A3}" type="pres">
      <dgm:prSet presAssocID="{67D962DB-51E6-4D22-B894-8FF767D2E931}" presName="parTx" presStyleLbl="revTx" presStyleIdx="0" presStyleCnt="3">
        <dgm:presLayoutVars>
          <dgm:chMax val="0"/>
          <dgm:chPref val="0"/>
        </dgm:presLayoutVars>
      </dgm:prSet>
      <dgm:spPr/>
    </dgm:pt>
    <dgm:pt modelId="{0C053CA0-DB0E-4F61-86CB-7468B870CA65}" type="pres">
      <dgm:prSet presAssocID="{182D6471-850C-44DE-828A-EDDB82630D8E}" presName="sibTrans" presStyleCnt="0"/>
      <dgm:spPr/>
    </dgm:pt>
    <dgm:pt modelId="{7EF7964C-6074-487C-8F19-909F432893A8}" type="pres">
      <dgm:prSet presAssocID="{A3FBE5DF-217E-4A59-B0EF-E971A1656B32}" presName="compNode" presStyleCnt="0"/>
      <dgm:spPr/>
    </dgm:pt>
    <dgm:pt modelId="{7F69FB8E-CADC-4B2E-B9E2-D5C45CD535A8}" type="pres">
      <dgm:prSet presAssocID="{A3FBE5DF-217E-4A59-B0EF-E971A1656B32}" presName="bgRect" presStyleLbl="bgShp" presStyleIdx="1" presStyleCnt="3"/>
      <dgm:spPr/>
    </dgm:pt>
    <dgm:pt modelId="{922D2C15-2FC3-4166-B697-1CB32054A166}" type="pres">
      <dgm:prSet presAssocID="{A3FBE5DF-217E-4A59-B0EF-E971A1656B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7519FE35-9F44-4E04-8279-F8B6293BD438}" type="pres">
      <dgm:prSet presAssocID="{A3FBE5DF-217E-4A59-B0EF-E971A1656B32}" presName="spaceRect" presStyleCnt="0"/>
      <dgm:spPr/>
    </dgm:pt>
    <dgm:pt modelId="{063C38C4-1CA6-4674-A0CE-57323B071599}" type="pres">
      <dgm:prSet presAssocID="{A3FBE5DF-217E-4A59-B0EF-E971A1656B32}" presName="parTx" presStyleLbl="revTx" presStyleIdx="1" presStyleCnt="3">
        <dgm:presLayoutVars>
          <dgm:chMax val="0"/>
          <dgm:chPref val="0"/>
        </dgm:presLayoutVars>
      </dgm:prSet>
      <dgm:spPr/>
    </dgm:pt>
    <dgm:pt modelId="{783A4570-853F-4001-BA21-8E15ACA28F7C}" type="pres">
      <dgm:prSet presAssocID="{CF67DE9B-8FBF-44B2-9EAD-FD5C57903CD2}" presName="sibTrans" presStyleCnt="0"/>
      <dgm:spPr/>
    </dgm:pt>
    <dgm:pt modelId="{F540C0C2-F14E-495A-8335-79C8318493CE}" type="pres">
      <dgm:prSet presAssocID="{D2E10951-1806-4FED-B1CB-251F77015B5F}" presName="compNode" presStyleCnt="0"/>
      <dgm:spPr/>
    </dgm:pt>
    <dgm:pt modelId="{1DC8A858-9689-44D9-9672-6AF1D63F8EFA}" type="pres">
      <dgm:prSet presAssocID="{D2E10951-1806-4FED-B1CB-251F77015B5F}" presName="bgRect" presStyleLbl="bgShp" presStyleIdx="2" presStyleCnt="3"/>
      <dgm:spPr/>
    </dgm:pt>
    <dgm:pt modelId="{E978869B-A3DD-4BDB-8FE2-3B2793B0935C}" type="pres">
      <dgm:prSet presAssocID="{D2E10951-1806-4FED-B1CB-251F77015B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D3C6276-F33C-4968-97B4-B5AC3890586B}" type="pres">
      <dgm:prSet presAssocID="{D2E10951-1806-4FED-B1CB-251F77015B5F}" presName="spaceRect" presStyleCnt="0"/>
      <dgm:spPr/>
    </dgm:pt>
    <dgm:pt modelId="{79D3FD8E-8D44-42FB-B419-C9497B8A178F}" type="pres">
      <dgm:prSet presAssocID="{D2E10951-1806-4FED-B1CB-251F77015B5F}" presName="parTx" presStyleLbl="revTx" presStyleIdx="2" presStyleCnt="3">
        <dgm:presLayoutVars>
          <dgm:chMax val="0"/>
          <dgm:chPref val="0"/>
        </dgm:presLayoutVars>
      </dgm:prSet>
      <dgm:spPr/>
    </dgm:pt>
  </dgm:ptLst>
  <dgm:cxnLst>
    <dgm:cxn modelId="{8B70BA15-2354-49BF-9083-03ABF193F6F4}" srcId="{E25241EE-5D92-4053-B3B0-03BD1DDF71A3}" destId="{D2E10951-1806-4FED-B1CB-251F77015B5F}" srcOrd="2" destOrd="0" parTransId="{AB7BF5DD-CFF1-4801-8399-BFA4E8A871A2}" sibTransId="{A24EDD32-4530-4625-B36A-908728A3CC7B}"/>
    <dgm:cxn modelId="{892E1940-714A-453E-9616-106B3F5D698D}" type="presOf" srcId="{A3FBE5DF-217E-4A59-B0EF-E971A1656B32}" destId="{063C38C4-1CA6-4674-A0CE-57323B071599}" srcOrd="0" destOrd="0" presId="urn:microsoft.com/office/officeart/2018/2/layout/IconVerticalSolidList"/>
    <dgm:cxn modelId="{DE14934F-852E-42FD-AE9A-D2BEE0FA5F51}" type="presOf" srcId="{E25241EE-5D92-4053-B3B0-03BD1DDF71A3}" destId="{012AFD02-02BA-4B04-9DC2-49D9A60C3544}" srcOrd="0" destOrd="0" presId="urn:microsoft.com/office/officeart/2018/2/layout/IconVerticalSolidList"/>
    <dgm:cxn modelId="{2F43E650-DFA5-401E-A0B0-E60761635736}" srcId="{E25241EE-5D92-4053-B3B0-03BD1DDF71A3}" destId="{A3FBE5DF-217E-4A59-B0EF-E971A1656B32}" srcOrd="1" destOrd="0" parTransId="{76473FCF-2D3F-4905-B384-AE6E00446959}" sibTransId="{CF67DE9B-8FBF-44B2-9EAD-FD5C57903CD2}"/>
    <dgm:cxn modelId="{D8F6BC78-EABE-42D4-ADD7-9570C702B5EC}" srcId="{E25241EE-5D92-4053-B3B0-03BD1DDF71A3}" destId="{67D962DB-51E6-4D22-B894-8FF767D2E931}" srcOrd="0" destOrd="0" parTransId="{08B2B69A-A77C-4D74-A890-A1B4717E6120}" sibTransId="{182D6471-850C-44DE-828A-EDDB82630D8E}"/>
    <dgm:cxn modelId="{273ACFAB-0B49-4E6C-BFEE-5C489F07B5C6}" type="presOf" srcId="{67D962DB-51E6-4D22-B894-8FF767D2E931}" destId="{8A8DEB02-FD50-4D83-8473-DB80591144A3}" srcOrd="0" destOrd="0" presId="urn:microsoft.com/office/officeart/2018/2/layout/IconVerticalSolidList"/>
    <dgm:cxn modelId="{BB88DED2-30DF-4454-AD15-F2CE8AAA071D}" type="presOf" srcId="{D2E10951-1806-4FED-B1CB-251F77015B5F}" destId="{79D3FD8E-8D44-42FB-B419-C9497B8A178F}" srcOrd="0" destOrd="0" presId="urn:microsoft.com/office/officeart/2018/2/layout/IconVerticalSolidList"/>
    <dgm:cxn modelId="{2B25D85D-1D5A-4C0D-898A-0CCFC1747D84}" type="presParOf" srcId="{012AFD02-02BA-4B04-9DC2-49D9A60C3544}" destId="{3E2FF5D1-34FE-4416-82F0-264897A48CB9}" srcOrd="0" destOrd="0" presId="urn:microsoft.com/office/officeart/2018/2/layout/IconVerticalSolidList"/>
    <dgm:cxn modelId="{1A9EE475-533A-40E9-8F72-AAD3ECEDDF19}" type="presParOf" srcId="{3E2FF5D1-34FE-4416-82F0-264897A48CB9}" destId="{62C661D8-4729-4F68-9C17-06207912619D}" srcOrd="0" destOrd="0" presId="urn:microsoft.com/office/officeart/2018/2/layout/IconVerticalSolidList"/>
    <dgm:cxn modelId="{8FE98E10-BEEA-4F8A-AFCD-C1147BB3EA5E}" type="presParOf" srcId="{3E2FF5D1-34FE-4416-82F0-264897A48CB9}" destId="{C0F6CDF4-D6B6-4484-83D7-23CA029264EB}" srcOrd="1" destOrd="0" presId="urn:microsoft.com/office/officeart/2018/2/layout/IconVerticalSolidList"/>
    <dgm:cxn modelId="{032D370E-5B51-4548-A0C9-BDF5E737EB45}" type="presParOf" srcId="{3E2FF5D1-34FE-4416-82F0-264897A48CB9}" destId="{38DBB152-2323-4A59-A434-730F5A4DCD03}" srcOrd="2" destOrd="0" presId="urn:microsoft.com/office/officeart/2018/2/layout/IconVerticalSolidList"/>
    <dgm:cxn modelId="{1A9B0D98-5A67-4529-BE4F-70D2E59A4613}" type="presParOf" srcId="{3E2FF5D1-34FE-4416-82F0-264897A48CB9}" destId="{8A8DEB02-FD50-4D83-8473-DB80591144A3}" srcOrd="3" destOrd="0" presId="urn:microsoft.com/office/officeart/2018/2/layout/IconVerticalSolidList"/>
    <dgm:cxn modelId="{47D2F5CA-5AB4-4FE7-B2B0-CF9ED433243C}" type="presParOf" srcId="{012AFD02-02BA-4B04-9DC2-49D9A60C3544}" destId="{0C053CA0-DB0E-4F61-86CB-7468B870CA65}" srcOrd="1" destOrd="0" presId="urn:microsoft.com/office/officeart/2018/2/layout/IconVerticalSolidList"/>
    <dgm:cxn modelId="{B9A88EFC-C42B-41F4-A18E-3C1CB6B0E8B6}" type="presParOf" srcId="{012AFD02-02BA-4B04-9DC2-49D9A60C3544}" destId="{7EF7964C-6074-487C-8F19-909F432893A8}" srcOrd="2" destOrd="0" presId="urn:microsoft.com/office/officeart/2018/2/layout/IconVerticalSolidList"/>
    <dgm:cxn modelId="{AC5D3981-DF85-4F57-ACEB-81D40C8FEBDB}" type="presParOf" srcId="{7EF7964C-6074-487C-8F19-909F432893A8}" destId="{7F69FB8E-CADC-4B2E-B9E2-D5C45CD535A8}" srcOrd="0" destOrd="0" presId="urn:microsoft.com/office/officeart/2018/2/layout/IconVerticalSolidList"/>
    <dgm:cxn modelId="{9321AFCC-4A95-476F-990E-8ECD0B1E0561}" type="presParOf" srcId="{7EF7964C-6074-487C-8F19-909F432893A8}" destId="{922D2C15-2FC3-4166-B697-1CB32054A166}" srcOrd="1" destOrd="0" presId="urn:microsoft.com/office/officeart/2018/2/layout/IconVerticalSolidList"/>
    <dgm:cxn modelId="{67F26DF7-14BC-4F50-851B-AFD3E7F47E8A}" type="presParOf" srcId="{7EF7964C-6074-487C-8F19-909F432893A8}" destId="{7519FE35-9F44-4E04-8279-F8B6293BD438}" srcOrd="2" destOrd="0" presId="urn:microsoft.com/office/officeart/2018/2/layout/IconVerticalSolidList"/>
    <dgm:cxn modelId="{BD1B3519-89E4-42E2-ADCD-F5796F84C11C}" type="presParOf" srcId="{7EF7964C-6074-487C-8F19-909F432893A8}" destId="{063C38C4-1CA6-4674-A0CE-57323B071599}" srcOrd="3" destOrd="0" presId="urn:microsoft.com/office/officeart/2018/2/layout/IconVerticalSolidList"/>
    <dgm:cxn modelId="{B8A04658-E237-4563-82DB-682293F70886}" type="presParOf" srcId="{012AFD02-02BA-4B04-9DC2-49D9A60C3544}" destId="{783A4570-853F-4001-BA21-8E15ACA28F7C}" srcOrd="3" destOrd="0" presId="urn:microsoft.com/office/officeart/2018/2/layout/IconVerticalSolidList"/>
    <dgm:cxn modelId="{A13B4F94-9470-4F0F-B1F7-E8BFCA2A2530}" type="presParOf" srcId="{012AFD02-02BA-4B04-9DC2-49D9A60C3544}" destId="{F540C0C2-F14E-495A-8335-79C8318493CE}" srcOrd="4" destOrd="0" presId="urn:microsoft.com/office/officeart/2018/2/layout/IconVerticalSolidList"/>
    <dgm:cxn modelId="{B11B730B-14F5-475D-95B8-567E7DBC4522}" type="presParOf" srcId="{F540C0C2-F14E-495A-8335-79C8318493CE}" destId="{1DC8A858-9689-44D9-9672-6AF1D63F8EFA}" srcOrd="0" destOrd="0" presId="urn:microsoft.com/office/officeart/2018/2/layout/IconVerticalSolidList"/>
    <dgm:cxn modelId="{61AD9B7F-7F59-476C-9245-6C0CE40A86C9}" type="presParOf" srcId="{F540C0C2-F14E-495A-8335-79C8318493CE}" destId="{E978869B-A3DD-4BDB-8FE2-3B2793B0935C}" srcOrd="1" destOrd="0" presId="urn:microsoft.com/office/officeart/2018/2/layout/IconVerticalSolidList"/>
    <dgm:cxn modelId="{55A4987A-3D4D-4E40-B48F-325E8B4CAD5F}" type="presParOf" srcId="{F540C0C2-F14E-495A-8335-79C8318493CE}" destId="{4D3C6276-F33C-4968-97B4-B5AC3890586B}" srcOrd="2" destOrd="0" presId="urn:microsoft.com/office/officeart/2018/2/layout/IconVerticalSolidList"/>
    <dgm:cxn modelId="{80A26EB4-306F-4194-A929-0942A950DA26}" type="presParOf" srcId="{F540C0C2-F14E-495A-8335-79C8318493CE}" destId="{79D3FD8E-8D44-42FB-B419-C9497B8A17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5241EE-5D92-4053-B3B0-03BD1DDF71A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7D962DB-51E6-4D22-B894-8FF767D2E931}">
      <dgm:prSet/>
      <dgm:spPr/>
      <dgm:t>
        <a:bodyPr/>
        <a:lstStyle/>
        <a:p>
          <a:pPr>
            <a:lnSpc>
              <a:spcPct val="100000"/>
            </a:lnSpc>
          </a:pPr>
          <a:r>
            <a:rPr lang="en-US" dirty="0"/>
            <a:t>MPCA-first approach for life-saving support</a:t>
          </a:r>
        </a:p>
      </dgm:t>
    </dgm:pt>
    <dgm:pt modelId="{08B2B69A-A77C-4D74-A890-A1B4717E6120}" type="parTrans" cxnId="{D8F6BC78-EABE-42D4-ADD7-9570C702B5EC}">
      <dgm:prSet/>
      <dgm:spPr/>
      <dgm:t>
        <a:bodyPr/>
        <a:lstStyle/>
        <a:p>
          <a:endParaRPr lang="en-US"/>
        </a:p>
      </dgm:t>
    </dgm:pt>
    <dgm:pt modelId="{182D6471-850C-44DE-828A-EDDB82630D8E}" type="sibTrans" cxnId="{D8F6BC78-EABE-42D4-ADD7-9570C702B5EC}">
      <dgm:prSet/>
      <dgm:spPr/>
      <dgm:t>
        <a:bodyPr/>
        <a:lstStyle/>
        <a:p>
          <a:endParaRPr lang="en-US"/>
        </a:p>
      </dgm:t>
    </dgm:pt>
    <dgm:pt modelId="{A3FBE5DF-217E-4A59-B0EF-E971A1656B32}">
      <dgm:prSet/>
      <dgm:spPr/>
      <dgm:t>
        <a:bodyPr/>
        <a:lstStyle/>
        <a:p>
          <a:pPr>
            <a:lnSpc>
              <a:spcPct val="100000"/>
            </a:lnSpc>
          </a:pPr>
          <a:r>
            <a:rPr lang="en-US" dirty="0"/>
            <a:t>Sectoral cash only when evidence-based</a:t>
          </a:r>
        </a:p>
      </dgm:t>
    </dgm:pt>
    <dgm:pt modelId="{76473FCF-2D3F-4905-B384-AE6E00446959}" type="parTrans" cxnId="{2F43E650-DFA5-401E-A0B0-E60761635736}">
      <dgm:prSet/>
      <dgm:spPr/>
      <dgm:t>
        <a:bodyPr/>
        <a:lstStyle/>
        <a:p>
          <a:endParaRPr lang="en-US"/>
        </a:p>
      </dgm:t>
    </dgm:pt>
    <dgm:pt modelId="{CF67DE9B-8FBF-44B2-9EAD-FD5C57903CD2}" type="sibTrans" cxnId="{2F43E650-DFA5-401E-A0B0-E60761635736}">
      <dgm:prSet/>
      <dgm:spPr/>
      <dgm:t>
        <a:bodyPr/>
        <a:lstStyle/>
        <a:p>
          <a:endParaRPr lang="en-US"/>
        </a:p>
      </dgm:t>
    </dgm:pt>
    <dgm:pt modelId="{D2E10951-1806-4FED-B1CB-251F77015B5F}">
      <dgm:prSet/>
      <dgm:spPr/>
      <dgm:t>
        <a:bodyPr/>
        <a:lstStyle/>
        <a:p>
          <a:pPr>
            <a:lnSpc>
              <a:spcPct val="100000"/>
            </a:lnSpc>
          </a:pPr>
          <a:r>
            <a:rPr lang="en-US" dirty="0"/>
            <a:t>Avoid conflicting or fragmented cash systems</a:t>
          </a:r>
        </a:p>
      </dgm:t>
    </dgm:pt>
    <dgm:pt modelId="{AB7BF5DD-CFF1-4801-8399-BFA4E8A871A2}" type="parTrans" cxnId="{8B70BA15-2354-49BF-9083-03ABF193F6F4}">
      <dgm:prSet/>
      <dgm:spPr/>
      <dgm:t>
        <a:bodyPr/>
        <a:lstStyle/>
        <a:p>
          <a:endParaRPr lang="en-US"/>
        </a:p>
      </dgm:t>
    </dgm:pt>
    <dgm:pt modelId="{A24EDD32-4530-4625-B36A-908728A3CC7B}" type="sibTrans" cxnId="{8B70BA15-2354-49BF-9083-03ABF193F6F4}">
      <dgm:prSet/>
      <dgm:spPr/>
      <dgm:t>
        <a:bodyPr/>
        <a:lstStyle/>
        <a:p>
          <a:endParaRPr lang="en-US"/>
        </a:p>
      </dgm:t>
    </dgm:pt>
    <dgm:pt modelId="{012AFD02-02BA-4B04-9DC2-49D9A60C3544}" type="pres">
      <dgm:prSet presAssocID="{E25241EE-5D92-4053-B3B0-03BD1DDF71A3}" presName="root" presStyleCnt="0">
        <dgm:presLayoutVars>
          <dgm:dir/>
          <dgm:resizeHandles val="exact"/>
        </dgm:presLayoutVars>
      </dgm:prSet>
      <dgm:spPr/>
    </dgm:pt>
    <dgm:pt modelId="{3E2FF5D1-34FE-4416-82F0-264897A48CB9}" type="pres">
      <dgm:prSet presAssocID="{67D962DB-51E6-4D22-B894-8FF767D2E931}" presName="compNode" presStyleCnt="0"/>
      <dgm:spPr/>
    </dgm:pt>
    <dgm:pt modelId="{62C661D8-4729-4F68-9C17-06207912619D}" type="pres">
      <dgm:prSet presAssocID="{67D962DB-51E6-4D22-B894-8FF767D2E931}" presName="bgRect" presStyleLbl="bgShp" presStyleIdx="0" presStyleCnt="3"/>
      <dgm:spPr/>
    </dgm:pt>
    <dgm:pt modelId="{C0F6CDF4-D6B6-4484-83D7-23CA029264EB}" type="pres">
      <dgm:prSet presAssocID="{67D962DB-51E6-4D22-B894-8FF767D2E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8DBB152-2323-4A59-A434-730F5A4DCD03}" type="pres">
      <dgm:prSet presAssocID="{67D962DB-51E6-4D22-B894-8FF767D2E931}" presName="spaceRect" presStyleCnt="0"/>
      <dgm:spPr/>
    </dgm:pt>
    <dgm:pt modelId="{8A8DEB02-FD50-4D83-8473-DB80591144A3}" type="pres">
      <dgm:prSet presAssocID="{67D962DB-51E6-4D22-B894-8FF767D2E931}" presName="parTx" presStyleLbl="revTx" presStyleIdx="0" presStyleCnt="3">
        <dgm:presLayoutVars>
          <dgm:chMax val="0"/>
          <dgm:chPref val="0"/>
        </dgm:presLayoutVars>
      </dgm:prSet>
      <dgm:spPr/>
    </dgm:pt>
    <dgm:pt modelId="{0C053CA0-DB0E-4F61-86CB-7468B870CA65}" type="pres">
      <dgm:prSet presAssocID="{182D6471-850C-44DE-828A-EDDB82630D8E}" presName="sibTrans" presStyleCnt="0"/>
      <dgm:spPr/>
    </dgm:pt>
    <dgm:pt modelId="{7EF7964C-6074-487C-8F19-909F432893A8}" type="pres">
      <dgm:prSet presAssocID="{A3FBE5DF-217E-4A59-B0EF-E971A1656B32}" presName="compNode" presStyleCnt="0"/>
      <dgm:spPr/>
    </dgm:pt>
    <dgm:pt modelId="{7F69FB8E-CADC-4B2E-B9E2-D5C45CD535A8}" type="pres">
      <dgm:prSet presAssocID="{A3FBE5DF-217E-4A59-B0EF-E971A1656B32}" presName="bgRect" presStyleLbl="bgShp" presStyleIdx="1" presStyleCnt="3"/>
      <dgm:spPr/>
    </dgm:pt>
    <dgm:pt modelId="{922D2C15-2FC3-4166-B697-1CB32054A166}" type="pres">
      <dgm:prSet presAssocID="{A3FBE5DF-217E-4A59-B0EF-E971A1656B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7519FE35-9F44-4E04-8279-F8B6293BD438}" type="pres">
      <dgm:prSet presAssocID="{A3FBE5DF-217E-4A59-B0EF-E971A1656B32}" presName="spaceRect" presStyleCnt="0"/>
      <dgm:spPr/>
    </dgm:pt>
    <dgm:pt modelId="{063C38C4-1CA6-4674-A0CE-57323B071599}" type="pres">
      <dgm:prSet presAssocID="{A3FBE5DF-217E-4A59-B0EF-E971A1656B32}" presName="parTx" presStyleLbl="revTx" presStyleIdx="1" presStyleCnt="3">
        <dgm:presLayoutVars>
          <dgm:chMax val="0"/>
          <dgm:chPref val="0"/>
        </dgm:presLayoutVars>
      </dgm:prSet>
      <dgm:spPr/>
    </dgm:pt>
    <dgm:pt modelId="{783A4570-853F-4001-BA21-8E15ACA28F7C}" type="pres">
      <dgm:prSet presAssocID="{CF67DE9B-8FBF-44B2-9EAD-FD5C57903CD2}" presName="sibTrans" presStyleCnt="0"/>
      <dgm:spPr/>
    </dgm:pt>
    <dgm:pt modelId="{F540C0C2-F14E-495A-8335-79C8318493CE}" type="pres">
      <dgm:prSet presAssocID="{D2E10951-1806-4FED-B1CB-251F77015B5F}" presName="compNode" presStyleCnt="0"/>
      <dgm:spPr/>
    </dgm:pt>
    <dgm:pt modelId="{1DC8A858-9689-44D9-9672-6AF1D63F8EFA}" type="pres">
      <dgm:prSet presAssocID="{D2E10951-1806-4FED-B1CB-251F77015B5F}" presName="bgRect" presStyleLbl="bgShp" presStyleIdx="2" presStyleCnt="3"/>
      <dgm:spPr/>
    </dgm:pt>
    <dgm:pt modelId="{E978869B-A3DD-4BDB-8FE2-3B2793B0935C}" type="pres">
      <dgm:prSet presAssocID="{D2E10951-1806-4FED-B1CB-251F77015B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D3C6276-F33C-4968-97B4-B5AC3890586B}" type="pres">
      <dgm:prSet presAssocID="{D2E10951-1806-4FED-B1CB-251F77015B5F}" presName="spaceRect" presStyleCnt="0"/>
      <dgm:spPr/>
    </dgm:pt>
    <dgm:pt modelId="{79D3FD8E-8D44-42FB-B419-C9497B8A178F}" type="pres">
      <dgm:prSet presAssocID="{D2E10951-1806-4FED-B1CB-251F77015B5F}" presName="parTx" presStyleLbl="revTx" presStyleIdx="2" presStyleCnt="3">
        <dgm:presLayoutVars>
          <dgm:chMax val="0"/>
          <dgm:chPref val="0"/>
        </dgm:presLayoutVars>
      </dgm:prSet>
      <dgm:spPr/>
    </dgm:pt>
  </dgm:ptLst>
  <dgm:cxnLst>
    <dgm:cxn modelId="{8B70BA15-2354-49BF-9083-03ABF193F6F4}" srcId="{E25241EE-5D92-4053-B3B0-03BD1DDF71A3}" destId="{D2E10951-1806-4FED-B1CB-251F77015B5F}" srcOrd="2" destOrd="0" parTransId="{AB7BF5DD-CFF1-4801-8399-BFA4E8A871A2}" sibTransId="{A24EDD32-4530-4625-B36A-908728A3CC7B}"/>
    <dgm:cxn modelId="{892E1940-714A-453E-9616-106B3F5D698D}" type="presOf" srcId="{A3FBE5DF-217E-4A59-B0EF-E971A1656B32}" destId="{063C38C4-1CA6-4674-A0CE-57323B071599}" srcOrd="0" destOrd="0" presId="urn:microsoft.com/office/officeart/2018/2/layout/IconVerticalSolidList"/>
    <dgm:cxn modelId="{DE14934F-852E-42FD-AE9A-D2BEE0FA5F51}" type="presOf" srcId="{E25241EE-5D92-4053-B3B0-03BD1DDF71A3}" destId="{012AFD02-02BA-4B04-9DC2-49D9A60C3544}" srcOrd="0" destOrd="0" presId="urn:microsoft.com/office/officeart/2018/2/layout/IconVerticalSolidList"/>
    <dgm:cxn modelId="{2F43E650-DFA5-401E-A0B0-E60761635736}" srcId="{E25241EE-5D92-4053-B3B0-03BD1DDF71A3}" destId="{A3FBE5DF-217E-4A59-B0EF-E971A1656B32}" srcOrd="1" destOrd="0" parTransId="{76473FCF-2D3F-4905-B384-AE6E00446959}" sibTransId="{CF67DE9B-8FBF-44B2-9EAD-FD5C57903CD2}"/>
    <dgm:cxn modelId="{D8F6BC78-EABE-42D4-ADD7-9570C702B5EC}" srcId="{E25241EE-5D92-4053-B3B0-03BD1DDF71A3}" destId="{67D962DB-51E6-4D22-B894-8FF767D2E931}" srcOrd="0" destOrd="0" parTransId="{08B2B69A-A77C-4D74-A890-A1B4717E6120}" sibTransId="{182D6471-850C-44DE-828A-EDDB82630D8E}"/>
    <dgm:cxn modelId="{273ACFAB-0B49-4E6C-BFEE-5C489F07B5C6}" type="presOf" srcId="{67D962DB-51E6-4D22-B894-8FF767D2E931}" destId="{8A8DEB02-FD50-4D83-8473-DB80591144A3}" srcOrd="0" destOrd="0" presId="urn:microsoft.com/office/officeart/2018/2/layout/IconVerticalSolidList"/>
    <dgm:cxn modelId="{BB88DED2-30DF-4454-AD15-F2CE8AAA071D}" type="presOf" srcId="{D2E10951-1806-4FED-B1CB-251F77015B5F}" destId="{79D3FD8E-8D44-42FB-B419-C9497B8A178F}" srcOrd="0" destOrd="0" presId="urn:microsoft.com/office/officeart/2018/2/layout/IconVerticalSolidList"/>
    <dgm:cxn modelId="{2B25D85D-1D5A-4C0D-898A-0CCFC1747D84}" type="presParOf" srcId="{012AFD02-02BA-4B04-9DC2-49D9A60C3544}" destId="{3E2FF5D1-34FE-4416-82F0-264897A48CB9}" srcOrd="0" destOrd="0" presId="urn:microsoft.com/office/officeart/2018/2/layout/IconVerticalSolidList"/>
    <dgm:cxn modelId="{1A9EE475-533A-40E9-8F72-AAD3ECEDDF19}" type="presParOf" srcId="{3E2FF5D1-34FE-4416-82F0-264897A48CB9}" destId="{62C661D8-4729-4F68-9C17-06207912619D}" srcOrd="0" destOrd="0" presId="urn:microsoft.com/office/officeart/2018/2/layout/IconVerticalSolidList"/>
    <dgm:cxn modelId="{8FE98E10-BEEA-4F8A-AFCD-C1147BB3EA5E}" type="presParOf" srcId="{3E2FF5D1-34FE-4416-82F0-264897A48CB9}" destId="{C0F6CDF4-D6B6-4484-83D7-23CA029264EB}" srcOrd="1" destOrd="0" presId="urn:microsoft.com/office/officeart/2018/2/layout/IconVerticalSolidList"/>
    <dgm:cxn modelId="{032D370E-5B51-4548-A0C9-BDF5E737EB45}" type="presParOf" srcId="{3E2FF5D1-34FE-4416-82F0-264897A48CB9}" destId="{38DBB152-2323-4A59-A434-730F5A4DCD03}" srcOrd="2" destOrd="0" presId="urn:microsoft.com/office/officeart/2018/2/layout/IconVerticalSolidList"/>
    <dgm:cxn modelId="{1A9B0D98-5A67-4529-BE4F-70D2E59A4613}" type="presParOf" srcId="{3E2FF5D1-34FE-4416-82F0-264897A48CB9}" destId="{8A8DEB02-FD50-4D83-8473-DB80591144A3}" srcOrd="3" destOrd="0" presId="urn:microsoft.com/office/officeart/2018/2/layout/IconVerticalSolidList"/>
    <dgm:cxn modelId="{47D2F5CA-5AB4-4FE7-B2B0-CF9ED433243C}" type="presParOf" srcId="{012AFD02-02BA-4B04-9DC2-49D9A60C3544}" destId="{0C053CA0-DB0E-4F61-86CB-7468B870CA65}" srcOrd="1" destOrd="0" presId="urn:microsoft.com/office/officeart/2018/2/layout/IconVerticalSolidList"/>
    <dgm:cxn modelId="{B9A88EFC-C42B-41F4-A18E-3C1CB6B0E8B6}" type="presParOf" srcId="{012AFD02-02BA-4B04-9DC2-49D9A60C3544}" destId="{7EF7964C-6074-487C-8F19-909F432893A8}" srcOrd="2" destOrd="0" presId="urn:microsoft.com/office/officeart/2018/2/layout/IconVerticalSolidList"/>
    <dgm:cxn modelId="{AC5D3981-DF85-4F57-ACEB-81D40C8FEBDB}" type="presParOf" srcId="{7EF7964C-6074-487C-8F19-909F432893A8}" destId="{7F69FB8E-CADC-4B2E-B9E2-D5C45CD535A8}" srcOrd="0" destOrd="0" presId="urn:microsoft.com/office/officeart/2018/2/layout/IconVerticalSolidList"/>
    <dgm:cxn modelId="{9321AFCC-4A95-476F-990E-8ECD0B1E0561}" type="presParOf" srcId="{7EF7964C-6074-487C-8F19-909F432893A8}" destId="{922D2C15-2FC3-4166-B697-1CB32054A166}" srcOrd="1" destOrd="0" presId="urn:microsoft.com/office/officeart/2018/2/layout/IconVerticalSolidList"/>
    <dgm:cxn modelId="{67F26DF7-14BC-4F50-851B-AFD3E7F47E8A}" type="presParOf" srcId="{7EF7964C-6074-487C-8F19-909F432893A8}" destId="{7519FE35-9F44-4E04-8279-F8B6293BD438}" srcOrd="2" destOrd="0" presId="urn:microsoft.com/office/officeart/2018/2/layout/IconVerticalSolidList"/>
    <dgm:cxn modelId="{BD1B3519-89E4-42E2-ADCD-F5796F84C11C}" type="presParOf" srcId="{7EF7964C-6074-487C-8F19-909F432893A8}" destId="{063C38C4-1CA6-4674-A0CE-57323B071599}" srcOrd="3" destOrd="0" presId="urn:microsoft.com/office/officeart/2018/2/layout/IconVerticalSolidList"/>
    <dgm:cxn modelId="{B8A04658-E237-4563-82DB-682293F70886}" type="presParOf" srcId="{012AFD02-02BA-4B04-9DC2-49D9A60C3544}" destId="{783A4570-853F-4001-BA21-8E15ACA28F7C}" srcOrd="3" destOrd="0" presId="urn:microsoft.com/office/officeart/2018/2/layout/IconVerticalSolidList"/>
    <dgm:cxn modelId="{A13B4F94-9470-4F0F-B1F7-E8BFCA2A2530}" type="presParOf" srcId="{012AFD02-02BA-4B04-9DC2-49D9A60C3544}" destId="{F540C0C2-F14E-495A-8335-79C8318493CE}" srcOrd="4" destOrd="0" presId="urn:microsoft.com/office/officeart/2018/2/layout/IconVerticalSolidList"/>
    <dgm:cxn modelId="{B11B730B-14F5-475D-95B8-567E7DBC4522}" type="presParOf" srcId="{F540C0C2-F14E-495A-8335-79C8318493CE}" destId="{1DC8A858-9689-44D9-9672-6AF1D63F8EFA}" srcOrd="0" destOrd="0" presId="urn:microsoft.com/office/officeart/2018/2/layout/IconVerticalSolidList"/>
    <dgm:cxn modelId="{61AD9B7F-7F59-476C-9245-6C0CE40A86C9}" type="presParOf" srcId="{F540C0C2-F14E-495A-8335-79C8318493CE}" destId="{E978869B-A3DD-4BDB-8FE2-3B2793B0935C}" srcOrd="1" destOrd="0" presId="urn:microsoft.com/office/officeart/2018/2/layout/IconVerticalSolidList"/>
    <dgm:cxn modelId="{55A4987A-3D4D-4E40-B48F-325E8B4CAD5F}" type="presParOf" srcId="{F540C0C2-F14E-495A-8335-79C8318493CE}" destId="{4D3C6276-F33C-4968-97B4-B5AC3890586B}" srcOrd="2" destOrd="0" presId="urn:microsoft.com/office/officeart/2018/2/layout/IconVerticalSolidList"/>
    <dgm:cxn modelId="{80A26EB4-306F-4194-A929-0942A950DA26}" type="presParOf" srcId="{F540C0C2-F14E-495A-8335-79C8318493CE}" destId="{79D3FD8E-8D44-42FB-B419-C9497B8A17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5241EE-5D92-4053-B3B0-03BD1DDF71A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7D962DB-51E6-4D22-B894-8FF767D2E931}">
      <dgm:prSet/>
      <dgm:spPr/>
      <dgm:t>
        <a:bodyPr/>
        <a:lstStyle/>
        <a:p>
          <a:pPr>
            <a:lnSpc>
              <a:spcPct val="100000"/>
            </a:lnSpc>
          </a:pPr>
          <a:r>
            <a:rPr lang="en-US" dirty="0"/>
            <a:t>Align funding with CWG standards</a:t>
          </a:r>
        </a:p>
      </dgm:t>
    </dgm:pt>
    <dgm:pt modelId="{08B2B69A-A77C-4D74-A890-A1B4717E6120}" type="parTrans" cxnId="{D8F6BC78-EABE-42D4-ADD7-9570C702B5EC}">
      <dgm:prSet/>
      <dgm:spPr/>
      <dgm:t>
        <a:bodyPr/>
        <a:lstStyle/>
        <a:p>
          <a:endParaRPr lang="en-US"/>
        </a:p>
      </dgm:t>
    </dgm:pt>
    <dgm:pt modelId="{182D6471-850C-44DE-828A-EDDB82630D8E}" type="sibTrans" cxnId="{D8F6BC78-EABE-42D4-ADD7-9570C702B5EC}">
      <dgm:prSet/>
      <dgm:spPr/>
      <dgm:t>
        <a:bodyPr/>
        <a:lstStyle/>
        <a:p>
          <a:endParaRPr lang="en-US"/>
        </a:p>
      </dgm:t>
    </dgm:pt>
    <dgm:pt modelId="{A3FBE5DF-217E-4A59-B0EF-E971A1656B32}">
      <dgm:prSet/>
      <dgm:spPr/>
      <dgm:t>
        <a:bodyPr/>
        <a:lstStyle/>
        <a:p>
          <a:pPr>
            <a:lnSpc>
              <a:spcPct val="100000"/>
            </a:lnSpc>
          </a:pPr>
          <a:r>
            <a:rPr lang="en-US" dirty="0"/>
            <a:t>Avoid bilateral negotiations that undermine coherence</a:t>
          </a:r>
        </a:p>
      </dgm:t>
    </dgm:pt>
    <dgm:pt modelId="{76473FCF-2D3F-4905-B384-AE6E00446959}" type="parTrans" cxnId="{2F43E650-DFA5-401E-A0B0-E60761635736}">
      <dgm:prSet/>
      <dgm:spPr/>
      <dgm:t>
        <a:bodyPr/>
        <a:lstStyle/>
        <a:p>
          <a:endParaRPr lang="en-US"/>
        </a:p>
      </dgm:t>
    </dgm:pt>
    <dgm:pt modelId="{CF67DE9B-8FBF-44B2-9EAD-FD5C57903CD2}" type="sibTrans" cxnId="{2F43E650-DFA5-401E-A0B0-E60761635736}">
      <dgm:prSet/>
      <dgm:spPr/>
      <dgm:t>
        <a:bodyPr/>
        <a:lstStyle/>
        <a:p>
          <a:endParaRPr lang="en-US"/>
        </a:p>
      </dgm:t>
    </dgm:pt>
    <dgm:pt modelId="{D2E10951-1806-4FED-B1CB-251F77015B5F}">
      <dgm:prSet/>
      <dgm:spPr/>
      <dgm:t>
        <a:bodyPr/>
        <a:lstStyle/>
        <a:p>
          <a:pPr>
            <a:lnSpc>
              <a:spcPct val="100000"/>
            </a:lnSpc>
          </a:pPr>
          <a:r>
            <a:rPr lang="en-US" dirty="0"/>
            <a:t>Protection CWG secretariat &amp; IM backbone</a:t>
          </a:r>
        </a:p>
      </dgm:t>
    </dgm:pt>
    <dgm:pt modelId="{AB7BF5DD-CFF1-4801-8399-BFA4E8A871A2}" type="parTrans" cxnId="{8B70BA15-2354-49BF-9083-03ABF193F6F4}">
      <dgm:prSet/>
      <dgm:spPr/>
      <dgm:t>
        <a:bodyPr/>
        <a:lstStyle/>
        <a:p>
          <a:endParaRPr lang="en-US"/>
        </a:p>
      </dgm:t>
    </dgm:pt>
    <dgm:pt modelId="{A24EDD32-4530-4625-B36A-908728A3CC7B}" type="sibTrans" cxnId="{8B70BA15-2354-49BF-9083-03ABF193F6F4}">
      <dgm:prSet/>
      <dgm:spPr/>
      <dgm:t>
        <a:bodyPr/>
        <a:lstStyle/>
        <a:p>
          <a:endParaRPr lang="en-US"/>
        </a:p>
      </dgm:t>
    </dgm:pt>
    <dgm:pt modelId="{012AFD02-02BA-4B04-9DC2-49D9A60C3544}" type="pres">
      <dgm:prSet presAssocID="{E25241EE-5D92-4053-B3B0-03BD1DDF71A3}" presName="root" presStyleCnt="0">
        <dgm:presLayoutVars>
          <dgm:dir/>
          <dgm:resizeHandles val="exact"/>
        </dgm:presLayoutVars>
      </dgm:prSet>
      <dgm:spPr/>
    </dgm:pt>
    <dgm:pt modelId="{3E2FF5D1-34FE-4416-82F0-264897A48CB9}" type="pres">
      <dgm:prSet presAssocID="{67D962DB-51E6-4D22-B894-8FF767D2E931}" presName="compNode" presStyleCnt="0"/>
      <dgm:spPr/>
    </dgm:pt>
    <dgm:pt modelId="{62C661D8-4729-4F68-9C17-06207912619D}" type="pres">
      <dgm:prSet presAssocID="{67D962DB-51E6-4D22-B894-8FF767D2E931}" presName="bgRect" presStyleLbl="bgShp" presStyleIdx="0" presStyleCnt="3"/>
      <dgm:spPr/>
    </dgm:pt>
    <dgm:pt modelId="{C0F6CDF4-D6B6-4484-83D7-23CA029264EB}" type="pres">
      <dgm:prSet presAssocID="{67D962DB-51E6-4D22-B894-8FF767D2E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8DBB152-2323-4A59-A434-730F5A4DCD03}" type="pres">
      <dgm:prSet presAssocID="{67D962DB-51E6-4D22-B894-8FF767D2E931}" presName="spaceRect" presStyleCnt="0"/>
      <dgm:spPr/>
    </dgm:pt>
    <dgm:pt modelId="{8A8DEB02-FD50-4D83-8473-DB80591144A3}" type="pres">
      <dgm:prSet presAssocID="{67D962DB-51E6-4D22-B894-8FF767D2E931}" presName="parTx" presStyleLbl="revTx" presStyleIdx="0" presStyleCnt="3">
        <dgm:presLayoutVars>
          <dgm:chMax val="0"/>
          <dgm:chPref val="0"/>
        </dgm:presLayoutVars>
      </dgm:prSet>
      <dgm:spPr/>
    </dgm:pt>
    <dgm:pt modelId="{0C053CA0-DB0E-4F61-86CB-7468B870CA65}" type="pres">
      <dgm:prSet presAssocID="{182D6471-850C-44DE-828A-EDDB82630D8E}" presName="sibTrans" presStyleCnt="0"/>
      <dgm:spPr/>
    </dgm:pt>
    <dgm:pt modelId="{7EF7964C-6074-487C-8F19-909F432893A8}" type="pres">
      <dgm:prSet presAssocID="{A3FBE5DF-217E-4A59-B0EF-E971A1656B32}" presName="compNode" presStyleCnt="0"/>
      <dgm:spPr/>
    </dgm:pt>
    <dgm:pt modelId="{7F69FB8E-CADC-4B2E-B9E2-D5C45CD535A8}" type="pres">
      <dgm:prSet presAssocID="{A3FBE5DF-217E-4A59-B0EF-E971A1656B32}" presName="bgRect" presStyleLbl="bgShp" presStyleIdx="1" presStyleCnt="3"/>
      <dgm:spPr/>
    </dgm:pt>
    <dgm:pt modelId="{922D2C15-2FC3-4166-B697-1CB32054A166}" type="pres">
      <dgm:prSet presAssocID="{A3FBE5DF-217E-4A59-B0EF-E971A1656B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7519FE35-9F44-4E04-8279-F8B6293BD438}" type="pres">
      <dgm:prSet presAssocID="{A3FBE5DF-217E-4A59-B0EF-E971A1656B32}" presName="spaceRect" presStyleCnt="0"/>
      <dgm:spPr/>
    </dgm:pt>
    <dgm:pt modelId="{063C38C4-1CA6-4674-A0CE-57323B071599}" type="pres">
      <dgm:prSet presAssocID="{A3FBE5DF-217E-4A59-B0EF-E971A1656B32}" presName="parTx" presStyleLbl="revTx" presStyleIdx="1" presStyleCnt="3">
        <dgm:presLayoutVars>
          <dgm:chMax val="0"/>
          <dgm:chPref val="0"/>
        </dgm:presLayoutVars>
      </dgm:prSet>
      <dgm:spPr/>
    </dgm:pt>
    <dgm:pt modelId="{783A4570-853F-4001-BA21-8E15ACA28F7C}" type="pres">
      <dgm:prSet presAssocID="{CF67DE9B-8FBF-44B2-9EAD-FD5C57903CD2}" presName="sibTrans" presStyleCnt="0"/>
      <dgm:spPr/>
    </dgm:pt>
    <dgm:pt modelId="{F540C0C2-F14E-495A-8335-79C8318493CE}" type="pres">
      <dgm:prSet presAssocID="{D2E10951-1806-4FED-B1CB-251F77015B5F}" presName="compNode" presStyleCnt="0"/>
      <dgm:spPr/>
    </dgm:pt>
    <dgm:pt modelId="{1DC8A858-9689-44D9-9672-6AF1D63F8EFA}" type="pres">
      <dgm:prSet presAssocID="{D2E10951-1806-4FED-B1CB-251F77015B5F}" presName="bgRect" presStyleLbl="bgShp" presStyleIdx="2" presStyleCnt="3"/>
      <dgm:spPr/>
    </dgm:pt>
    <dgm:pt modelId="{E978869B-A3DD-4BDB-8FE2-3B2793B0935C}" type="pres">
      <dgm:prSet presAssocID="{D2E10951-1806-4FED-B1CB-251F77015B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D3C6276-F33C-4968-97B4-B5AC3890586B}" type="pres">
      <dgm:prSet presAssocID="{D2E10951-1806-4FED-B1CB-251F77015B5F}" presName="spaceRect" presStyleCnt="0"/>
      <dgm:spPr/>
    </dgm:pt>
    <dgm:pt modelId="{79D3FD8E-8D44-42FB-B419-C9497B8A178F}" type="pres">
      <dgm:prSet presAssocID="{D2E10951-1806-4FED-B1CB-251F77015B5F}" presName="parTx" presStyleLbl="revTx" presStyleIdx="2" presStyleCnt="3">
        <dgm:presLayoutVars>
          <dgm:chMax val="0"/>
          <dgm:chPref val="0"/>
        </dgm:presLayoutVars>
      </dgm:prSet>
      <dgm:spPr/>
    </dgm:pt>
  </dgm:ptLst>
  <dgm:cxnLst>
    <dgm:cxn modelId="{8B70BA15-2354-49BF-9083-03ABF193F6F4}" srcId="{E25241EE-5D92-4053-B3B0-03BD1DDF71A3}" destId="{D2E10951-1806-4FED-B1CB-251F77015B5F}" srcOrd="2" destOrd="0" parTransId="{AB7BF5DD-CFF1-4801-8399-BFA4E8A871A2}" sibTransId="{A24EDD32-4530-4625-B36A-908728A3CC7B}"/>
    <dgm:cxn modelId="{892E1940-714A-453E-9616-106B3F5D698D}" type="presOf" srcId="{A3FBE5DF-217E-4A59-B0EF-E971A1656B32}" destId="{063C38C4-1CA6-4674-A0CE-57323B071599}" srcOrd="0" destOrd="0" presId="urn:microsoft.com/office/officeart/2018/2/layout/IconVerticalSolidList"/>
    <dgm:cxn modelId="{DE14934F-852E-42FD-AE9A-D2BEE0FA5F51}" type="presOf" srcId="{E25241EE-5D92-4053-B3B0-03BD1DDF71A3}" destId="{012AFD02-02BA-4B04-9DC2-49D9A60C3544}" srcOrd="0" destOrd="0" presId="urn:microsoft.com/office/officeart/2018/2/layout/IconVerticalSolidList"/>
    <dgm:cxn modelId="{2F43E650-DFA5-401E-A0B0-E60761635736}" srcId="{E25241EE-5D92-4053-B3B0-03BD1DDF71A3}" destId="{A3FBE5DF-217E-4A59-B0EF-E971A1656B32}" srcOrd="1" destOrd="0" parTransId="{76473FCF-2D3F-4905-B384-AE6E00446959}" sibTransId="{CF67DE9B-8FBF-44B2-9EAD-FD5C57903CD2}"/>
    <dgm:cxn modelId="{D8F6BC78-EABE-42D4-ADD7-9570C702B5EC}" srcId="{E25241EE-5D92-4053-B3B0-03BD1DDF71A3}" destId="{67D962DB-51E6-4D22-B894-8FF767D2E931}" srcOrd="0" destOrd="0" parTransId="{08B2B69A-A77C-4D74-A890-A1B4717E6120}" sibTransId="{182D6471-850C-44DE-828A-EDDB82630D8E}"/>
    <dgm:cxn modelId="{273ACFAB-0B49-4E6C-BFEE-5C489F07B5C6}" type="presOf" srcId="{67D962DB-51E6-4D22-B894-8FF767D2E931}" destId="{8A8DEB02-FD50-4D83-8473-DB80591144A3}" srcOrd="0" destOrd="0" presId="urn:microsoft.com/office/officeart/2018/2/layout/IconVerticalSolidList"/>
    <dgm:cxn modelId="{BB88DED2-30DF-4454-AD15-F2CE8AAA071D}" type="presOf" srcId="{D2E10951-1806-4FED-B1CB-251F77015B5F}" destId="{79D3FD8E-8D44-42FB-B419-C9497B8A178F}" srcOrd="0" destOrd="0" presId="urn:microsoft.com/office/officeart/2018/2/layout/IconVerticalSolidList"/>
    <dgm:cxn modelId="{2B25D85D-1D5A-4C0D-898A-0CCFC1747D84}" type="presParOf" srcId="{012AFD02-02BA-4B04-9DC2-49D9A60C3544}" destId="{3E2FF5D1-34FE-4416-82F0-264897A48CB9}" srcOrd="0" destOrd="0" presId="urn:microsoft.com/office/officeart/2018/2/layout/IconVerticalSolidList"/>
    <dgm:cxn modelId="{1A9EE475-533A-40E9-8F72-AAD3ECEDDF19}" type="presParOf" srcId="{3E2FF5D1-34FE-4416-82F0-264897A48CB9}" destId="{62C661D8-4729-4F68-9C17-06207912619D}" srcOrd="0" destOrd="0" presId="urn:microsoft.com/office/officeart/2018/2/layout/IconVerticalSolidList"/>
    <dgm:cxn modelId="{8FE98E10-BEEA-4F8A-AFCD-C1147BB3EA5E}" type="presParOf" srcId="{3E2FF5D1-34FE-4416-82F0-264897A48CB9}" destId="{C0F6CDF4-D6B6-4484-83D7-23CA029264EB}" srcOrd="1" destOrd="0" presId="urn:microsoft.com/office/officeart/2018/2/layout/IconVerticalSolidList"/>
    <dgm:cxn modelId="{032D370E-5B51-4548-A0C9-BDF5E737EB45}" type="presParOf" srcId="{3E2FF5D1-34FE-4416-82F0-264897A48CB9}" destId="{38DBB152-2323-4A59-A434-730F5A4DCD03}" srcOrd="2" destOrd="0" presId="urn:microsoft.com/office/officeart/2018/2/layout/IconVerticalSolidList"/>
    <dgm:cxn modelId="{1A9B0D98-5A67-4529-BE4F-70D2E59A4613}" type="presParOf" srcId="{3E2FF5D1-34FE-4416-82F0-264897A48CB9}" destId="{8A8DEB02-FD50-4D83-8473-DB80591144A3}" srcOrd="3" destOrd="0" presId="urn:microsoft.com/office/officeart/2018/2/layout/IconVerticalSolidList"/>
    <dgm:cxn modelId="{47D2F5CA-5AB4-4FE7-B2B0-CF9ED433243C}" type="presParOf" srcId="{012AFD02-02BA-4B04-9DC2-49D9A60C3544}" destId="{0C053CA0-DB0E-4F61-86CB-7468B870CA65}" srcOrd="1" destOrd="0" presId="urn:microsoft.com/office/officeart/2018/2/layout/IconVerticalSolidList"/>
    <dgm:cxn modelId="{B9A88EFC-C42B-41F4-A18E-3C1CB6B0E8B6}" type="presParOf" srcId="{012AFD02-02BA-4B04-9DC2-49D9A60C3544}" destId="{7EF7964C-6074-487C-8F19-909F432893A8}" srcOrd="2" destOrd="0" presId="urn:microsoft.com/office/officeart/2018/2/layout/IconVerticalSolidList"/>
    <dgm:cxn modelId="{AC5D3981-DF85-4F57-ACEB-81D40C8FEBDB}" type="presParOf" srcId="{7EF7964C-6074-487C-8F19-909F432893A8}" destId="{7F69FB8E-CADC-4B2E-B9E2-D5C45CD535A8}" srcOrd="0" destOrd="0" presId="urn:microsoft.com/office/officeart/2018/2/layout/IconVerticalSolidList"/>
    <dgm:cxn modelId="{9321AFCC-4A95-476F-990E-8ECD0B1E0561}" type="presParOf" srcId="{7EF7964C-6074-487C-8F19-909F432893A8}" destId="{922D2C15-2FC3-4166-B697-1CB32054A166}" srcOrd="1" destOrd="0" presId="urn:microsoft.com/office/officeart/2018/2/layout/IconVerticalSolidList"/>
    <dgm:cxn modelId="{67F26DF7-14BC-4F50-851B-AFD3E7F47E8A}" type="presParOf" srcId="{7EF7964C-6074-487C-8F19-909F432893A8}" destId="{7519FE35-9F44-4E04-8279-F8B6293BD438}" srcOrd="2" destOrd="0" presId="urn:microsoft.com/office/officeart/2018/2/layout/IconVerticalSolidList"/>
    <dgm:cxn modelId="{BD1B3519-89E4-42E2-ADCD-F5796F84C11C}" type="presParOf" srcId="{7EF7964C-6074-487C-8F19-909F432893A8}" destId="{063C38C4-1CA6-4674-A0CE-57323B071599}" srcOrd="3" destOrd="0" presId="urn:microsoft.com/office/officeart/2018/2/layout/IconVerticalSolidList"/>
    <dgm:cxn modelId="{B8A04658-E237-4563-82DB-682293F70886}" type="presParOf" srcId="{012AFD02-02BA-4B04-9DC2-49D9A60C3544}" destId="{783A4570-853F-4001-BA21-8E15ACA28F7C}" srcOrd="3" destOrd="0" presId="urn:microsoft.com/office/officeart/2018/2/layout/IconVerticalSolidList"/>
    <dgm:cxn modelId="{A13B4F94-9470-4F0F-B1F7-E8BFCA2A2530}" type="presParOf" srcId="{012AFD02-02BA-4B04-9DC2-49D9A60C3544}" destId="{F540C0C2-F14E-495A-8335-79C8318493CE}" srcOrd="4" destOrd="0" presId="urn:microsoft.com/office/officeart/2018/2/layout/IconVerticalSolidList"/>
    <dgm:cxn modelId="{B11B730B-14F5-475D-95B8-567E7DBC4522}" type="presParOf" srcId="{F540C0C2-F14E-495A-8335-79C8318493CE}" destId="{1DC8A858-9689-44D9-9672-6AF1D63F8EFA}" srcOrd="0" destOrd="0" presId="urn:microsoft.com/office/officeart/2018/2/layout/IconVerticalSolidList"/>
    <dgm:cxn modelId="{61AD9B7F-7F59-476C-9245-6C0CE40A86C9}" type="presParOf" srcId="{F540C0C2-F14E-495A-8335-79C8318493CE}" destId="{E978869B-A3DD-4BDB-8FE2-3B2793B0935C}" srcOrd="1" destOrd="0" presId="urn:microsoft.com/office/officeart/2018/2/layout/IconVerticalSolidList"/>
    <dgm:cxn modelId="{55A4987A-3D4D-4E40-B48F-325E8B4CAD5F}" type="presParOf" srcId="{F540C0C2-F14E-495A-8335-79C8318493CE}" destId="{4D3C6276-F33C-4968-97B4-B5AC3890586B}" srcOrd="2" destOrd="0" presId="urn:microsoft.com/office/officeart/2018/2/layout/IconVerticalSolidList"/>
    <dgm:cxn modelId="{80A26EB4-306F-4194-A929-0942A950DA26}" type="presParOf" srcId="{F540C0C2-F14E-495A-8335-79C8318493CE}" destId="{79D3FD8E-8D44-42FB-B419-C9497B8A17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2727F-8BBA-4665-8820-294D6E6383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94A2CA-E6C4-439D-82B5-6310C7493505}">
      <dgm:prSet/>
      <dgm:spPr>
        <a:solidFill>
          <a:schemeClr val="accent4"/>
        </a:solidFill>
      </dgm:spPr>
      <dgm:t>
        <a:bodyPr/>
        <a:lstStyle/>
        <a:p>
          <a:r>
            <a:rPr lang="en-US" dirty="0"/>
            <a:t>Ensure transparent due process </a:t>
          </a:r>
        </a:p>
      </dgm:t>
    </dgm:pt>
    <dgm:pt modelId="{E1FFA7CA-DE95-48A4-A103-A361B373678F}" type="parTrans" cxnId="{6C4F8FB3-874E-41E9-87BD-EEACE43728ED}">
      <dgm:prSet/>
      <dgm:spPr/>
      <dgm:t>
        <a:bodyPr/>
        <a:lstStyle/>
        <a:p>
          <a:endParaRPr lang="en-US"/>
        </a:p>
      </dgm:t>
    </dgm:pt>
    <dgm:pt modelId="{67201E3C-9768-4E2B-9C20-25D8B872E259}" type="sibTrans" cxnId="{6C4F8FB3-874E-41E9-87BD-EEACE43728ED}">
      <dgm:prSet/>
      <dgm:spPr/>
      <dgm:t>
        <a:bodyPr/>
        <a:lstStyle/>
        <a:p>
          <a:endParaRPr lang="en-US"/>
        </a:p>
      </dgm:t>
    </dgm:pt>
    <dgm:pt modelId="{3CB3A0B5-B132-43F6-BC5C-016B79CC49B5}">
      <dgm:prSet/>
      <dgm:spPr>
        <a:solidFill>
          <a:schemeClr val="accent4">
            <a:lumMod val="75000"/>
          </a:schemeClr>
        </a:solidFill>
      </dgm:spPr>
      <dgm:t>
        <a:bodyPr/>
        <a:lstStyle/>
        <a:p>
          <a:r>
            <a:rPr lang="en-US"/>
            <a:t>Published Minutes </a:t>
          </a:r>
        </a:p>
      </dgm:t>
    </dgm:pt>
    <dgm:pt modelId="{5442C9D0-8F16-4C59-9D8B-82335A792DF8}" type="parTrans" cxnId="{E291F237-6A7F-4DCB-88D8-9C3FB36C760A}">
      <dgm:prSet/>
      <dgm:spPr/>
      <dgm:t>
        <a:bodyPr/>
        <a:lstStyle/>
        <a:p>
          <a:endParaRPr lang="en-US"/>
        </a:p>
      </dgm:t>
    </dgm:pt>
    <dgm:pt modelId="{02B1BDB9-EC1E-4474-80C8-01C02F6AE026}" type="sibTrans" cxnId="{E291F237-6A7F-4DCB-88D8-9C3FB36C760A}">
      <dgm:prSet/>
      <dgm:spPr/>
      <dgm:t>
        <a:bodyPr/>
        <a:lstStyle/>
        <a:p>
          <a:endParaRPr lang="en-US"/>
        </a:p>
      </dgm:t>
    </dgm:pt>
    <dgm:pt modelId="{D07A639A-7153-4848-A72D-69BADC758B76}">
      <dgm:prSet/>
      <dgm:spPr>
        <a:solidFill>
          <a:schemeClr val="accent4">
            <a:lumMod val="50000"/>
          </a:schemeClr>
        </a:solidFill>
      </dgm:spPr>
      <dgm:t>
        <a:bodyPr/>
        <a:lstStyle/>
        <a:p>
          <a:r>
            <a:rPr lang="en-US" dirty="0"/>
            <a:t>Escalation ladder CWG &gt; ISCG &gt; HCT</a:t>
          </a:r>
        </a:p>
      </dgm:t>
    </dgm:pt>
    <dgm:pt modelId="{EF2B5AF2-4734-4BE9-8371-2C0D8660E7C5}" type="parTrans" cxnId="{726A6CFC-CB40-4CA4-9321-FC5F57648DE2}">
      <dgm:prSet/>
      <dgm:spPr/>
      <dgm:t>
        <a:bodyPr/>
        <a:lstStyle/>
        <a:p>
          <a:endParaRPr lang="en-US"/>
        </a:p>
      </dgm:t>
    </dgm:pt>
    <dgm:pt modelId="{84718D24-57B0-4F5D-9DF4-AE1F7407B435}" type="sibTrans" cxnId="{726A6CFC-CB40-4CA4-9321-FC5F57648DE2}">
      <dgm:prSet/>
      <dgm:spPr/>
      <dgm:t>
        <a:bodyPr/>
        <a:lstStyle/>
        <a:p>
          <a:endParaRPr lang="en-US"/>
        </a:p>
      </dgm:t>
    </dgm:pt>
    <dgm:pt modelId="{37DB6802-B9C7-45A3-8C4F-A6B698069220}" type="pres">
      <dgm:prSet presAssocID="{B9D2727F-8BBA-4665-8820-294D6E6383CB}" presName="linear" presStyleCnt="0">
        <dgm:presLayoutVars>
          <dgm:animLvl val="lvl"/>
          <dgm:resizeHandles val="exact"/>
        </dgm:presLayoutVars>
      </dgm:prSet>
      <dgm:spPr/>
    </dgm:pt>
    <dgm:pt modelId="{48549D76-45FD-4547-A1BD-79C3879FCA3F}" type="pres">
      <dgm:prSet presAssocID="{B494A2CA-E6C4-439D-82B5-6310C7493505}" presName="parentText" presStyleLbl="node1" presStyleIdx="0" presStyleCnt="3">
        <dgm:presLayoutVars>
          <dgm:chMax val="0"/>
          <dgm:bulletEnabled val="1"/>
        </dgm:presLayoutVars>
      </dgm:prSet>
      <dgm:spPr/>
    </dgm:pt>
    <dgm:pt modelId="{895FC4AB-9C2B-4EE0-808F-4DFDCF220CDD}" type="pres">
      <dgm:prSet presAssocID="{67201E3C-9768-4E2B-9C20-25D8B872E259}" presName="spacer" presStyleCnt="0"/>
      <dgm:spPr/>
    </dgm:pt>
    <dgm:pt modelId="{A2DB8A75-88E1-4BE9-94D3-3B2190DC15DA}" type="pres">
      <dgm:prSet presAssocID="{3CB3A0B5-B132-43F6-BC5C-016B79CC49B5}" presName="parentText" presStyleLbl="node1" presStyleIdx="1" presStyleCnt="3">
        <dgm:presLayoutVars>
          <dgm:chMax val="0"/>
          <dgm:bulletEnabled val="1"/>
        </dgm:presLayoutVars>
      </dgm:prSet>
      <dgm:spPr/>
    </dgm:pt>
    <dgm:pt modelId="{D858A06E-E4A4-4194-BBD9-B511404FFBA6}" type="pres">
      <dgm:prSet presAssocID="{02B1BDB9-EC1E-4474-80C8-01C02F6AE026}" presName="spacer" presStyleCnt="0"/>
      <dgm:spPr/>
    </dgm:pt>
    <dgm:pt modelId="{F50C901E-FB28-47A8-9689-0CED69EF96E2}" type="pres">
      <dgm:prSet presAssocID="{D07A639A-7153-4848-A72D-69BADC758B76}" presName="parentText" presStyleLbl="node1" presStyleIdx="2" presStyleCnt="3">
        <dgm:presLayoutVars>
          <dgm:chMax val="0"/>
          <dgm:bulletEnabled val="1"/>
        </dgm:presLayoutVars>
      </dgm:prSet>
      <dgm:spPr/>
    </dgm:pt>
  </dgm:ptLst>
  <dgm:cxnLst>
    <dgm:cxn modelId="{E291F237-6A7F-4DCB-88D8-9C3FB36C760A}" srcId="{B9D2727F-8BBA-4665-8820-294D6E6383CB}" destId="{3CB3A0B5-B132-43F6-BC5C-016B79CC49B5}" srcOrd="1" destOrd="0" parTransId="{5442C9D0-8F16-4C59-9D8B-82335A792DF8}" sibTransId="{02B1BDB9-EC1E-4474-80C8-01C02F6AE026}"/>
    <dgm:cxn modelId="{90107E45-97FE-4214-9B55-27E2874E7BFA}" type="presOf" srcId="{3CB3A0B5-B132-43F6-BC5C-016B79CC49B5}" destId="{A2DB8A75-88E1-4BE9-94D3-3B2190DC15DA}" srcOrd="0" destOrd="0" presId="urn:microsoft.com/office/officeart/2005/8/layout/vList2"/>
    <dgm:cxn modelId="{CCD99846-57D8-4B2A-B455-C30CEB02BFC0}" type="presOf" srcId="{B9D2727F-8BBA-4665-8820-294D6E6383CB}" destId="{37DB6802-B9C7-45A3-8C4F-A6B698069220}" srcOrd="0" destOrd="0" presId="urn:microsoft.com/office/officeart/2005/8/layout/vList2"/>
    <dgm:cxn modelId="{7436B177-896B-49B3-92C3-2C8F48DAB22D}" type="presOf" srcId="{D07A639A-7153-4848-A72D-69BADC758B76}" destId="{F50C901E-FB28-47A8-9689-0CED69EF96E2}" srcOrd="0" destOrd="0" presId="urn:microsoft.com/office/officeart/2005/8/layout/vList2"/>
    <dgm:cxn modelId="{6C4F8FB3-874E-41E9-87BD-EEACE43728ED}" srcId="{B9D2727F-8BBA-4665-8820-294D6E6383CB}" destId="{B494A2CA-E6C4-439D-82B5-6310C7493505}" srcOrd="0" destOrd="0" parTransId="{E1FFA7CA-DE95-48A4-A103-A361B373678F}" sibTransId="{67201E3C-9768-4E2B-9C20-25D8B872E259}"/>
    <dgm:cxn modelId="{AFF649DD-C136-427C-A802-A206D4AC7746}" type="presOf" srcId="{B494A2CA-E6C4-439D-82B5-6310C7493505}" destId="{48549D76-45FD-4547-A1BD-79C3879FCA3F}" srcOrd="0" destOrd="0" presId="urn:microsoft.com/office/officeart/2005/8/layout/vList2"/>
    <dgm:cxn modelId="{726A6CFC-CB40-4CA4-9321-FC5F57648DE2}" srcId="{B9D2727F-8BBA-4665-8820-294D6E6383CB}" destId="{D07A639A-7153-4848-A72D-69BADC758B76}" srcOrd="2" destOrd="0" parTransId="{EF2B5AF2-4734-4BE9-8371-2C0D8660E7C5}" sibTransId="{84718D24-57B0-4F5D-9DF4-AE1F7407B435}"/>
    <dgm:cxn modelId="{1F63117E-88FA-44DB-B025-3F677A21DC4A}" type="presParOf" srcId="{37DB6802-B9C7-45A3-8C4F-A6B698069220}" destId="{48549D76-45FD-4547-A1BD-79C3879FCA3F}" srcOrd="0" destOrd="0" presId="urn:microsoft.com/office/officeart/2005/8/layout/vList2"/>
    <dgm:cxn modelId="{D2AB44FD-1863-42E0-BB49-089B087CA046}" type="presParOf" srcId="{37DB6802-B9C7-45A3-8C4F-A6B698069220}" destId="{895FC4AB-9C2B-4EE0-808F-4DFDCF220CDD}" srcOrd="1" destOrd="0" presId="urn:microsoft.com/office/officeart/2005/8/layout/vList2"/>
    <dgm:cxn modelId="{195A1787-55C4-4359-89FB-B25BE5A85482}" type="presParOf" srcId="{37DB6802-B9C7-45A3-8C4F-A6B698069220}" destId="{A2DB8A75-88E1-4BE9-94D3-3B2190DC15DA}" srcOrd="2" destOrd="0" presId="urn:microsoft.com/office/officeart/2005/8/layout/vList2"/>
    <dgm:cxn modelId="{DF35977F-40FA-44AE-8929-1D8FE966F87B}" type="presParOf" srcId="{37DB6802-B9C7-45A3-8C4F-A6B698069220}" destId="{D858A06E-E4A4-4194-BBD9-B511404FFBA6}" srcOrd="3" destOrd="0" presId="urn:microsoft.com/office/officeart/2005/8/layout/vList2"/>
    <dgm:cxn modelId="{E486C474-7DCE-46C9-B684-B7B67AE03388}" type="presParOf" srcId="{37DB6802-B9C7-45A3-8C4F-A6B698069220}" destId="{F50C901E-FB28-47A8-9689-0CED69EF96E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C886E4-CD81-47B1-8FA2-65BDEAF3EC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531A56-D5F0-4B34-8FF9-7E928626D1E7}">
      <dgm:prSet/>
      <dgm:spPr>
        <a:solidFill>
          <a:schemeClr val="accent5">
            <a:lumMod val="20000"/>
            <a:lumOff val="80000"/>
          </a:schemeClr>
        </a:solidFill>
      </dgm:spPr>
      <dgm:t>
        <a:bodyPr/>
        <a:lstStyle/>
        <a:p>
          <a:pPr>
            <a:lnSpc>
              <a:spcPct val="100000"/>
            </a:lnSpc>
          </a:pPr>
          <a:r>
            <a:rPr lang="en-US" dirty="0"/>
            <a:t>Protect backbone and standards first </a:t>
          </a:r>
        </a:p>
      </dgm:t>
    </dgm:pt>
    <dgm:pt modelId="{3E915C34-9C0E-4102-986C-1CA7A792CC8E}" type="parTrans" cxnId="{15ECD05D-8ADD-45E6-97FE-865644AAC027}">
      <dgm:prSet/>
      <dgm:spPr/>
      <dgm:t>
        <a:bodyPr/>
        <a:lstStyle/>
        <a:p>
          <a:endParaRPr lang="en-US"/>
        </a:p>
      </dgm:t>
    </dgm:pt>
    <dgm:pt modelId="{F27A2DEE-03E9-4BF5-9F06-C8C0F78347E1}" type="sibTrans" cxnId="{15ECD05D-8ADD-45E6-97FE-865644AAC027}">
      <dgm:prSet/>
      <dgm:spPr/>
      <dgm:t>
        <a:bodyPr/>
        <a:lstStyle/>
        <a:p>
          <a:endParaRPr lang="en-US"/>
        </a:p>
      </dgm:t>
    </dgm:pt>
    <dgm:pt modelId="{37B3AE09-85A9-4843-9597-85416027B168}">
      <dgm:prSet/>
      <dgm:spPr>
        <a:solidFill>
          <a:schemeClr val="accent4">
            <a:lumMod val="60000"/>
            <a:lumOff val="40000"/>
          </a:schemeClr>
        </a:solidFill>
      </dgm:spPr>
      <dgm:t>
        <a:bodyPr/>
        <a:lstStyle/>
        <a:p>
          <a:pPr>
            <a:lnSpc>
              <a:spcPct val="100000"/>
            </a:lnSpc>
          </a:pPr>
          <a:r>
            <a:rPr lang="en-US" dirty="0"/>
            <a:t>Prioritization essential during contraction</a:t>
          </a:r>
        </a:p>
      </dgm:t>
    </dgm:pt>
    <dgm:pt modelId="{B6F2C3C0-04D5-474D-96F2-05E83AA2FCA4}" type="parTrans" cxnId="{D420850E-E6D0-49B6-BC97-F4BE34F6F5C5}">
      <dgm:prSet/>
      <dgm:spPr/>
      <dgm:t>
        <a:bodyPr/>
        <a:lstStyle/>
        <a:p>
          <a:endParaRPr lang="en-US"/>
        </a:p>
      </dgm:t>
    </dgm:pt>
    <dgm:pt modelId="{81F2C74B-F2D5-4829-AF63-23B99B25B7BB}" type="sibTrans" cxnId="{D420850E-E6D0-49B6-BC97-F4BE34F6F5C5}">
      <dgm:prSet/>
      <dgm:spPr/>
      <dgm:t>
        <a:bodyPr/>
        <a:lstStyle/>
        <a:p>
          <a:endParaRPr lang="en-US"/>
        </a:p>
      </dgm:t>
    </dgm:pt>
    <dgm:pt modelId="{7448C1EB-6522-4996-B65B-718BA4653E4C}">
      <dgm:prSet/>
      <dgm:spPr/>
      <dgm:t>
        <a:bodyPr/>
        <a:lstStyle/>
        <a:p>
          <a:pPr>
            <a:lnSpc>
              <a:spcPct val="100000"/>
            </a:lnSpc>
          </a:pPr>
          <a:r>
            <a:rPr lang="en-US" dirty="0"/>
            <a:t>Preserve system coherence for scale-ups</a:t>
          </a:r>
        </a:p>
      </dgm:t>
    </dgm:pt>
    <dgm:pt modelId="{647A4877-D8A1-4090-903C-B62086CAB641}" type="parTrans" cxnId="{157ADDE3-85CD-4EAE-AD4F-DEDA01F53C94}">
      <dgm:prSet/>
      <dgm:spPr/>
      <dgm:t>
        <a:bodyPr/>
        <a:lstStyle/>
        <a:p>
          <a:endParaRPr lang="en-US"/>
        </a:p>
      </dgm:t>
    </dgm:pt>
    <dgm:pt modelId="{4177FD1E-74CD-4C47-B781-880D5C8A0359}" type="sibTrans" cxnId="{157ADDE3-85CD-4EAE-AD4F-DEDA01F53C94}">
      <dgm:prSet/>
      <dgm:spPr/>
      <dgm:t>
        <a:bodyPr/>
        <a:lstStyle/>
        <a:p>
          <a:endParaRPr lang="en-US"/>
        </a:p>
      </dgm:t>
    </dgm:pt>
    <dgm:pt modelId="{B12D6BE5-3CC2-4143-830F-02EA46A16772}" type="pres">
      <dgm:prSet presAssocID="{DEC886E4-CD81-47B1-8FA2-65BDEAF3EC47}" presName="root" presStyleCnt="0">
        <dgm:presLayoutVars>
          <dgm:dir/>
          <dgm:resizeHandles val="exact"/>
        </dgm:presLayoutVars>
      </dgm:prSet>
      <dgm:spPr/>
    </dgm:pt>
    <dgm:pt modelId="{2F36E503-FB3C-46EA-A463-F277337EC59A}" type="pres">
      <dgm:prSet presAssocID="{24531A56-D5F0-4B34-8FF9-7E928626D1E7}" presName="compNode" presStyleCnt="0"/>
      <dgm:spPr/>
    </dgm:pt>
    <dgm:pt modelId="{A0C9AFC3-77EF-49F2-844C-3A199C85B388}" type="pres">
      <dgm:prSet presAssocID="{24531A56-D5F0-4B34-8FF9-7E928626D1E7}" presName="bgRect" presStyleLbl="bgShp" presStyleIdx="0" presStyleCnt="3"/>
      <dgm:spPr>
        <a:solidFill>
          <a:schemeClr val="accent4">
            <a:lumMod val="20000"/>
            <a:lumOff val="80000"/>
          </a:schemeClr>
        </a:solidFill>
      </dgm:spPr>
    </dgm:pt>
    <dgm:pt modelId="{DE48F92E-1462-442C-8562-A65AA039669C}" type="pres">
      <dgm:prSet presAssocID="{24531A56-D5F0-4B34-8FF9-7E928626D1E7}"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ock"/>
        </a:ext>
      </dgm:extLst>
    </dgm:pt>
    <dgm:pt modelId="{B2171A73-8BB0-4DD8-9147-3651F96EFCE8}" type="pres">
      <dgm:prSet presAssocID="{24531A56-D5F0-4B34-8FF9-7E928626D1E7}" presName="spaceRect" presStyleCnt="0"/>
      <dgm:spPr/>
    </dgm:pt>
    <dgm:pt modelId="{D7264A2F-802C-4FF4-92EC-4043522092F8}" type="pres">
      <dgm:prSet presAssocID="{24531A56-D5F0-4B34-8FF9-7E928626D1E7}" presName="parTx" presStyleLbl="revTx" presStyleIdx="0" presStyleCnt="3">
        <dgm:presLayoutVars>
          <dgm:chMax val="0"/>
          <dgm:chPref val="0"/>
        </dgm:presLayoutVars>
      </dgm:prSet>
      <dgm:spPr/>
    </dgm:pt>
    <dgm:pt modelId="{424A3AC1-9A57-4ABB-99FD-3BB627887E63}" type="pres">
      <dgm:prSet presAssocID="{F27A2DEE-03E9-4BF5-9F06-C8C0F78347E1}" presName="sibTrans" presStyleCnt="0"/>
      <dgm:spPr/>
    </dgm:pt>
    <dgm:pt modelId="{0A7CA280-324C-4511-91AF-30BE40909CF8}" type="pres">
      <dgm:prSet presAssocID="{37B3AE09-85A9-4843-9597-85416027B168}" presName="compNode" presStyleCnt="0"/>
      <dgm:spPr/>
    </dgm:pt>
    <dgm:pt modelId="{3D6D0A05-5556-4083-B9E4-9A383A08E173}" type="pres">
      <dgm:prSet presAssocID="{37B3AE09-85A9-4843-9597-85416027B168}" presName="bgRect" presStyleLbl="bgShp" presStyleIdx="1" presStyleCnt="3"/>
      <dgm:spPr>
        <a:solidFill>
          <a:schemeClr val="accent4">
            <a:lumMod val="60000"/>
            <a:lumOff val="40000"/>
          </a:schemeClr>
        </a:solidFill>
      </dgm:spPr>
    </dgm:pt>
    <dgm:pt modelId="{C2636184-A50C-4B77-827A-17A99E0C7141}" type="pres">
      <dgm:prSet presAssocID="{37B3AE09-85A9-4843-9597-85416027B168}"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58851FC-DD6D-4036-BA56-93002FB30DFD}" type="pres">
      <dgm:prSet presAssocID="{37B3AE09-85A9-4843-9597-85416027B168}" presName="spaceRect" presStyleCnt="0"/>
      <dgm:spPr/>
    </dgm:pt>
    <dgm:pt modelId="{703FB5BF-A5B5-4036-873D-DE6EC651390F}" type="pres">
      <dgm:prSet presAssocID="{37B3AE09-85A9-4843-9597-85416027B168}" presName="parTx" presStyleLbl="revTx" presStyleIdx="1" presStyleCnt="3">
        <dgm:presLayoutVars>
          <dgm:chMax val="0"/>
          <dgm:chPref val="0"/>
        </dgm:presLayoutVars>
      </dgm:prSet>
      <dgm:spPr/>
    </dgm:pt>
    <dgm:pt modelId="{90C9B28A-E192-4131-83B8-C1F13BECE7FE}" type="pres">
      <dgm:prSet presAssocID="{81F2C74B-F2D5-4829-AF63-23B99B25B7BB}" presName="sibTrans" presStyleCnt="0"/>
      <dgm:spPr/>
    </dgm:pt>
    <dgm:pt modelId="{AA8FF49A-D78D-47C5-811B-DC2BAA771BB6}" type="pres">
      <dgm:prSet presAssocID="{7448C1EB-6522-4996-B65B-718BA4653E4C}" presName="compNode" presStyleCnt="0"/>
      <dgm:spPr/>
    </dgm:pt>
    <dgm:pt modelId="{A39265F9-7FA5-4611-9560-B0908041F4F5}" type="pres">
      <dgm:prSet presAssocID="{7448C1EB-6522-4996-B65B-718BA4653E4C}" presName="bgRect" presStyleLbl="bgShp" presStyleIdx="2" presStyleCnt="3"/>
      <dgm:spPr>
        <a:solidFill>
          <a:schemeClr val="accent4">
            <a:lumMod val="75000"/>
          </a:schemeClr>
        </a:solidFill>
      </dgm:spPr>
    </dgm:pt>
    <dgm:pt modelId="{5A200D8C-57BA-4DC6-8C72-86B95770F391}" type="pres">
      <dgm:prSet presAssocID="{7448C1EB-6522-4996-B65B-718BA4653E4C}"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ales of Justice"/>
        </a:ext>
      </dgm:extLst>
    </dgm:pt>
    <dgm:pt modelId="{904A7B3D-46B3-47F5-BE3E-C469CE8B1CED}" type="pres">
      <dgm:prSet presAssocID="{7448C1EB-6522-4996-B65B-718BA4653E4C}" presName="spaceRect" presStyleCnt="0"/>
      <dgm:spPr/>
    </dgm:pt>
    <dgm:pt modelId="{3597FD78-E9B9-4523-AE12-928D8741A3DA}" type="pres">
      <dgm:prSet presAssocID="{7448C1EB-6522-4996-B65B-718BA4653E4C}" presName="parTx" presStyleLbl="revTx" presStyleIdx="2" presStyleCnt="3">
        <dgm:presLayoutVars>
          <dgm:chMax val="0"/>
          <dgm:chPref val="0"/>
        </dgm:presLayoutVars>
      </dgm:prSet>
      <dgm:spPr/>
    </dgm:pt>
  </dgm:ptLst>
  <dgm:cxnLst>
    <dgm:cxn modelId="{D420850E-E6D0-49B6-BC97-F4BE34F6F5C5}" srcId="{DEC886E4-CD81-47B1-8FA2-65BDEAF3EC47}" destId="{37B3AE09-85A9-4843-9597-85416027B168}" srcOrd="1" destOrd="0" parTransId="{B6F2C3C0-04D5-474D-96F2-05E83AA2FCA4}" sibTransId="{81F2C74B-F2D5-4829-AF63-23B99B25B7BB}"/>
    <dgm:cxn modelId="{E7692C2B-B447-4E03-859D-41FF2ED142EF}" type="presOf" srcId="{37B3AE09-85A9-4843-9597-85416027B168}" destId="{703FB5BF-A5B5-4036-873D-DE6EC651390F}" srcOrd="0" destOrd="0" presId="urn:microsoft.com/office/officeart/2018/2/layout/IconVerticalSolidList"/>
    <dgm:cxn modelId="{7EE2D73E-94CB-46B5-A7E8-903B8647A537}" type="presOf" srcId="{DEC886E4-CD81-47B1-8FA2-65BDEAF3EC47}" destId="{B12D6BE5-3CC2-4143-830F-02EA46A16772}" srcOrd="0" destOrd="0" presId="urn:microsoft.com/office/officeart/2018/2/layout/IconVerticalSolidList"/>
    <dgm:cxn modelId="{15ECD05D-8ADD-45E6-97FE-865644AAC027}" srcId="{DEC886E4-CD81-47B1-8FA2-65BDEAF3EC47}" destId="{24531A56-D5F0-4B34-8FF9-7E928626D1E7}" srcOrd="0" destOrd="0" parTransId="{3E915C34-9C0E-4102-986C-1CA7A792CC8E}" sibTransId="{F27A2DEE-03E9-4BF5-9F06-C8C0F78347E1}"/>
    <dgm:cxn modelId="{5C493B6D-F05F-48F4-A911-CD4923A3B9E2}" type="presOf" srcId="{24531A56-D5F0-4B34-8FF9-7E928626D1E7}" destId="{D7264A2F-802C-4FF4-92EC-4043522092F8}" srcOrd="0" destOrd="0" presId="urn:microsoft.com/office/officeart/2018/2/layout/IconVerticalSolidList"/>
    <dgm:cxn modelId="{E36BCFA0-06A8-4905-BA74-573A8FE9200B}" type="presOf" srcId="{7448C1EB-6522-4996-B65B-718BA4653E4C}" destId="{3597FD78-E9B9-4523-AE12-928D8741A3DA}" srcOrd="0" destOrd="0" presId="urn:microsoft.com/office/officeart/2018/2/layout/IconVerticalSolidList"/>
    <dgm:cxn modelId="{157ADDE3-85CD-4EAE-AD4F-DEDA01F53C94}" srcId="{DEC886E4-CD81-47B1-8FA2-65BDEAF3EC47}" destId="{7448C1EB-6522-4996-B65B-718BA4653E4C}" srcOrd="2" destOrd="0" parTransId="{647A4877-D8A1-4090-903C-B62086CAB641}" sibTransId="{4177FD1E-74CD-4C47-B781-880D5C8A0359}"/>
    <dgm:cxn modelId="{9C5FBDD4-5C6B-42C6-876A-B6822B487C46}" type="presParOf" srcId="{B12D6BE5-3CC2-4143-830F-02EA46A16772}" destId="{2F36E503-FB3C-46EA-A463-F277337EC59A}" srcOrd="0" destOrd="0" presId="urn:microsoft.com/office/officeart/2018/2/layout/IconVerticalSolidList"/>
    <dgm:cxn modelId="{CCC71CF3-4634-4FB8-B65C-E06F199C412B}" type="presParOf" srcId="{2F36E503-FB3C-46EA-A463-F277337EC59A}" destId="{A0C9AFC3-77EF-49F2-844C-3A199C85B388}" srcOrd="0" destOrd="0" presId="urn:microsoft.com/office/officeart/2018/2/layout/IconVerticalSolidList"/>
    <dgm:cxn modelId="{8C8279E6-8C81-448F-B1E1-3D5B33D7916E}" type="presParOf" srcId="{2F36E503-FB3C-46EA-A463-F277337EC59A}" destId="{DE48F92E-1462-442C-8562-A65AA039669C}" srcOrd="1" destOrd="0" presId="urn:microsoft.com/office/officeart/2018/2/layout/IconVerticalSolidList"/>
    <dgm:cxn modelId="{E04EA50A-0B3F-4D58-B8B0-85DBE40C3C7F}" type="presParOf" srcId="{2F36E503-FB3C-46EA-A463-F277337EC59A}" destId="{B2171A73-8BB0-4DD8-9147-3651F96EFCE8}" srcOrd="2" destOrd="0" presId="urn:microsoft.com/office/officeart/2018/2/layout/IconVerticalSolidList"/>
    <dgm:cxn modelId="{7D478203-49A7-45B1-B397-1D46152E0EC4}" type="presParOf" srcId="{2F36E503-FB3C-46EA-A463-F277337EC59A}" destId="{D7264A2F-802C-4FF4-92EC-4043522092F8}" srcOrd="3" destOrd="0" presId="urn:microsoft.com/office/officeart/2018/2/layout/IconVerticalSolidList"/>
    <dgm:cxn modelId="{50241F1C-6B87-43DA-88F4-52F3C40ECA4A}" type="presParOf" srcId="{B12D6BE5-3CC2-4143-830F-02EA46A16772}" destId="{424A3AC1-9A57-4ABB-99FD-3BB627887E63}" srcOrd="1" destOrd="0" presId="urn:microsoft.com/office/officeart/2018/2/layout/IconVerticalSolidList"/>
    <dgm:cxn modelId="{A5013306-82E2-4147-9C25-DE261EA303B8}" type="presParOf" srcId="{B12D6BE5-3CC2-4143-830F-02EA46A16772}" destId="{0A7CA280-324C-4511-91AF-30BE40909CF8}" srcOrd="2" destOrd="0" presId="urn:microsoft.com/office/officeart/2018/2/layout/IconVerticalSolidList"/>
    <dgm:cxn modelId="{CFA6010F-522B-48CD-B9AF-73E2183F9480}" type="presParOf" srcId="{0A7CA280-324C-4511-91AF-30BE40909CF8}" destId="{3D6D0A05-5556-4083-B9E4-9A383A08E173}" srcOrd="0" destOrd="0" presId="urn:microsoft.com/office/officeart/2018/2/layout/IconVerticalSolidList"/>
    <dgm:cxn modelId="{85CB01E2-BC6F-48B8-90A6-D7C59E551E6D}" type="presParOf" srcId="{0A7CA280-324C-4511-91AF-30BE40909CF8}" destId="{C2636184-A50C-4B77-827A-17A99E0C7141}" srcOrd="1" destOrd="0" presId="urn:microsoft.com/office/officeart/2018/2/layout/IconVerticalSolidList"/>
    <dgm:cxn modelId="{10909096-45CB-4BFB-B0EA-C08D863D2A48}" type="presParOf" srcId="{0A7CA280-324C-4511-91AF-30BE40909CF8}" destId="{158851FC-DD6D-4036-BA56-93002FB30DFD}" srcOrd="2" destOrd="0" presId="urn:microsoft.com/office/officeart/2018/2/layout/IconVerticalSolidList"/>
    <dgm:cxn modelId="{1CB0AED9-B1D0-453B-972E-5C9AE277C3A8}" type="presParOf" srcId="{0A7CA280-324C-4511-91AF-30BE40909CF8}" destId="{703FB5BF-A5B5-4036-873D-DE6EC651390F}" srcOrd="3" destOrd="0" presId="urn:microsoft.com/office/officeart/2018/2/layout/IconVerticalSolidList"/>
    <dgm:cxn modelId="{29C2D5DF-43B4-4D7A-8F09-2CE667E8A7E3}" type="presParOf" srcId="{B12D6BE5-3CC2-4143-830F-02EA46A16772}" destId="{90C9B28A-E192-4131-83B8-C1F13BECE7FE}" srcOrd="3" destOrd="0" presId="urn:microsoft.com/office/officeart/2018/2/layout/IconVerticalSolidList"/>
    <dgm:cxn modelId="{3F9AFBE2-CAC9-4162-B248-1C70AB5EF448}" type="presParOf" srcId="{B12D6BE5-3CC2-4143-830F-02EA46A16772}" destId="{AA8FF49A-D78D-47C5-811B-DC2BAA771BB6}" srcOrd="4" destOrd="0" presId="urn:microsoft.com/office/officeart/2018/2/layout/IconVerticalSolidList"/>
    <dgm:cxn modelId="{FF1BBACC-1669-4CF7-85E2-60A45C57784B}" type="presParOf" srcId="{AA8FF49A-D78D-47C5-811B-DC2BAA771BB6}" destId="{A39265F9-7FA5-4611-9560-B0908041F4F5}" srcOrd="0" destOrd="0" presId="urn:microsoft.com/office/officeart/2018/2/layout/IconVerticalSolidList"/>
    <dgm:cxn modelId="{3E13693E-978B-44BA-A513-336981CA78A0}" type="presParOf" srcId="{AA8FF49A-D78D-47C5-811B-DC2BAA771BB6}" destId="{5A200D8C-57BA-4DC6-8C72-86B95770F391}" srcOrd="1" destOrd="0" presId="urn:microsoft.com/office/officeart/2018/2/layout/IconVerticalSolidList"/>
    <dgm:cxn modelId="{A9996DC6-1070-4345-9BCB-C814887A020A}" type="presParOf" srcId="{AA8FF49A-D78D-47C5-811B-DC2BAA771BB6}" destId="{904A7B3D-46B3-47F5-BE3E-C469CE8B1CED}" srcOrd="2" destOrd="0" presId="urn:microsoft.com/office/officeart/2018/2/layout/IconVerticalSolidList"/>
    <dgm:cxn modelId="{2F386516-4F56-482E-950C-2B1BFE35D625}" type="presParOf" srcId="{AA8FF49A-D78D-47C5-811B-DC2BAA771BB6}" destId="{3597FD78-E9B9-4523-AE12-928D8741A3D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DD0A8-7243-4416-AA6D-E8CAEA6C412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B0AD2EF-B055-4469-9D99-167E3387E911}">
      <dgm:prSet/>
      <dgm:spPr/>
      <dgm:t>
        <a:bodyPr/>
        <a:lstStyle/>
        <a:p>
          <a:r>
            <a:rPr lang="en-US"/>
            <a:t>Lebanon is close to a coherent, inclusive cash system</a:t>
          </a:r>
        </a:p>
      </dgm:t>
    </dgm:pt>
    <dgm:pt modelId="{8A2CB70A-6BB0-45C5-85A9-7DE794FD5A41}" type="parTrans" cxnId="{644093B1-9F73-43B4-B13B-B184FA0609DC}">
      <dgm:prSet/>
      <dgm:spPr/>
      <dgm:t>
        <a:bodyPr/>
        <a:lstStyle/>
        <a:p>
          <a:endParaRPr lang="en-US"/>
        </a:p>
      </dgm:t>
    </dgm:pt>
    <dgm:pt modelId="{8509C5B4-3E12-4851-9E7B-E7ABF4EF7B35}" type="sibTrans" cxnId="{644093B1-9F73-43B4-B13B-B184FA0609DC}">
      <dgm:prSet/>
      <dgm:spPr/>
      <dgm:t>
        <a:bodyPr/>
        <a:lstStyle/>
        <a:p>
          <a:endParaRPr lang="en-US"/>
        </a:p>
      </dgm:t>
    </dgm:pt>
    <dgm:pt modelId="{312528D2-E169-4DF3-816A-7759A4113D98}">
      <dgm:prSet/>
      <dgm:spPr/>
      <dgm:t>
        <a:bodyPr/>
        <a:lstStyle/>
        <a:p>
          <a:r>
            <a:rPr lang="en-US"/>
            <a:t>Strengthen CWG mandate and donor alignment</a:t>
          </a:r>
        </a:p>
      </dgm:t>
    </dgm:pt>
    <dgm:pt modelId="{DB7003C8-E984-4E5F-A6AC-1806881F0857}" type="parTrans" cxnId="{3D30E504-8F10-459C-94CA-921B84ABA1B1}">
      <dgm:prSet/>
      <dgm:spPr/>
      <dgm:t>
        <a:bodyPr/>
        <a:lstStyle/>
        <a:p>
          <a:endParaRPr lang="en-US"/>
        </a:p>
      </dgm:t>
    </dgm:pt>
    <dgm:pt modelId="{F77D24A7-5AFD-4F45-8229-CC21EFE0C4C3}" type="sibTrans" cxnId="{3D30E504-8F10-459C-94CA-921B84ABA1B1}">
      <dgm:prSet/>
      <dgm:spPr/>
      <dgm:t>
        <a:bodyPr/>
        <a:lstStyle/>
        <a:p>
          <a:endParaRPr lang="en-US"/>
        </a:p>
      </dgm:t>
    </dgm:pt>
    <dgm:pt modelId="{24E89CC4-DE1E-4AFE-AE29-343A66A3C837}">
      <dgm:prSet/>
      <dgm:spPr/>
      <dgm:t>
        <a:bodyPr/>
        <a:lstStyle/>
        <a:p>
          <a:r>
            <a:rPr lang="en-US"/>
            <a:t>Towards a faster, fairer, more accountable response across populations</a:t>
          </a:r>
        </a:p>
      </dgm:t>
    </dgm:pt>
    <dgm:pt modelId="{048D8506-DFF5-45B5-AAE6-607AD8E538B5}" type="parTrans" cxnId="{DD162D84-6C26-418E-819B-C1FED6E586CA}">
      <dgm:prSet/>
      <dgm:spPr/>
      <dgm:t>
        <a:bodyPr/>
        <a:lstStyle/>
        <a:p>
          <a:endParaRPr lang="en-US"/>
        </a:p>
      </dgm:t>
    </dgm:pt>
    <dgm:pt modelId="{BD86864B-BF4A-40B3-8C92-DFDFC5CC6C44}" type="sibTrans" cxnId="{DD162D84-6C26-418E-819B-C1FED6E586CA}">
      <dgm:prSet/>
      <dgm:spPr/>
      <dgm:t>
        <a:bodyPr/>
        <a:lstStyle/>
        <a:p>
          <a:endParaRPr lang="en-US"/>
        </a:p>
      </dgm:t>
    </dgm:pt>
    <dgm:pt modelId="{1189B40C-BDE0-431C-8C2D-BC9BC59B4EC3}" type="pres">
      <dgm:prSet presAssocID="{828DD0A8-7243-4416-AA6D-E8CAEA6C412F}" presName="vert0" presStyleCnt="0">
        <dgm:presLayoutVars>
          <dgm:dir/>
          <dgm:animOne val="branch"/>
          <dgm:animLvl val="lvl"/>
        </dgm:presLayoutVars>
      </dgm:prSet>
      <dgm:spPr/>
    </dgm:pt>
    <dgm:pt modelId="{8BAC98D7-8C2C-4212-A1D6-5F4C009177F1}" type="pres">
      <dgm:prSet presAssocID="{BB0AD2EF-B055-4469-9D99-167E3387E911}" presName="thickLine" presStyleLbl="alignNode1" presStyleIdx="0" presStyleCnt="3"/>
      <dgm:spPr/>
    </dgm:pt>
    <dgm:pt modelId="{92ECFEB0-C810-4312-968D-6B17E4B3E2C8}" type="pres">
      <dgm:prSet presAssocID="{BB0AD2EF-B055-4469-9D99-167E3387E911}" presName="horz1" presStyleCnt="0"/>
      <dgm:spPr/>
    </dgm:pt>
    <dgm:pt modelId="{FA739620-1918-4C1C-BB2F-E621EFB18711}" type="pres">
      <dgm:prSet presAssocID="{BB0AD2EF-B055-4469-9D99-167E3387E911}" presName="tx1" presStyleLbl="revTx" presStyleIdx="0" presStyleCnt="3"/>
      <dgm:spPr/>
    </dgm:pt>
    <dgm:pt modelId="{86B568C5-3AEF-484B-95A7-32B7779845E7}" type="pres">
      <dgm:prSet presAssocID="{BB0AD2EF-B055-4469-9D99-167E3387E911}" presName="vert1" presStyleCnt="0"/>
      <dgm:spPr/>
    </dgm:pt>
    <dgm:pt modelId="{164574A2-9EFB-4D58-ACCB-C72697579A0C}" type="pres">
      <dgm:prSet presAssocID="{312528D2-E169-4DF3-816A-7759A4113D98}" presName="thickLine" presStyleLbl="alignNode1" presStyleIdx="1" presStyleCnt="3"/>
      <dgm:spPr/>
    </dgm:pt>
    <dgm:pt modelId="{0F893AD0-1DD7-456B-A50E-F7C1CEB8CDA8}" type="pres">
      <dgm:prSet presAssocID="{312528D2-E169-4DF3-816A-7759A4113D98}" presName="horz1" presStyleCnt="0"/>
      <dgm:spPr/>
    </dgm:pt>
    <dgm:pt modelId="{75774506-B692-4BD7-94F0-C1EB057A7BC4}" type="pres">
      <dgm:prSet presAssocID="{312528D2-E169-4DF3-816A-7759A4113D98}" presName="tx1" presStyleLbl="revTx" presStyleIdx="1" presStyleCnt="3"/>
      <dgm:spPr/>
    </dgm:pt>
    <dgm:pt modelId="{2ACA570D-6E84-4605-9D42-09C8A6E58484}" type="pres">
      <dgm:prSet presAssocID="{312528D2-E169-4DF3-816A-7759A4113D98}" presName="vert1" presStyleCnt="0"/>
      <dgm:spPr/>
    </dgm:pt>
    <dgm:pt modelId="{843D99E0-EECF-47C1-B642-6FAF8D9046BE}" type="pres">
      <dgm:prSet presAssocID="{24E89CC4-DE1E-4AFE-AE29-343A66A3C837}" presName="thickLine" presStyleLbl="alignNode1" presStyleIdx="2" presStyleCnt="3"/>
      <dgm:spPr/>
    </dgm:pt>
    <dgm:pt modelId="{50F531D3-FDDC-4102-AD00-3077C5D81599}" type="pres">
      <dgm:prSet presAssocID="{24E89CC4-DE1E-4AFE-AE29-343A66A3C837}" presName="horz1" presStyleCnt="0"/>
      <dgm:spPr/>
    </dgm:pt>
    <dgm:pt modelId="{52EB24A1-A566-40CF-BB37-1E0E302EAF1F}" type="pres">
      <dgm:prSet presAssocID="{24E89CC4-DE1E-4AFE-AE29-343A66A3C837}" presName="tx1" presStyleLbl="revTx" presStyleIdx="2" presStyleCnt="3"/>
      <dgm:spPr/>
    </dgm:pt>
    <dgm:pt modelId="{EFB00865-42CE-4162-B2AC-1B44F70BB4D7}" type="pres">
      <dgm:prSet presAssocID="{24E89CC4-DE1E-4AFE-AE29-343A66A3C837}" presName="vert1" presStyleCnt="0"/>
      <dgm:spPr/>
    </dgm:pt>
  </dgm:ptLst>
  <dgm:cxnLst>
    <dgm:cxn modelId="{3D30E504-8F10-459C-94CA-921B84ABA1B1}" srcId="{828DD0A8-7243-4416-AA6D-E8CAEA6C412F}" destId="{312528D2-E169-4DF3-816A-7759A4113D98}" srcOrd="1" destOrd="0" parTransId="{DB7003C8-E984-4E5F-A6AC-1806881F0857}" sibTransId="{F77D24A7-5AFD-4F45-8229-CC21EFE0C4C3}"/>
    <dgm:cxn modelId="{4FE0F830-E975-4915-8F2A-7534E5B86121}" type="presOf" srcId="{BB0AD2EF-B055-4469-9D99-167E3387E911}" destId="{FA739620-1918-4C1C-BB2F-E621EFB18711}" srcOrd="0" destOrd="0" presId="urn:microsoft.com/office/officeart/2008/layout/LinedList"/>
    <dgm:cxn modelId="{DD162D84-6C26-418E-819B-C1FED6E586CA}" srcId="{828DD0A8-7243-4416-AA6D-E8CAEA6C412F}" destId="{24E89CC4-DE1E-4AFE-AE29-343A66A3C837}" srcOrd="2" destOrd="0" parTransId="{048D8506-DFF5-45B5-AAE6-607AD8E538B5}" sibTransId="{BD86864B-BF4A-40B3-8C92-DFDFC5CC6C44}"/>
    <dgm:cxn modelId="{FABA5394-336D-48F7-8A75-A78F4C5B25BB}" type="presOf" srcId="{312528D2-E169-4DF3-816A-7759A4113D98}" destId="{75774506-B692-4BD7-94F0-C1EB057A7BC4}" srcOrd="0" destOrd="0" presId="urn:microsoft.com/office/officeart/2008/layout/LinedList"/>
    <dgm:cxn modelId="{644093B1-9F73-43B4-B13B-B184FA0609DC}" srcId="{828DD0A8-7243-4416-AA6D-E8CAEA6C412F}" destId="{BB0AD2EF-B055-4469-9D99-167E3387E911}" srcOrd="0" destOrd="0" parTransId="{8A2CB70A-6BB0-45C5-85A9-7DE794FD5A41}" sibTransId="{8509C5B4-3E12-4851-9E7B-E7ABF4EF7B35}"/>
    <dgm:cxn modelId="{D84167B6-78C8-4A3F-9B3F-890DB7CC7DAE}" type="presOf" srcId="{828DD0A8-7243-4416-AA6D-E8CAEA6C412F}" destId="{1189B40C-BDE0-431C-8C2D-BC9BC59B4EC3}" srcOrd="0" destOrd="0" presId="urn:microsoft.com/office/officeart/2008/layout/LinedList"/>
    <dgm:cxn modelId="{E7604BFE-6472-47B6-81B1-2D6ED06677C5}" type="presOf" srcId="{24E89CC4-DE1E-4AFE-AE29-343A66A3C837}" destId="{52EB24A1-A566-40CF-BB37-1E0E302EAF1F}" srcOrd="0" destOrd="0" presId="urn:microsoft.com/office/officeart/2008/layout/LinedList"/>
    <dgm:cxn modelId="{D787655B-9445-4C97-A778-1A790C6F6954}" type="presParOf" srcId="{1189B40C-BDE0-431C-8C2D-BC9BC59B4EC3}" destId="{8BAC98D7-8C2C-4212-A1D6-5F4C009177F1}" srcOrd="0" destOrd="0" presId="urn:microsoft.com/office/officeart/2008/layout/LinedList"/>
    <dgm:cxn modelId="{DF297A6C-C384-40E4-9763-960196FFADB4}" type="presParOf" srcId="{1189B40C-BDE0-431C-8C2D-BC9BC59B4EC3}" destId="{92ECFEB0-C810-4312-968D-6B17E4B3E2C8}" srcOrd="1" destOrd="0" presId="urn:microsoft.com/office/officeart/2008/layout/LinedList"/>
    <dgm:cxn modelId="{06BDF791-38D3-4667-B46E-17ED29EC6125}" type="presParOf" srcId="{92ECFEB0-C810-4312-968D-6B17E4B3E2C8}" destId="{FA739620-1918-4C1C-BB2F-E621EFB18711}" srcOrd="0" destOrd="0" presId="urn:microsoft.com/office/officeart/2008/layout/LinedList"/>
    <dgm:cxn modelId="{8F357141-BF14-41D5-ACD4-B7C67B3B9B2B}" type="presParOf" srcId="{92ECFEB0-C810-4312-968D-6B17E4B3E2C8}" destId="{86B568C5-3AEF-484B-95A7-32B7779845E7}" srcOrd="1" destOrd="0" presId="urn:microsoft.com/office/officeart/2008/layout/LinedList"/>
    <dgm:cxn modelId="{F52D6BD4-51E8-43B4-9654-82FE756FC3F3}" type="presParOf" srcId="{1189B40C-BDE0-431C-8C2D-BC9BC59B4EC3}" destId="{164574A2-9EFB-4D58-ACCB-C72697579A0C}" srcOrd="2" destOrd="0" presId="urn:microsoft.com/office/officeart/2008/layout/LinedList"/>
    <dgm:cxn modelId="{E7E8365A-1797-4009-BF9F-ED9792BA3D63}" type="presParOf" srcId="{1189B40C-BDE0-431C-8C2D-BC9BC59B4EC3}" destId="{0F893AD0-1DD7-456B-A50E-F7C1CEB8CDA8}" srcOrd="3" destOrd="0" presId="urn:microsoft.com/office/officeart/2008/layout/LinedList"/>
    <dgm:cxn modelId="{63A62D00-0F03-414A-A563-7671C4ABF03E}" type="presParOf" srcId="{0F893AD0-1DD7-456B-A50E-F7C1CEB8CDA8}" destId="{75774506-B692-4BD7-94F0-C1EB057A7BC4}" srcOrd="0" destOrd="0" presId="urn:microsoft.com/office/officeart/2008/layout/LinedList"/>
    <dgm:cxn modelId="{52A7B162-C3BC-4612-96F9-B8CA8F9C5EEF}" type="presParOf" srcId="{0F893AD0-1DD7-456B-A50E-F7C1CEB8CDA8}" destId="{2ACA570D-6E84-4605-9D42-09C8A6E58484}" srcOrd="1" destOrd="0" presId="urn:microsoft.com/office/officeart/2008/layout/LinedList"/>
    <dgm:cxn modelId="{9BC4AD13-5467-42A4-A21B-8148F51ACE58}" type="presParOf" srcId="{1189B40C-BDE0-431C-8C2D-BC9BC59B4EC3}" destId="{843D99E0-EECF-47C1-B642-6FAF8D9046BE}" srcOrd="4" destOrd="0" presId="urn:microsoft.com/office/officeart/2008/layout/LinedList"/>
    <dgm:cxn modelId="{8CD9D9D4-C0B0-4934-AC5B-FBFE8E1A32D0}" type="presParOf" srcId="{1189B40C-BDE0-431C-8C2D-BC9BC59B4EC3}" destId="{50F531D3-FDDC-4102-AD00-3077C5D81599}" srcOrd="5" destOrd="0" presId="urn:microsoft.com/office/officeart/2008/layout/LinedList"/>
    <dgm:cxn modelId="{BAD8C504-7DC1-4AA4-BED0-C14582211513}" type="presParOf" srcId="{50F531D3-FDDC-4102-AD00-3077C5D81599}" destId="{52EB24A1-A566-40CF-BB37-1E0E302EAF1F}" srcOrd="0" destOrd="0" presId="urn:microsoft.com/office/officeart/2008/layout/LinedList"/>
    <dgm:cxn modelId="{E684DCB6-1596-4BF6-ABAA-5960F26F9D85}" type="presParOf" srcId="{50F531D3-FDDC-4102-AD00-3077C5D81599}" destId="{EFB00865-42CE-4162-B2AC-1B44F70BB4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519FD-0417-406B-B9FC-2D792AF2BC48}">
      <dsp:nvSpPr>
        <dsp:cNvPr id="0" name=""/>
        <dsp:cNvSpPr/>
      </dsp:nvSpPr>
      <dsp:spPr>
        <a:xfrm>
          <a:off x="0" y="415"/>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00FA-2823-4A95-BCD9-2B0BC6B3DBA6}">
      <dsp:nvSpPr>
        <dsp:cNvPr id="0" name=""/>
        <dsp:cNvSpPr/>
      </dsp:nvSpPr>
      <dsp:spPr>
        <a:xfrm>
          <a:off x="294154" y="219208"/>
          <a:ext cx="534827" cy="534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AF77E4-FDEF-4CDF-A577-FEAA5694D31F}">
      <dsp:nvSpPr>
        <dsp:cNvPr id="0" name=""/>
        <dsp:cNvSpPr/>
      </dsp:nvSpPr>
      <dsp:spPr>
        <a:xfrm>
          <a:off x="1123137" y="415"/>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kern="1200"/>
            <a:t>CWG as single technical authority for basic needs cash</a:t>
          </a:r>
        </a:p>
      </dsp:txBody>
      <dsp:txXfrm>
        <a:off x="1123137" y="415"/>
        <a:ext cx="7048390" cy="972413"/>
      </dsp:txXfrm>
    </dsp:sp>
    <dsp:sp modelId="{C31A62B3-1095-43DA-80AD-93F8D7529698}">
      <dsp:nvSpPr>
        <dsp:cNvPr id="0" name=""/>
        <dsp:cNvSpPr/>
      </dsp:nvSpPr>
      <dsp:spPr>
        <a:xfrm>
          <a:off x="0" y="1215931"/>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26C71-D8EB-45F3-A364-80FA6811FB02}">
      <dsp:nvSpPr>
        <dsp:cNvPr id="0" name=""/>
        <dsp:cNvSpPr/>
      </dsp:nvSpPr>
      <dsp:spPr>
        <a:xfrm>
          <a:off x="294154" y="1434724"/>
          <a:ext cx="534827" cy="53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0E06EF-D591-4A1A-9F05-2E6D7F1C87CB}">
      <dsp:nvSpPr>
        <dsp:cNvPr id="0" name=""/>
        <dsp:cNvSpPr/>
      </dsp:nvSpPr>
      <dsp:spPr>
        <a:xfrm>
          <a:off x="1123137" y="1215931"/>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kern="1200"/>
            <a:t>Lead MPCA, set and review transfer values</a:t>
          </a:r>
        </a:p>
      </dsp:txBody>
      <dsp:txXfrm>
        <a:off x="1123137" y="1215931"/>
        <a:ext cx="7048390" cy="972413"/>
      </dsp:txXfrm>
    </dsp:sp>
    <dsp:sp modelId="{34C1DCBB-9A21-4495-AA9D-DAB1F259FBCE}">
      <dsp:nvSpPr>
        <dsp:cNvPr id="0" name=""/>
        <dsp:cNvSpPr/>
      </dsp:nvSpPr>
      <dsp:spPr>
        <a:xfrm>
          <a:off x="0" y="2431448"/>
          <a:ext cx="8171528" cy="9724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4484D-5B22-4F42-9516-C4C1AF362A84}">
      <dsp:nvSpPr>
        <dsp:cNvPr id="0" name=""/>
        <dsp:cNvSpPr/>
      </dsp:nvSpPr>
      <dsp:spPr>
        <a:xfrm>
          <a:off x="294154" y="2650241"/>
          <a:ext cx="534827" cy="534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CDABBA-27EB-4D19-B498-6D38E45651DD}">
      <dsp:nvSpPr>
        <dsp:cNvPr id="0" name=""/>
        <dsp:cNvSpPr/>
      </dsp:nvSpPr>
      <dsp:spPr>
        <a:xfrm>
          <a:off x="1123137" y="2431448"/>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066800">
            <a:lnSpc>
              <a:spcPct val="100000"/>
            </a:lnSpc>
            <a:spcBef>
              <a:spcPct val="0"/>
            </a:spcBef>
            <a:spcAft>
              <a:spcPct val="35000"/>
            </a:spcAft>
            <a:buNone/>
          </a:pPr>
          <a:r>
            <a:rPr lang="en-US" sz="2400" kern="1200"/>
            <a:t>Formal communication channel from sectors to CWG</a:t>
          </a:r>
        </a:p>
      </dsp:txBody>
      <dsp:txXfrm>
        <a:off x="1123137" y="2431448"/>
        <a:ext cx="7048390" cy="972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61D8-4729-4F68-9C17-06207912619D}">
      <dsp:nvSpPr>
        <dsp:cNvPr id="0" name=""/>
        <dsp:cNvSpPr/>
      </dsp:nvSpPr>
      <dsp:spPr>
        <a:xfrm>
          <a:off x="0" y="446"/>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6CDF4-D6B6-4484-83D7-23CA029264EB}">
      <dsp:nvSpPr>
        <dsp:cNvPr id="0" name=""/>
        <dsp:cNvSpPr/>
      </dsp:nvSpPr>
      <dsp:spPr>
        <a:xfrm>
          <a:off x="316138" y="235590"/>
          <a:ext cx="574796" cy="574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8DEB02-FD50-4D83-8473-DB80591144A3}">
      <dsp:nvSpPr>
        <dsp:cNvPr id="0" name=""/>
        <dsp:cNvSpPr/>
      </dsp:nvSpPr>
      <dsp:spPr>
        <a:xfrm>
          <a:off x="1207072" y="446"/>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err="1"/>
            <a:t>MoSA</a:t>
          </a:r>
          <a:r>
            <a:rPr lang="en-US" sz="2500" kern="1200" dirty="0"/>
            <a:t> leads Lebanese assistance; CWG leads emergency cash</a:t>
          </a:r>
        </a:p>
      </dsp:txBody>
      <dsp:txXfrm>
        <a:off x="1207072" y="446"/>
        <a:ext cx="6648938" cy="1045084"/>
      </dsp:txXfrm>
    </dsp:sp>
    <dsp:sp modelId="{7F69FB8E-CADC-4B2E-B9E2-D5C45CD535A8}">
      <dsp:nvSpPr>
        <dsp:cNvPr id="0" name=""/>
        <dsp:cNvSpPr/>
      </dsp:nvSpPr>
      <dsp:spPr>
        <a:xfrm>
          <a:off x="0" y="1306802"/>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D2C15-2FC3-4166-B697-1CB32054A166}">
      <dsp:nvSpPr>
        <dsp:cNvPr id="0" name=""/>
        <dsp:cNvSpPr/>
      </dsp:nvSpPr>
      <dsp:spPr>
        <a:xfrm>
          <a:off x="316138" y="1541946"/>
          <a:ext cx="574796" cy="574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3C38C4-1CA6-4674-A0CE-57323B071599}">
      <dsp:nvSpPr>
        <dsp:cNvPr id="0" name=""/>
        <dsp:cNvSpPr/>
      </dsp:nvSpPr>
      <dsp:spPr>
        <a:xfrm>
          <a:off x="1207072" y="1306802"/>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Invest in readiness, registries, and protocols</a:t>
          </a:r>
        </a:p>
      </dsp:txBody>
      <dsp:txXfrm>
        <a:off x="1207072" y="1306802"/>
        <a:ext cx="6648938" cy="1045084"/>
      </dsp:txXfrm>
    </dsp:sp>
    <dsp:sp modelId="{1DC8A858-9689-44D9-9672-6AF1D63F8EFA}">
      <dsp:nvSpPr>
        <dsp:cNvPr id="0" name=""/>
        <dsp:cNvSpPr/>
      </dsp:nvSpPr>
      <dsp:spPr>
        <a:xfrm>
          <a:off x="0" y="2613157"/>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8869B-A3DD-4BDB-8FE2-3B2793B0935C}">
      <dsp:nvSpPr>
        <dsp:cNvPr id="0" name=""/>
        <dsp:cNvSpPr/>
      </dsp:nvSpPr>
      <dsp:spPr>
        <a:xfrm>
          <a:off x="316138" y="2848301"/>
          <a:ext cx="574796" cy="574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D3FD8E-8D44-42FB-B419-C9497B8A178F}">
      <dsp:nvSpPr>
        <dsp:cNvPr id="0" name=""/>
        <dsp:cNvSpPr/>
      </dsp:nvSpPr>
      <dsp:spPr>
        <a:xfrm>
          <a:off x="1207072" y="2613157"/>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a:t>Humanitarian channels remain active during shocks</a:t>
          </a:r>
        </a:p>
      </dsp:txBody>
      <dsp:txXfrm>
        <a:off x="1207072" y="2613157"/>
        <a:ext cx="6648938" cy="1045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61D8-4729-4F68-9C17-06207912619D}">
      <dsp:nvSpPr>
        <dsp:cNvPr id="0" name=""/>
        <dsp:cNvSpPr/>
      </dsp:nvSpPr>
      <dsp:spPr>
        <a:xfrm>
          <a:off x="0" y="446"/>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6CDF4-D6B6-4484-83D7-23CA029264EB}">
      <dsp:nvSpPr>
        <dsp:cNvPr id="0" name=""/>
        <dsp:cNvSpPr/>
      </dsp:nvSpPr>
      <dsp:spPr>
        <a:xfrm>
          <a:off x="316138" y="235590"/>
          <a:ext cx="574796" cy="574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8DEB02-FD50-4D83-8473-DB80591144A3}">
      <dsp:nvSpPr>
        <dsp:cNvPr id="0" name=""/>
        <dsp:cNvSpPr/>
      </dsp:nvSpPr>
      <dsp:spPr>
        <a:xfrm>
          <a:off x="1207072" y="446"/>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MPCA-first approach for life-saving support</a:t>
          </a:r>
        </a:p>
      </dsp:txBody>
      <dsp:txXfrm>
        <a:off x="1207072" y="446"/>
        <a:ext cx="6648938" cy="1045084"/>
      </dsp:txXfrm>
    </dsp:sp>
    <dsp:sp modelId="{7F69FB8E-CADC-4B2E-B9E2-D5C45CD535A8}">
      <dsp:nvSpPr>
        <dsp:cNvPr id="0" name=""/>
        <dsp:cNvSpPr/>
      </dsp:nvSpPr>
      <dsp:spPr>
        <a:xfrm>
          <a:off x="0" y="1306802"/>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D2C15-2FC3-4166-B697-1CB32054A166}">
      <dsp:nvSpPr>
        <dsp:cNvPr id="0" name=""/>
        <dsp:cNvSpPr/>
      </dsp:nvSpPr>
      <dsp:spPr>
        <a:xfrm>
          <a:off x="316138" y="1541946"/>
          <a:ext cx="574796" cy="574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3C38C4-1CA6-4674-A0CE-57323B071599}">
      <dsp:nvSpPr>
        <dsp:cNvPr id="0" name=""/>
        <dsp:cNvSpPr/>
      </dsp:nvSpPr>
      <dsp:spPr>
        <a:xfrm>
          <a:off x="1207072" y="1306802"/>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Sectoral cash only when evidence-based</a:t>
          </a:r>
        </a:p>
      </dsp:txBody>
      <dsp:txXfrm>
        <a:off x="1207072" y="1306802"/>
        <a:ext cx="6648938" cy="1045084"/>
      </dsp:txXfrm>
    </dsp:sp>
    <dsp:sp modelId="{1DC8A858-9689-44D9-9672-6AF1D63F8EFA}">
      <dsp:nvSpPr>
        <dsp:cNvPr id="0" name=""/>
        <dsp:cNvSpPr/>
      </dsp:nvSpPr>
      <dsp:spPr>
        <a:xfrm>
          <a:off x="0" y="2613157"/>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8869B-A3DD-4BDB-8FE2-3B2793B0935C}">
      <dsp:nvSpPr>
        <dsp:cNvPr id="0" name=""/>
        <dsp:cNvSpPr/>
      </dsp:nvSpPr>
      <dsp:spPr>
        <a:xfrm>
          <a:off x="316138" y="2848301"/>
          <a:ext cx="574796" cy="574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D3FD8E-8D44-42FB-B419-C9497B8A178F}">
      <dsp:nvSpPr>
        <dsp:cNvPr id="0" name=""/>
        <dsp:cNvSpPr/>
      </dsp:nvSpPr>
      <dsp:spPr>
        <a:xfrm>
          <a:off x="1207072" y="2613157"/>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Avoid conflicting or fragmented cash systems</a:t>
          </a:r>
        </a:p>
      </dsp:txBody>
      <dsp:txXfrm>
        <a:off x="1207072" y="2613157"/>
        <a:ext cx="6648938" cy="1045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61D8-4729-4F68-9C17-06207912619D}">
      <dsp:nvSpPr>
        <dsp:cNvPr id="0" name=""/>
        <dsp:cNvSpPr/>
      </dsp:nvSpPr>
      <dsp:spPr>
        <a:xfrm>
          <a:off x="0" y="446"/>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6CDF4-D6B6-4484-83D7-23CA029264EB}">
      <dsp:nvSpPr>
        <dsp:cNvPr id="0" name=""/>
        <dsp:cNvSpPr/>
      </dsp:nvSpPr>
      <dsp:spPr>
        <a:xfrm>
          <a:off x="316138" y="235590"/>
          <a:ext cx="574796" cy="574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8DEB02-FD50-4D83-8473-DB80591144A3}">
      <dsp:nvSpPr>
        <dsp:cNvPr id="0" name=""/>
        <dsp:cNvSpPr/>
      </dsp:nvSpPr>
      <dsp:spPr>
        <a:xfrm>
          <a:off x="1207072" y="446"/>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Align funding with CWG standards</a:t>
          </a:r>
        </a:p>
      </dsp:txBody>
      <dsp:txXfrm>
        <a:off x="1207072" y="446"/>
        <a:ext cx="6648938" cy="1045084"/>
      </dsp:txXfrm>
    </dsp:sp>
    <dsp:sp modelId="{7F69FB8E-CADC-4B2E-B9E2-D5C45CD535A8}">
      <dsp:nvSpPr>
        <dsp:cNvPr id="0" name=""/>
        <dsp:cNvSpPr/>
      </dsp:nvSpPr>
      <dsp:spPr>
        <a:xfrm>
          <a:off x="0" y="1306802"/>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D2C15-2FC3-4166-B697-1CB32054A166}">
      <dsp:nvSpPr>
        <dsp:cNvPr id="0" name=""/>
        <dsp:cNvSpPr/>
      </dsp:nvSpPr>
      <dsp:spPr>
        <a:xfrm>
          <a:off x="316138" y="1541946"/>
          <a:ext cx="574796" cy="574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3C38C4-1CA6-4674-A0CE-57323B071599}">
      <dsp:nvSpPr>
        <dsp:cNvPr id="0" name=""/>
        <dsp:cNvSpPr/>
      </dsp:nvSpPr>
      <dsp:spPr>
        <a:xfrm>
          <a:off x="1207072" y="1306802"/>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Avoid bilateral negotiations that undermine coherence</a:t>
          </a:r>
        </a:p>
      </dsp:txBody>
      <dsp:txXfrm>
        <a:off x="1207072" y="1306802"/>
        <a:ext cx="6648938" cy="1045084"/>
      </dsp:txXfrm>
    </dsp:sp>
    <dsp:sp modelId="{1DC8A858-9689-44D9-9672-6AF1D63F8EFA}">
      <dsp:nvSpPr>
        <dsp:cNvPr id="0" name=""/>
        <dsp:cNvSpPr/>
      </dsp:nvSpPr>
      <dsp:spPr>
        <a:xfrm>
          <a:off x="0" y="2613157"/>
          <a:ext cx="7856011" cy="104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8869B-A3DD-4BDB-8FE2-3B2793B0935C}">
      <dsp:nvSpPr>
        <dsp:cNvPr id="0" name=""/>
        <dsp:cNvSpPr/>
      </dsp:nvSpPr>
      <dsp:spPr>
        <a:xfrm>
          <a:off x="316138" y="2848301"/>
          <a:ext cx="574796" cy="574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D3FD8E-8D44-42FB-B419-C9497B8A178F}">
      <dsp:nvSpPr>
        <dsp:cNvPr id="0" name=""/>
        <dsp:cNvSpPr/>
      </dsp:nvSpPr>
      <dsp:spPr>
        <a:xfrm>
          <a:off x="1207072" y="2613157"/>
          <a:ext cx="6648938" cy="104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05" tIns="110605" rIns="110605" bIns="110605" numCol="1" spcCol="1270" anchor="ctr" anchorCtr="0">
          <a:noAutofit/>
        </a:bodyPr>
        <a:lstStyle/>
        <a:p>
          <a:pPr marL="0" lvl="0" indent="0" algn="l" defTabSz="1111250">
            <a:lnSpc>
              <a:spcPct val="100000"/>
            </a:lnSpc>
            <a:spcBef>
              <a:spcPct val="0"/>
            </a:spcBef>
            <a:spcAft>
              <a:spcPct val="35000"/>
            </a:spcAft>
            <a:buNone/>
          </a:pPr>
          <a:r>
            <a:rPr lang="en-US" sz="2500" kern="1200" dirty="0"/>
            <a:t>Protection CWG secretariat &amp; IM backbone</a:t>
          </a:r>
        </a:p>
      </dsp:txBody>
      <dsp:txXfrm>
        <a:off x="1207072" y="2613157"/>
        <a:ext cx="6648938" cy="1045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49D76-45FD-4547-A1BD-79C3879FCA3F}">
      <dsp:nvSpPr>
        <dsp:cNvPr id="0" name=""/>
        <dsp:cNvSpPr/>
      </dsp:nvSpPr>
      <dsp:spPr>
        <a:xfrm>
          <a:off x="0" y="26967"/>
          <a:ext cx="4555670" cy="1034280"/>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Ensure transparent due process </a:t>
          </a:r>
        </a:p>
      </dsp:txBody>
      <dsp:txXfrm>
        <a:off x="50489" y="77456"/>
        <a:ext cx="4454692" cy="933302"/>
      </dsp:txXfrm>
    </dsp:sp>
    <dsp:sp modelId="{A2DB8A75-88E1-4BE9-94D3-3B2190DC15DA}">
      <dsp:nvSpPr>
        <dsp:cNvPr id="0" name=""/>
        <dsp:cNvSpPr/>
      </dsp:nvSpPr>
      <dsp:spPr>
        <a:xfrm>
          <a:off x="0" y="1136127"/>
          <a:ext cx="4555670" cy="1034280"/>
        </a:xfrm>
        <a:prstGeom prst="round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Published Minutes </a:t>
          </a:r>
        </a:p>
      </dsp:txBody>
      <dsp:txXfrm>
        <a:off x="50489" y="1186616"/>
        <a:ext cx="4454692" cy="933302"/>
      </dsp:txXfrm>
    </dsp:sp>
    <dsp:sp modelId="{F50C901E-FB28-47A8-9689-0CED69EF96E2}">
      <dsp:nvSpPr>
        <dsp:cNvPr id="0" name=""/>
        <dsp:cNvSpPr/>
      </dsp:nvSpPr>
      <dsp:spPr>
        <a:xfrm>
          <a:off x="0" y="2245287"/>
          <a:ext cx="4555670" cy="1034280"/>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Escalation ladder CWG &gt; ISCG &gt; HCT</a:t>
          </a:r>
        </a:p>
      </dsp:txBody>
      <dsp:txXfrm>
        <a:off x="50489" y="2295776"/>
        <a:ext cx="4454692"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AFC3-77EF-49F2-844C-3A199C85B388}">
      <dsp:nvSpPr>
        <dsp:cNvPr id="0" name=""/>
        <dsp:cNvSpPr/>
      </dsp:nvSpPr>
      <dsp:spPr>
        <a:xfrm>
          <a:off x="0" y="403"/>
          <a:ext cx="4555670" cy="944493"/>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DE48F92E-1462-442C-8562-A65AA039669C}">
      <dsp:nvSpPr>
        <dsp:cNvPr id="0" name=""/>
        <dsp:cNvSpPr/>
      </dsp:nvSpPr>
      <dsp:spPr>
        <a:xfrm>
          <a:off x="285709" y="212914"/>
          <a:ext cx="519471" cy="5194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64A2F-802C-4FF4-92EC-4043522092F8}">
      <dsp:nvSpPr>
        <dsp:cNvPr id="0" name=""/>
        <dsp:cNvSpPr/>
      </dsp:nvSpPr>
      <dsp:spPr>
        <a:xfrm>
          <a:off x="1090890" y="403"/>
          <a:ext cx="3464779" cy="944493"/>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959" tIns="99959" rIns="99959" bIns="99959" numCol="1" spcCol="1270" anchor="ctr" anchorCtr="0">
          <a:noAutofit/>
        </a:bodyPr>
        <a:lstStyle/>
        <a:p>
          <a:pPr marL="0" lvl="0" indent="0" algn="l" defTabSz="933450">
            <a:lnSpc>
              <a:spcPct val="100000"/>
            </a:lnSpc>
            <a:spcBef>
              <a:spcPct val="0"/>
            </a:spcBef>
            <a:spcAft>
              <a:spcPct val="35000"/>
            </a:spcAft>
            <a:buNone/>
          </a:pPr>
          <a:r>
            <a:rPr lang="en-US" sz="2100" kern="1200" dirty="0"/>
            <a:t>Protect backbone and standards first </a:t>
          </a:r>
        </a:p>
      </dsp:txBody>
      <dsp:txXfrm>
        <a:off x="1090890" y="403"/>
        <a:ext cx="3464779" cy="944493"/>
      </dsp:txXfrm>
    </dsp:sp>
    <dsp:sp modelId="{3D6D0A05-5556-4083-B9E4-9A383A08E173}">
      <dsp:nvSpPr>
        <dsp:cNvPr id="0" name=""/>
        <dsp:cNvSpPr/>
      </dsp:nvSpPr>
      <dsp:spPr>
        <a:xfrm>
          <a:off x="0" y="1181020"/>
          <a:ext cx="4555670" cy="944493"/>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2636184-A50C-4B77-827A-17A99E0C7141}">
      <dsp:nvSpPr>
        <dsp:cNvPr id="0" name=""/>
        <dsp:cNvSpPr/>
      </dsp:nvSpPr>
      <dsp:spPr>
        <a:xfrm>
          <a:off x="285709" y="1393531"/>
          <a:ext cx="519471" cy="5194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FB5BF-A5B5-4036-873D-DE6EC651390F}">
      <dsp:nvSpPr>
        <dsp:cNvPr id="0" name=""/>
        <dsp:cNvSpPr/>
      </dsp:nvSpPr>
      <dsp:spPr>
        <a:xfrm>
          <a:off x="1090890" y="1181020"/>
          <a:ext cx="3464779" cy="944493"/>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959" tIns="99959" rIns="99959" bIns="99959" numCol="1" spcCol="1270" anchor="ctr" anchorCtr="0">
          <a:noAutofit/>
        </a:bodyPr>
        <a:lstStyle/>
        <a:p>
          <a:pPr marL="0" lvl="0" indent="0" algn="l" defTabSz="933450">
            <a:lnSpc>
              <a:spcPct val="100000"/>
            </a:lnSpc>
            <a:spcBef>
              <a:spcPct val="0"/>
            </a:spcBef>
            <a:spcAft>
              <a:spcPct val="35000"/>
            </a:spcAft>
            <a:buNone/>
          </a:pPr>
          <a:r>
            <a:rPr lang="en-US" sz="2100" kern="1200" dirty="0"/>
            <a:t>Prioritization essential during contraction</a:t>
          </a:r>
        </a:p>
      </dsp:txBody>
      <dsp:txXfrm>
        <a:off x="1090890" y="1181020"/>
        <a:ext cx="3464779" cy="944493"/>
      </dsp:txXfrm>
    </dsp:sp>
    <dsp:sp modelId="{A39265F9-7FA5-4611-9560-B0908041F4F5}">
      <dsp:nvSpPr>
        <dsp:cNvPr id="0" name=""/>
        <dsp:cNvSpPr/>
      </dsp:nvSpPr>
      <dsp:spPr>
        <a:xfrm>
          <a:off x="0" y="2361637"/>
          <a:ext cx="4555670" cy="944493"/>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A200D8C-57BA-4DC6-8C72-86B95770F391}">
      <dsp:nvSpPr>
        <dsp:cNvPr id="0" name=""/>
        <dsp:cNvSpPr/>
      </dsp:nvSpPr>
      <dsp:spPr>
        <a:xfrm>
          <a:off x="285709" y="2574148"/>
          <a:ext cx="519471" cy="5194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7FD78-E9B9-4523-AE12-928D8741A3DA}">
      <dsp:nvSpPr>
        <dsp:cNvPr id="0" name=""/>
        <dsp:cNvSpPr/>
      </dsp:nvSpPr>
      <dsp:spPr>
        <a:xfrm>
          <a:off x="1090890" y="2361637"/>
          <a:ext cx="3464779" cy="944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59" tIns="99959" rIns="99959" bIns="99959" numCol="1" spcCol="1270" anchor="ctr" anchorCtr="0">
          <a:noAutofit/>
        </a:bodyPr>
        <a:lstStyle/>
        <a:p>
          <a:pPr marL="0" lvl="0" indent="0" algn="l" defTabSz="933450">
            <a:lnSpc>
              <a:spcPct val="100000"/>
            </a:lnSpc>
            <a:spcBef>
              <a:spcPct val="0"/>
            </a:spcBef>
            <a:spcAft>
              <a:spcPct val="35000"/>
            </a:spcAft>
            <a:buNone/>
          </a:pPr>
          <a:r>
            <a:rPr lang="en-US" sz="2100" kern="1200" dirty="0"/>
            <a:t>Preserve system coherence for scale-ups</a:t>
          </a:r>
        </a:p>
      </dsp:txBody>
      <dsp:txXfrm>
        <a:off x="1090890" y="2361637"/>
        <a:ext cx="3464779" cy="9444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C98D7-8C2C-4212-A1D6-5F4C009177F1}">
      <dsp:nvSpPr>
        <dsp:cNvPr id="0" name=""/>
        <dsp:cNvSpPr/>
      </dsp:nvSpPr>
      <dsp:spPr>
        <a:xfrm>
          <a:off x="0" y="2232"/>
          <a:ext cx="487203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A739620-1918-4C1C-BB2F-E621EFB18711}">
      <dsp:nvSpPr>
        <dsp:cNvPr id="0" name=""/>
        <dsp:cNvSpPr/>
      </dsp:nvSpPr>
      <dsp:spPr>
        <a:xfrm>
          <a:off x="0" y="2232"/>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Lebanon is close to a coherent, inclusive cash system</a:t>
          </a:r>
        </a:p>
      </dsp:txBody>
      <dsp:txXfrm>
        <a:off x="0" y="2232"/>
        <a:ext cx="4872038" cy="1522511"/>
      </dsp:txXfrm>
    </dsp:sp>
    <dsp:sp modelId="{164574A2-9EFB-4D58-ACCB-C72697579A0C}">
      <dsp:nvSpPr>
        <dsp:cNvPr id="0" name=""/>
        <dsp:cNvSpPr/>
      </dsp:nvSpPr>
      <dsp:spPr>
        <a:xfrm>
          <a:off x="0" y="1524744"/>
          <a:ext cx="4872038"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5774506-B692-4BD7-94F0-C1EB057A7BC4}">
      <dsp:nvSpPr>
        <dsp:cNvPr id="0" name=""/>
        <dsp:cNvSpPr/>
      </dsp:nvSpPr>
      <dsp:spPr>
        <a:xfrm>
          <a:off x="0" y="1524744"/>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Strengthen CWG mandate and donor alignment</a:t>
          </a:r>
        </a:p>
      </dsp:txBody>
      <dsp:txXfrm>
        <a:off x="0" y="1524744"/>
        <a:ext cx="4872038" cy="1522511"/>
      </dsp:txXfrm>
    </dsp:sp>
    <dsp:sp modelId="{843D99E0-EECF-47C1-B642-6FAF8D9046BE}">
      <dsp:nvSpPr>
        <dsp:cNvPr id="0" name=""/>
        <dsp:cNvSpPr/>
      </dsp:nvSpPr>
      <dsp:spPr>
        <a:xfrm>
          <a:off x="0" y="3047255"/>
          <a:ext cx="4872038"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2EB24A1-A566-40CF-BB37-1E0E302EAF1F}">
      <dsp:nvSpPr>
        <dsp:cNvPr id="0" name=""/>
        <dsp:cNvSpPr/>
      </dsp:nvSpPr>
      <dsp:spPr>
        <a:xfrm>
          <a:off x="0" y="3047255"/>
          <a:ext cx="4872038"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Towards a faster, fairer, more accountable response across populations</a:t>
          </a:r>
        </a:p>
      </dsp:txBody>
      <dsp:txXfrm>
        <a:off x="0" y="3047255"/>
        <a:ext cx="4872038" cy="1522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EE061-4780-4208-B78D-867C6C2181A0}" type="datetimeFigureOut">
              <a:rPr lang="en-US" smtClean="0"/>
              <a:t>12/18/2025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9FA26-8A4B-4D4B-A4DA-BB6EC3F5AB51}" type="slidenum">
              <a:rPr lang="en-US" smtClean="0"/>
              <a:t>‹#›</a:t>
            </a:fld>
            <a:endParaRPr lang="en-US"/>
          </a:p>
        </p:txBody>
      </p:sp>
    </p:spTree>
    <p:extLst>
      <p:ext uri="{BB962C8B-B14F-4D97-AF65-F5344CB8AC3E}">
        <p14:creationId xmlns:p14="http://schemas.microsoft.com/office/powerpoint/2010/main" val="427890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those of you who are not aware CAMEALEON is a research and learning network in Lebanon with a specific focus on enhancing the link between social protection and humanitarian CVA. Made up of NRC, Oxfam, </a:t>
            </a:r>
            <a:r>
              <a:rPr lang="en-US" sz="1200" kern="1200" dirty="0" err="1">
                <a:solidFill>
                  <a:schemeClr val="tx1"/>
                </a:solidFill>
                <a:effectLst/>
                <a:latin typeface="+mn-lt"/>
                <a:ea typeface="+mn-ea"/>
                <a:cs typeface="+mn-cs"/>
              </a:rPr>
              <a:t>solidarites</a:t>
            </a:r>
            <a:r>
              <a:rPr lang="en-US" sz="1200" kern="1200" dirty="0">
                <a:solidFill>
                  <a:schemeClr val="tx1"/>
                </a:solidFill>
                <a:effectLst/>
                <a:latin typeface="+mn-lt"/>
                <a:ea typeface="+mn-ea"/>
                <a:cs typeface="+mn-cs"/>
              </a:rPr>
              <a:t> and kindly funded by the EU and Norwegian Ministry of Foreign Affairs.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morning I will be sharing some highlights from recent research on the cash working group merger and ongoing transition. </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Stagger the engagement with </a:t>
            </a: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have humanitarian channels continue to deliver in countrywide shocks while bilateral and development funds invest in current SP programs and readiness for shock responsiveness capacity.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CWG should have a permanent seat in any social protection coordination forum whether the SAC or other and lead bilateral discussions until that point.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10</a:t>
            </a:fld>
            <a:endParaRPr lang="en-US"/>
          </a:p>
        </p:txBody>
      </p:sp>
    </p:spTree>
    <p:extLst>
      <p:ext uri="{BB962C8B-B14F-4D97-AF65-F5344CB8AC3E}">
        <p14:creationId xmlns:p14="http://schemas.microsoft.com/office/powerpoint/2010/main" val="252034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Within the current funding context - prioritization and vulnerability criteria are one of the main concerns.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Donors need to protect the backbone of the secretariat and standards even when caseloads have to contract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preserves </a:t>
            </a:r>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11</a:t>
            </a:fld>
            <a:endParaRPr lang="en-US"/>
          </a:p>
        </p:txBody>
      </p:sp>
    </p:spTree>
    <p:extLst>
      <p:ext uri="{BB962C8B-B14F-4D97-AF65-F5344CB8AC3E}">
        <p14:creationId xmlns:p14="http://schemas.microsoft.com/office/powerpoint/2010/main" val="406163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many years of cash coordination fragmentation, Leb is moving towards an inclusive needs-based cash coordination system.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recommendations highlighted here hopefully are tangible actions that the ISCG and HCT can take forward to support that progress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ultimately the result will b a faster, fairer and more accountable cash response for the humanitarian caseload across all populations groups in future shocks </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12</a:t>
            </a:fld>
            <a:endParaRPr lang="en-US"/>
          </a:p>
        </p:txBody>
      </p:sp>
    </p:spTree>
    <p:extLst>
      <p:ext uri="{BB962C8B-B14F-4D97-AF65-F5344CB8AC3E}">
        <p14:creationId xmlns:p14="http://schemas.microsoft.com/office/powerpoint/2010/main" val="17895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purpose of the study was to build upon the LDCF recommendations for the CWG BA merger. We wanted to bring together views from cash practitioners, coordination bodies, and donors and also to distil learning from comparable contexts and global guidance.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overall aim of the research has been to support the transition to establish a leaner more coherent arrangement for cash coordination fit for purpose in Lebanon.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 can’t take credit for this work!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hired two top shelf consultants who couldn’t be here today so I can brag about them freely. As well as being great researchers Both have a background in Lebanon and collective experience with NGOs, donors and UN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That being said, this is excellent, impartial research built on a strong methodology and it distils this complex and politized topic in a operational/actionable way.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today I’m going to dive into the most pertinent/relevant points for this group as we have a short amount of time.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the HCT I’m assuming you have a grasp on the background of cash coordination, and the recent reforms so will jump into the juicy bits…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highlight of the key relevant findings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(of 35) recommendations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Anticipated roadblocks for the transition and suggested mitigation </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2</a:t>
            </a:fld>
            <a:endParaRPr lang="en-US"/>
          </a:p>
        </p:txBody>
      </p:sp>
    </p:spTree>
    <p:extLst>
      <p:ext uri="{BB962C8B-B14F-4D97-AF65-F5344CB8AC3E}">
        <p14:creationId xmlns:p14="http://schemas.microsoft.com/office/powerpoint/2010/main" val="358547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Target groups</a:t>
            </a:r>
            <a:r>
              <a:rPr lang="en-US" sz="1200" kern="1200" dirty="0">
                <a:solidFill>
                  <a:schemeClr val="tx1"/>
                </a:solidFill>
                <a:effectLst/>
                <a:latin typeface="+mn-lt"/>
                <a:ea typeface="+mn-ea"/>
                <a:cs typeface="+mn-cs"/>
              </a:rPr>
              <a:t> – interviewees noted having a cash architecture that is segregated by population  groups has entrenched uneven assistance (Syrian refuges under WFP/HCR, Palestinians under UNWRA and Lebanese under </a:t>
            </a: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 with calls for a cross population CWG.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Social protection linkages</a:t>
            </a:r>
            <a:r>
              <a:rPr lang="en-US" sz="1200" kern="1200" dirty="0">
                <a:solidFill>
                  <a:schemeClr val="tx1"/>
                </a:solidFill>
                <a:effectLst/>
                <a:latin typeface="+mn-lt"/>
                <a:ea typeface="+mn-ea"/>
                <a:cs typeface="+mn-cs"/>
              </a:rPr>
              <a:t> – it was recognized that there has been huge administrative progress in the social protection sphere but that operationally the system remains immature for crisis operations.  In the most recent escalation, that led to delays and duplication, which hindered the effectiveness of the emergency response. No interviewee characterized the state in SP linkages as adequate, and there were calls for strengthened coordination structures with the CWG stewarding definitions and protocols across actors.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Sectoral cash</a:t>
            </a:r>
            <a:r>
              <a:rPr lang="en-US" sz="1200" kern="1200" dirty="0">
                <a:solidFill>
                  <a:schemeClr val="tx1"/>
                </a:solidFill>
                <a:effectLst/>
                <a:latin typeface="+mn-lt"/>
                <a:ea typeface="+mn-ea"/>
                <a:cs typeface="+mn-cs"/>
              </a:rPr>
              <a:t> – Divided opinions on sectoral cash –it is seen as a messy domain that was used in the recent crisis to bypass uncoordinated guidance/low transfer values and political bottlenecks. Others suggested the sectoral cash was used as a top-up where the MEB hadn’t been recently updated. Many pointed to longstanding ambiguities between MPCA and sectoral cash – overall near consensus on the need to redefine MPCA – and that came out clearly.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National organizations</a:t>
            </a:r>
            <a:r>
              <a:rPr lang="en-US" sz="1200" kern="1200" dirty="0">
                <a:solidFill>
                  <a:schemeClr val="tx1"/>
                </a:solidFill>
                <a:effectLst/>
                <a:latin typeface="+mn-lt"/>
                <a:ea typeface="+mn-ea"/>
                <a:cs typeface="+mn-cs"/>
              </a:rPr>
              <a:t> – a struggle to even engage national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in the research despite great efforts – this in itself is indicative of the findings that they are hugely underrepresented in Cash Coordination – we won’t discuss today but the research has some solid recommendations on encouraging and supporting engagement.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Systems and mandates – </a:t>
            </a:r>
            <a:r>
              <a:rPr lang="en-US" sz="1200" kern="1200" dirty="0">
                <a:solidFill>
                  <a:schemeClr val="tx1"/>
                </a:solidFill>
                <a:effectLst/>
                <a:latin typeface="+mn-lt"/>
                <a:ea typeface="+mn-ea"/>
                <a:cs typeface="+mn-cs"/>
              </a:rPr>
              <a:t>Here we had almost consensus that systems are not a principal constrain in Lebanon (Syrian systems are strong and </a:t>
            </a: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hosted systems remain imperfect but have improved considerably). The issue cited is the dominance of strong institutional mandates that shape the response and often override technical coordination.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do read the report – all are relevant and interesting insights. </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3</a:t>
            </a:fld>
            <a:endParaRPr lang="en-US"/>
          </a:p>
        </p:txBody>
      </p:sp>
    </p:spTree>
    <p:extLst>
      <p:ext uri="{BB962C8B-B14F-4D97-AF65-F5344CB8AC3E}">
        <p14:creationId xmlns:p14="http://schemas.microsoft.com/office/powerpoint/2010/main" val="61911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the recommendation is that we need to </a:t>
            </a:r>
            <a:r>
              <a:rPr lang="en-US" sz="1200" b="1" kern="1200" dirty="0">
                <a:solidFill>
                  <a:schemeClr val="tx1"/>
                </a:solidFill>
                <a:effectLst/>
                <a:latin typeface="+mn-lt"/>
                <a:ea typeface="+mn-ea"/>
                <a:cs typeface="+mn-cs"/>
              </a:rPr>
              <a:t>mandate the CWG as the single technical authority</a:t>
            </a:r>
            <a:r>
              <a:rPr lang="en-US" sz="1200" kern="1200" dirty="0">
                <a:solidFill>
                  <a:schemeClr val="tx1"/>
                </a:solidFill>
                <a:effectLst/>
                <a:latin typeface="+mn-lt"/>
                <a:ea typeface="+mn-ea"/>
                <a:cs typeface="+mn-cs"/>
              </a:rPr>
              <a:t> for basic needs cash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technical hub for sectoral cash.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means: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CWG leads on MPCA design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leads an inclusive process to set and review transfer values based on the MEB</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ensures cross-sector cash standards while ensuring formal and regular communication lines are established between sectors and the CWG on all and any cash matters.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doesn’t intend to strip sectors of their expertise—it simply creates one predictable, technical forum.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embed this, </a:t>
            </a:r>
            <a:r>
              <a:rPr lang="en-US" sz="1200" b="1" kern="1200" dirty="0">
                <a:solidFill>
                  <a:schemeClr val="tx1"/>
                </a:solidFill>
                <a:effectLst/>
                <a:latin typeface="+mn-lt"/>
                <a:ea typeface="+mn-ea"/>
                <a:cs typeface="+mn-cs"/>
              </a:rPr>
              <a:t>ISCG and HCT should ring-fence a full MPCA chapter in the LRP and</a:t>
            </a:r>
            <a:r>
              <a:rPr lang="en-US" sz="1200" kern="1200" dirty="0">
                <a:solidFill>
                  <a:schemeClr val="tx1"/>
                </a:solidFill>
                <a:effectLst/>
                <a:latin typeface="+mn-lt"/>
                <a:ea typeface="+mn-ea"/>
                <a:cs typeface="+mn-cs"/>
              </a:rPr>
              <a:t> institutionalize cash mapping as part of the 4Ws.</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4</a:t>
            </a:fld>
            <a:endParaRPr lang="en-US"/>
          </a:p>
        </p:txBody>
      </p:sp>
    </p:spTree>
    <p:extLst>
      <p:ext uri="{BB962C8B-B14F-4D97-AF65-F5344CB8AC3E}">
        <p14:creationId xmlns:p14="http://schemas.microsoft.com/office/powerpoint/2010/main" val="122360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we affirm </a:t>
            </a:r>
            <a:r>
              <a:rPr lang="en-US" sz="1200" kern="1200" dirty="0" err="1">
                <a:solidFill>
                  <a:schemeClr val="tx1"/>
                </a:solidFill>
                <a:effectLst/>
                <a:latin typeface="+mn-lt"/>
                <a:ea typeface="+mn-ea"/>
                <a:cs typeface="+mn-cs"/>
              </a:rPr>
              <a:t>MoSAs</a:t>
            </a:r>
            <a:r>
              <a:rPr lang="en-US" sz="1200" kern="1200" dirty="0">
                <a:solidFill>
                  <a:schemeClr val="tx1"/>
                </a:solidFill>
                <a:effectLst/>
                <a:latin typeface="+mn-lt"/>
                <a:ea typeface="+mn-ea"/>
                <a:cs typeface="+mn-cs"/>
              </a:rPr>
              <a:t> leadership on Lebanese assistance while maintaining a CWG role in case of emergency/humanitarian crises.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CWG should be the principal interlocutor for technical alignment with </a:t>
            </a: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should lead on Lebanese social assistance, while the CWG remains responsible for humanitarian cash and for emergency response across all populations.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Crucially, the system must recognize that </a:t>
            </a:r>
            <a:r>
              <a:rPr lang="en-US" sz="1200" b="1" kern="1200" dirty="0">
                <a:solidFill>
                  <a:schemeClr val="tx1"/>
                </a:solidFill>
                <a:effectLst/>
                <a:latin typeface="+mn-lt"/>
                <a:ea typeface="+mn-ea"/>
                <a:cs typeface="+mn-cs"/>
              </a:rPr>
              <a:t>Lebanon’s national social protection programs are not ready to take on new caseloads during shocks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Therefore: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CWG should continue to coordinate humanitarian cash for all population groups in emergencies when SP systems are overwhelmed or cannot provide a timely response.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Investments should focus on incremental readiness for future transition of eligible households to national programs.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lessons must be learned from the current Shock responsive set up, where </a:t>
            </a:r>
            <a:r>
              <a:rPr lang="en-US" sz="1200" kern="1200" dirty="0" err="1">
                <a:solidFill>
                  <a:schemeClr val="tx1"/>
                </a:solidFill>
                <a:effectLst/>
                <a:latin typeface="+mn-lt"/>
                <a:ea typeface="+mn-ea"/>
                <a:cs typeface="+mn-cs"/>
              </a:rPr>
              <a:t>MoSA</a:t>
            </a:r>
            <a:r>
              <a:rPr lang="en-US" sz="1200" kern="1200" dirty="0">
                <a:solidFill>
                  <a:schemeClr val="tx1"/>
                </a:solidFill>
                <a:effectLst/>
                <a:latin typeface="+mn-lt"/>
                <a:ea typeface="+mn-ea"/>
                <a:cs typeface="+mn-cs"/>
              </a:rPr>
              <a:t> conducts registration and the humanitarian community manage payments—an approach that has not always worked smoothly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other contexts, (the opposite) decentralized registration with a unified government-led delivery system has proved more efficient, timely and effective. </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5</a:t>
            </a:fld>
            <a:endParaRPr lang="en-US"/>
          </a:p>
        </p:txBody>
      </p:sp>
    </p:spTree>
    <p:extLst>
      <p:ext uri="{BB962C8B-B14F-4D97-AF65-F5344CB8AC3E}">
        <p14:creationId xmlns:p14="http://schemas.microsoft.com/office/powerpoint/2010/main" val="349030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 we need to </a:t>
            </a:r>
            <a:r>
              <a:rPr lang="en-US" sz="1200" b="1" kern="1200" dirty="0">
                <a:solidFill>
                  <a:schemeClr val="tx1"/>
                </a:solidFill>
                <a:effectLst/>
                <a:latin typeface="+mn-lt"/>
                <a:ea typeface="+mn-ea"/>
                <a:cs typeface="+mn-cs"/>
              </a:rPr>
              <a:t>put MPCA back at the </a:t>
            </a:r>
            <a:r>
              <a:rPr lang="en-US" sz="1200" b="1"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for basic needs.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Donors should adopt an </a:t>
            </a:r>
            <a:r>
              <a:rPr lang="en-US" sz="1200" b="1" kern="1200" dirty="0">
                <a:solidFill>
                  <a:schemeClr val="tx1"/>
                </a:solidFill>
                <a:effectLst/>
                <a:latin typeface="+mn-lt"/>
                <a:ea typeface="+mn-ea"/>
                <a:cs typeface="+mn-cs"/>
              </a:rPr>
              <a:t>MPCA-first approach</a:t>
            </a:r>
            <a:r>
              <a:rPr lang="en-US" sz="1200" kern="1200" dirty="0">
                <a:solidFill>
                  <a:schemeClr val="tx1"/>
                </a:solidFill>
                <a:effectLst/>
                <a:latin typeface="+mn-lt"/>
                <a:ea typeface="+mn-ea"/>
                <a:cs typeface="+mn-cs"/>
              </a:rPr>
              <a:t> for life-saving needs—across all population groups during emergencies.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Sectoral cash should only be used when it achieves </a:t>
            </a:r>
            <a:r>
              <a:rPr lang="en-US" sz="1200" b="1" kern="1200" dirty="0">
                <a:solidFill>
                  <a:schemeClr val="tx1"/>
                </a:solidFill>
                <a:effectLst/>
                <a:latin typeface="+mn-lt"/>
                <a:ea typeface="+mn-ea"/>
                <a:cs typeface="+mn-cs"/>
              </a:rPr>
              <a:t>specific, measurable, sectoral outcomes</a:t>
            </a:r>
            <a:r>
              <a:rPr lang="en-US" sz="1200" kern="1200" dirty="0">
                <a:solidFill>
                  <a:schemeClr val="tx1"/>
                </a:solidFill>
                <a:effectLst/>
                <a:latin typeface="+mn-lt"/>
                <a:ea typeface="+mn-ea"/>
                <a:cs typeface="+mn-cs"/>
              </a:rPr>
              <a:t>, such as when paired with case management or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service delivery.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essential to avoid: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Conflicting transfer amounts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Divergent targeting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fragmentation that undermines system coherence that we’re moving towards</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6</a:t>
            </a:fld>
            <a:endParaRPr lang="en-US"/>
          </a:p>
        </p:txBody>
      </p:sp>
    </p:spTree>
    <p:extLst>
      <p:ext uri="{BB962C8B-B14F-4D97-AF65-F5344CB8AC3E}">
        <p14:creationId xmlns:p14="http://schemas.microsoft.com/office/powerpoint/2010/main" val="248110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donors play a pivotal role in supporting coordination system coherence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Sustain joint donor engagement through the LDCF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Tie funding to CWG-agreed standards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Avoid bilateral side negotiations that undermine system-wide coherence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Finally to Protect the budget of the CWG secretariat and IM backbone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importantly, donors should support </a:t>
            </a:r>
            <a:r>
              <a:rPr lang="en-US" sz="1200" b="1" kern="1200" dirty="0">
                <a:solidFill>
                  <a:schemeClr val="tx1"/>
                </a:solidFill>
                <a:effectLst/>
                <a:latin typeface="+mn-lt"/>
                <a:ea typeface="+mn-ea"/>
                <a:cs typeface="+mn-cs"/>
              </a:rPr>
              <a:t>staged transitions</a:t>
            </a:r>
            <a:r>
              <a:rPr lang="en-US" sz="1200" kern="1200" dirty="0">
                <a:solidFill>
                  <a:schemeClr val="tx1"/>
                </a:solidFill>
                <a:effectLst/>
                <a:latin typeface="+mn-lt"/>
                <a:ea typeface="+mn-ea"/>
                <a:cs typeface="+mn-cs"/>
              </a:rPr>
              <a:t> toward government-led systems—</a:t>
            </a:r>
            <a:r>
              <a:rPr lang="en-US" sz="1200" i="1" kern="1200" dirty="0">
                <a:solidFill>
                  <a:schemeClr val="tx1"/>
                </a:solidFill>
                <a:effectLst/>
                <a:latin typeface="+mn-lt"/>
                <a:ea typeface="+mn-ea"/>
                <a:cs typeface="+mn-cs"/>
              </a:rPr>
              <a:t>but not at the expense of crisis responsiveness</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backbone must remain strong even during funding contractions.</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7</a:t>
            </a:fld>
            <a:endParaRPr lang="en-US"/>
          </a:p>
        </p:txBody>
      </p:sp>
    </p:spTree>
    <p:extLst>
      <p:ext uri="{BB962C8B-B14F-4D97-AF65-F5344CB8AC3E}">
        <p14:creationId xmlns:p14="http://schemas.microsoft.com/office/powerpoint/2010/main" val="196527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Reforms will face challenges especially at critical decision points.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LRP negotiations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SOP revisions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Key technical decision points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Setting transfer values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Targeting discussions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the early hours of new crises when pressure can cause deviation from due process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Common roadblocks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Mandate disputes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Divergent preferences for modalities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Mismatched risk thresholds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 political sensitivities around consolidation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terms of mitigation &gt;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8</a:t>
            </a:fld>
            <a:endParaRPr lang="en-US"/>
          </a:p>
        </p:txBody>
      </p:sp>
    </p:spTree>
    <p:extLst>
      <p:ext uri="{BB962C8B-B14F-4D97-AF65-F5344CB8AC3E}">
        <p14:creationId xmlns:p14="http://schemas.microsoft.com/office/powerpoint/2010/main" val="182517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suggest political or institutional resistance to mandate consolidation can be mitigated through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Transparent due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minutes are published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ensure a clear well documented escalation ladder is established from the CWG to ISCG to the HCT to reduce perceptions of unilateralism while keeping decisions predictable</a:t>
            </a:r>
          </a:p>
          <a:p>
            <a:endParaRPr lang="en-US" dirty="0"/>
          </a:p>
        </p:txBody>
      </p:sp>
      <p:sp>
        <p:nvSpPr>
          <p:cNvPr id="4" name="Slide Number Placeholder 3"/>
          <p:cNvSpPr>
            <a:spLocks noGrp="1"/>
          </p:cNvSpPr>
          <p:nvPr>
            <p:ph type="sldNum" sz="quarter" idx="5"/>
          </p:nvPr>
        </p:nvSpPr>
        <p:spPr/>
        <p:txBody>
          <a:bodyPr/>
          <a:lstStyle/>
          <a:p>
            <a:fld id="{AE69FA26-8A4B-4D4B-A4DA-BB6EC3F5AB51}" type="slidenum">
              <a:rPr lang="en-US" smtClean="0"/>
              <a:t>9</a:t>
            </a:fld>
            <a:endParaRPr lang="en-US"/>
          </a:p>
        </p:txBody>
      </p:sp>
    </p:spTree>
    <p:extLst>
      <p:ext uri="{BB962C8B-B14F-4D97-AF65-F5344CB8AC3E}">
        <p14:creationId xmlns:p14="http://schemas.microsoft.com/office/powerpoint/2010/main" val="292418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0214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34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156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4418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0371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3242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4552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3498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0530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8485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7442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273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71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2953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2580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12/18/2025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381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7275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12/18/2025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38270199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9.svg"/><Relationship Id="rId4" Type="http://schemas.openxmlformats.org/officeDocument/2006/relationships/diagramData" Target="../diagrams/data6.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9.svg"/><Relationship Id="rId4" Type="http://schemas.openxmlformats.org/officeDocument/2006/relationships/diagramData" Target="../diagrams/data5.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0436E2-95B7-9AB0-89E2-68AF92AEEF57}"/>
              </a:ext>
            </a:extLst>
          </p:cNvPr>
          <p:cNvSpPr/>
          <p:nvPr/>
        </p:nvSpPr>
        <p:spPr>
          <a:xfrm>
            <a:off x="0" y="0"/>
            <a:ext cx="9144000" cy="6858000"/>
          </a:xfrm>
          <a:prstGeom prst="rect">
            <a:avLst/>
          </a:prstGeom>
          <a:solidFill>
            <a:srgbClr val="54B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1" y="1460661"/>
            <a:ext cx="5191592" cy="3123525"/>
          </a:xfrm>
        </p:spPr>
        <p:txBody>
          <a:bodyPr>
            <a:noAutofit/>
          </a:bodyPr>
          <a:lstStyle/>
          <a:p>
            <a:br>
              <a:rPr lang="en-GB" sz="6000" dirty="0"/>
            </a:br>
            <a:r>
              <a:rPr lang="en-GB" sz="4000" b="1" dirty="0"/>
              <a:t>Cash </a:t>
            </a:r>
            <a:br>
              <a:rPr lang="en-GB" sz="4000" b="1" dirty="0"/>
            </a:br>
            <a:r>
              <a:rPr lang="en-GB" sz="4000" b="1" dirty="0"/>
              <a:t>Coordination in Lebanon </a:t>
            </a:r>
            <a:br>
              <a:rPr lang="en-US" sz="6000" dirty="0"/>
            </a:br>
            <a:endParaRPr lang="en-US" sz="6000" dirty="0"/>
          </a:p>
        </p:txBody>
      </p:sp>
      <p:sp>
        <p:nvSpPr>
          <p:cNvPr id="3" name="Subtitle 2"/>
          <p:cNvSpPr>
            <a:spLocks noGrp="1"/>
          </p:cNvSpPr>
          <p:nvPr>
            <p:ph type="subTitle" idx="1"/>
          </p:nvPr>
        </p:nvSpPr>
        <p:spPr>
          <a:xfrm>
            <a:off x="401957" y="3680297"/>
            <a:ext cx="5626310" cy="1645920"/>
          </a:xfrm>
        </p:spPr>
        <p:txBody>
          <a:bodyPr>
            <a:normAutofit/>
          </a:bodyPr>
          <a:lstStyle/>
          <a:p>
            <a:r>
              <a:rPr sz="1800" b="1" dirty="0"/>
              <a:t>Priority Findings &amp;</a:t>
            </a:r>
            <a:r>
              <a:rPr lang="en-US" sz="1800" b="1" dirty="0"/>
              <a:t> </a:t>
            </a:r>
            <a:r>
              <a:rPr sz="1800" b="1" dirty="0"/>
              <a:t>Recommendations</a:t>
            </a:r>
          </a:p>
          <a:p>
            <a:r>
              <a:rPr lang="en-US" sz="1800" b="1" dirty="0"/>
              <a:t>Dec 2025</a:t>
            </a:r>
            <a:endParaRPr sz="1800" b="1" dirty="0"/>
          </a:p>
        </p:txBody>
      </p:sp>
      <p:pic>
        <p:nvPicPr>
          <p:cNvPr id="5" name="Picture 4" descr="image2.png"/>
          <p:cNvPicPr>
            <a:picLocks noChangeAspect="1"/>
          </p:cNvPicPr>
          <p:nvPr/>
        </p:nvPicPr>
        <p:blipFill>
          <a:blip r:embed="rId3"/>
          <a:stretch>
            <a:fillRect/>
          </a:stretch>
        </p:blipFill>
        <p:spPr>
          <a:xfrm>
            <a:off x="452628" y="5607917"/>
            <a:ext cx="2206233" cy="959232"/>
          </a:xfrm>
          <a:prstGeom prst="rect">
            <a:avLst/>
          </a:prstGeom>
        </p:spPr>
      </p:pic>
      <p:pic>
        <p:nvPicPr>
          <p:cNvPr id="6" name="Picture 5" descr="image3.png"/>
          <p:cNvPicPr>
            <a:picLocks noChangeAspect="1"/>
          </p:cNvPicPr>
          <p:nvPr/>
        </p:nvPicPr>
        <p:blipFill>
          <a:blip r:embed="rId4"/>
          <a:stretch>
            <a:fillRect/>
          </a:stretch>
        </p:blipFill>
        <p:spPr>
          <a:xfrm>
            <a:off x="2584182" y="5545394"/>
            <a:ext cx="1214958" cy="1232334"/>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0F1B1647-0422-D780-DD1D-A4CB03C5A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3" y="80272"/>
            <a:ext cx="2665730" cy="854710"/>
          </a:xfrm>
          <a:prstGeom prst="rect">
            <a:avLst/>
          </a:prstGeom>
        </p:spPr>
      </p:pic>
      <p:pic>
        <p:nvPicPr>
          <p:cNvPr id="8" name="Picture 7">
            <a:extLst>
              <a:ext uri="{FF2B5EF4-FFF2-40B4-BE49-F238E27FC236}">
                <a16:creationId xmlns:a16="http://schemas.microsoft.com/office/drawing/2014/main" id="{26C2CEAB-0F72-C82F-0954-52394A6216EF}"/>
              </a:ext>
            </a:extLst>
          </p:cNvPr>
          <p:cNvPicPr>
            <a:picLocks noChangeAspect="1"/>
          </p:cNvPicPr>
          <p:nvPr/>
        </p:nvPicPr>
        <p:blipFill rotWithShape="1">
          <a:blip r:embed="rId6" cstate="print">
            <a:alphaModFix amt="85000"/>
            <a:extLst>
              <a:ext uri="{28A0092B-C50C-407E-A947-70E740481C1C}">
                <a14:useLocalDpi xmlns:a14="http://schemas.microsoft.com/office/drawing/2010/main" val="0"/>
              </a:ext>
            </a:extLst>
          </a:blip>
          <a:srcRect l="33431" t="1170" r="28405" b="33549"/>
          <a:stretch>
            <a:fillRect/>
          </a:stretch>
        </p:blipFill>
        <p:spPr bwMode="auto">
          <a:xfrm>
            <a:off x="6185043" y="0"/>
            <a:ext cx="3006963" cy="6858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00FA71F3-6301-B7FD-CDE6-958B56D34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0D192-E511-FC06-1585-0C6AEF5C6E63}"/>
              </a:ext>
            </a:extLst>
          </p:cNvPr>
          <p:cNvSpPr>
            <a:spLocks noGrp="1"/>
          </p:cNvSpPr>
          <p:nvPr>
            <p:ph type="title"/>
          </p:nvPr>
        </p:nvSpPr>
        <p:spPr>
          <a:xfrm>
            <a:off x="484582" y="775604"/>
            <a:ext cx="8153231" cy="963388"/>
          </a:xfrm>
        </p:spPr>
        <p:txBody>
          <a:bodyPr>
            <a:noAutofit/>
          </a:bodyPr>
          <a:lstStyle/>
          <a:p>
            <a:pPr>
              <a:defRPr>
                <a:solidFill>
                  <a:srgbClr val="284B63"/>
                </a:solidFill>
              </a:defRPr>
            </a:pPr>
            <a:r>
              <a:rPr lang="en-US" sz="4800" b="1" dirty="0">
                <a:solidFill>
                  <a:srgbClr val="FF0000"/>
                </a:solidFill>
              </a:rPr>
              <a:t>ROADBLOCK: </a:t>
            </a:r>
            <a:br>
              <a:rPr lang="en-US" sz="4800" b="1" dirty="0">
                <a:solidFill>
                  <a:schemeClr val="tx1"/>
                </a:solidFill>
              </a:rPr>
            </a:br>
            <a:r>
              <a:rPr lang="en-US" sz="3200" dirty="0">
                <a:solidFill>
                  <a:schemeClr val="tx1"/>
                </a:solidFill>
              </a:rPr>
              <a:t>Overloading nascent national systems </a:t>
            </a:r>
            <a:endParaRPr sz="4800" dirty="0">
              <a:solidFill>
                <a:schemeClr val="tx1"/>
              </a:solidFill>
            </a:endParaRPr>
          </a:p>
        </p:txBody>
      </p:sp>
      <p:sp>
        <p:nvSpPr>
          <p:cNvPr id="4" name="Content Placeholder 3">
            <a:extLst>
              <a:ext uri="{FF2B5EF4-FFF2-40B4-BE49-F238E27FC236}">
                <a16:creationId xmlns:a16="http://schemas.microsoft.com/office/drawing/2014/main" id="{C3A1861D-3CA6-92A8-8AB5-0284CEF1F1E0}"/>
              </a:ext>
            </a:extLst>
          </p:cNvPr>
          <p:cNvSpPr>
            <a:spLocks noGrp="1"/>
          </p:cNvSpPr>
          <p:nvPr>
            <p:ph idx="1"/>
          </p:nvPr>
        </p:nvSpPr>
        <p:spPr>
          <a:xfrm>
            <a:off x="4278087" y="2522764"/>
            <a:ext cx="4555670" cy="3306535"/>
          </a:xfrm>
        </p:spPr>
        <p:txBody>
          <a:bodyPr/>
          <a:lstStyle/>
          <a:p>
            <a:pPr marL="0" indent="0">
              <a:buNone/>
            </a:pPr>
            <a:endParaRPr lang="en-US" b="1" dirty="0"/>
          </a:p>
          <a:p>
            <a:endParaRPr lang="en-US" dirty="0"/>
          </a:p>
        </p:txBody>
      </p:sp>
      <p:sp>
        <p:nvSpPr>
          <p:cNvPr id="6" name="Content Placeholder 3">
            <a:extLst>
              <a:ext uri="{FF2B5EF4-FFF2-40B4-BE49-F238E27FC236}">
                <a16:creationId xmlns:a16="http://schemas.microsoft.com/office/drawing/2014/main" id="{35A122A5-472B-2517-3F0A-8B7E93D80117}"/>
              </a:ext>
            </a:extLst>
          </p:cNvPr>
          <p:cNvSpPr txBox="1">
            <a:spLocks/>
          </p:cNvSpPr>
          <p:nvPr/>
        </p:nvSpPr>
        <p:spPr>
          <a:xfrm>
            <a:off x="685800" y="3298370"/>
            <a:ext cx="2944201" cy="963387"/>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b="1" dirty="0"/>
          </a:p>
          <a:p>
            <a:pPr marL="0" indent="0">
              <a:buNone/>
            </a:pPr>
            <a:r>
              <a:rPr lang="en-US" sz="3000" b="1" dirty="0"/>
              <a:t>MITIGATION</a:t>
            </a:r>
          </a:p>
          <a:p>
            <a:endParaRPr lang="en-US" dirty="0"/>
          </a:p>
        </p:txBody>
      </p:sp>
      <p:pic>
        <p:nvPicPr>
          <p:cNvPr id="10" name="Graphic 9" descr="Arrow Right with solid fill">
            <a:extLst>
              <a:ext uri="{FF2B5EF4-FFF2-40B4-BE49-F238E27FC236}">
                <a16:creationId xmlns:a16="http://schemas.microsoft.com/office/drawing/2014/main" id="{DB5BF511-1074-6E7D-F208-85A294207E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2801" y="3445329"/>
            <a:ext cx="914400" cy="914400"/>
          </a:xfrm>
          <a:prstGeom prst="rect">
            <a:avLst/>
          </a:prstGeom>
        </p:spPr>
      </p:pic>
      <p:sp>
        <p:nvSpPr>
          <p:cNvPr id="11" name="Content Placeholder 3">
            <a:extLst>
              <a:ext uri="{FF2B5EF4-FFF2-40B4-BE49-F238E27FC236}">
                <a16:creationId xmlns:a16="http://schemas.microsoft.com/office/drawing/2014/main" id="{729BAA82-891E-5D25-AD0F-9A070F09A03F}"/>
              </a:ext>
            </a:extLst>
          </p:cNvPr>
          <p:cNvSpPr txBox="1">
            <a:spLocks/>
          </p:cNvSpPr>
          <p:nvPr/>
        </p:nvSpPr>
        <p:spPr>
          <a:xfrm>
            <a:off x="4278087" y="2816676"/>
            <a:ext cx="4180113" cy="2642564"/>
          </a:xfrm>
          <a:prstGeom prst="rect">
            <a:avLst/>
          </a:prstGeom>
        </p:spPr>
        <p:txBody>
          <a:bodyPr vert="horz" lIns="91440" tIns="45720" rIns="91440" bIns="45720" rtlCol="0">
            <a:normAutofit fontScale="850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b="1" dirty="0"/>
          </a:p>
          <a:p>
            <a:pPr lvl="0"/>
            <a:r>
              <a:rPr lang="en-US" dirty="0"/>
              <a:t>Stage engagement with </a:t>
            </a:r>
            <a:r>
              <a:rPr lang="en-US" dirty="0" err="1"/>
              <a:t>MoSA</a:t>
            </a:r>
            <a:r>
              <a:rPr lang="en-US" dirty="0"/>
              <a:t> during shocks </a:t>
            </a:r>
          </a:p>
          <a:p>
            <a:pPr lvl="0"/>
            <a:r>
              <a:rPr lang="en-US" dirty="0"/>
              <a:t>Invest in readiness, registries, and data protocols </a:t>
            </a:r>
          </a:p>
          <a:p>
            <a:pPr lvl="0"/>
            <a:r>
              <a:rPr lang="en-US" dirty="0"/>
              <a:t>CWG should have a permanent seat in the SAC/bilateral conversations (and reporting back) until established </a:t>
            </a:r>
          </a:p>
          <a:p>
            <a:endParaRPr lang="en-US" dirty="0"/>
          </a:p>
        </p:txBody>
      </p:sp>
    </p:spTree>
    <p:extLst>
      <p:ext uri="{BB962C8B-B14F-4D97-AF65-F5344CB8AC3E}">
        <p14:creationId xmlns:p14="http://schemas.microsoft.com/office/powerpoint/2010/main" val="353665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A6208A8-7D4A-7782-DC77-5D9B3C1F7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E5CE6-BBFA-2874-1328-94A8ECC02ADD}"/>
              </a:ext>
            </a:extLst>
          </p:cNvPr>
          <p:cNvSpPr>
            <a:spLocks noGrp="1"/>
          </p:cNvSpPr>
          <p:nvPr>
            <p:ph type="title"/>
          </p:nvPr>
        </p:nvSpPr>
        <p:spPr>
          <a:xfrm>
            <a:off x="484582" y="775604"/>
            <a:ext cx="8153231" cy="963388"/>
          </a:xfrm>
        </p:spPr>
        <p:txBody>
          <a:bodyPr>
            <a:noAutofit/>
          </a:bodyPr>
          <a:lstStyle/>
          <a:p>
            <a:pPr>
              <a:defRPr>
                <a:solidFill>
                  <a:srgbClr val="284B63"/>
                </a:solidFill>
              </a:defRPr>
            </a:pPr>
            <a:r>
              <a:rPr lang="en-US" sz="4800" b="1" dirty="0">
                <a:solidFill>
                  <a:schemeClr val="accent1"/>
                </a:solidFill>
              </a:rPr>
              <a:t>ROADBLOCK: </a:t>
            </a:r>
            <a:br>
              <a:rPr lang="en-US" sz="4800" b="1" dirty="0">
                <a:solidFill>
                  <a:schemeClr val="tx1"/>
                </a:solidFill>
              </a:rPr>
            </a:br>
            <a:r>
              <a:rPr lang="en-US" sz="3200" dirty="0">
                <a:solidFill>
                  <a:schemeClr val="tx1"/>
                </a:solidFill>
              </a:rPr>
              <a:t>Funding volatility </a:t>
            </a:r>
            <a:endParaRPr sz="4800" dirty="0">
              <a:solidFill>
                <a:schemeClr val="tx1"/>
              </a:solidFill>
            </a:endParaRPr>
          </a:p>
        </p:txBody>
      </p:sp>
      <p:graphicFrame>
        <p:nvGraphicFramePr>
          <p:cNvPr id="12" name="Content Placeholder 3">
            <a:extLst>
              <a:ext uri="{FF2B5EF4-FFF2-40B4-BE49-F238E27FC236}">
                <a16:creationId xmlns:a16="http://schemas.microsoft.com/office/drawing/2014/main" id="{03345DC6-2635-9C26-923B-BBD8503E080F}"/>
              </a:ext>
            </a:extLst>
          </p:cNvPr>
          <p:cNvGraphicFramePr>
            <a:graphicFrameLocks noGrp="1"/>
          </p:cNvGraphicFramePr>
          <p:nvPr>
            <p:ph idx="1"/>
            <p:extLst>
              <p:ext uri="{D42A27DB-BD31-4B8C-83A1-F6EECF244321}">
                <p14:modId xmlns:p14="http://schemas.microsoft.com/office/powerpoint/2010/main" val="1789893562"/>
              </p:ext>
            </p:extLst>
          </p:nvPr>
        </p:nvGraphicFramePr>
        <p:xfrm>
          <a:off x="4278087" y="2522764"/>
          <a:ext cx="4555670" cy="3306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3">
            <a:extLst>
              <a:ext uri="{FF2B5EF4-FFF2-40B4-BE49-F238E27FC236}">
                <a16:creationId xmlns:a16="http://schemas.microsoft.com/office/drawing/2014/main" id="{9C9EA3FB-6B62-8311-7547-1DC751E5EA82}"/>
              </a:ext>
            </a:extLst>
          </p:cNvPr>
          <p:cNvSpPr txBox="1">
            <a:spLocks/>
          </p:cNvSpPr>
          <p:nvPr/>
        </p:nvSpPr>
        <p:spPr>
          <a:xfrm>
            <a:off x="685800" y="3298370"/>
            <a:ext cx="2944201" cy="963387"/>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b="1" dirty="0"/>
          </a:p>
          <a:p>
            <a:pPr marL="0" indent="0">
              <a:buNone/>
            </a:pPr>
            <a:r>
              <a:rPr lang="en-US" sz="3000" b="1" dirty="0"/>
              <a:t>MITIGATION</a:t>
            </a:r>
          </a:p>
          <a:p>
            <a:endParaRPr lang="en-US" dirty="0"/>
          </a:p>
        </p:txBody>
      </p:sp>
      <p:pic>
        <p:nvPicPr>
          <p:cNvPr id="10" name="Graphic 9" descr="Arrow Right with solid fill">
            <a:extLst>
              <a:ext uri="{FF2B5EF4-FFF2-40B4-BE49-F238E27FC236}">
                <a16:creationId xmlns:a16="http://schemas.microsoft.com/office/drawing/2014/main" id="{1FDC292A-56EC-FDCF-0BF7-08845169FE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2801" y="3445329"/>
            <a:ext cx="914400" cy="914400"/>
          </a:xfrm>
          <a:prstGeom prst="rect">
            <a:avLst/>
          </a:prstGeom>
        </p:spPr>
      </p:pic>
    </p:spTree>
    <p:extLst>
      <p:ext uri="{BB962C8B-B14F-4D97-AF65-F5344CB8AC3E}">
        <p14:creationId xmlns:p14="http://schemas.microsoft.com/office/powerpoint/2010/main" val="5517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pPr>
              <a:defRPr>
                <a:solidFill>
                  <a:srgbClr val="284B63"/>
                </a:solidFill>
              </a:defRPr>
            </a:pPr>
            <a:r>
              <a:rPr lang="en-US" sz="2800">
                <a:solidFill>
                  <a:srgbClr val="F2F2F2"/>
                </a:solidFill>
              </a:rPr>
              <a:t>Conclusion</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9E7F320-83E4-4644-EEEF-D8327D3CD49B}"/>
              </a:ext>
            </a:extLst>
          </p:cNvPr>
          <p:cNvGraphicFramePr>
            <a:graphicFrameLocks noGrp="1"/>
          </p:cNvGraphicFramePr>
          <p:nvPr>
            <p:ph idx="1"/>
            <p:extLst>
              <p:ext uri="{D42A27DB-BD31-4B8C-83A1-F6EECF244321}">
                <p14:modId xmlns:p14="http://schemas.microsoft.com/office/powerpoint/2010/main" val="1010349957"/>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D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F05B-1AC1-80F3-0BBE-AA17885F4123}"/>
              </a:ext>
            </a:extLst>
          </p:cNvPr>
          <p:cNvSpPr>
            <a:spLocks noGrp="1"/>
          </p:cNvSpPr>
          <p:nvPr>
            <p:ph type="title"/>
          </p:nvPr>
        </p:nvSpPr>
        <p:spPr>
          <a:xfrm>
            <a:off x="3111518" y="2794702"/>
            <a:ext cx="2920963" cy="1400530"/>
          </a:xfrm>
        </p:spPr>
        <p:txBody>
          <a:bodyPr/>
          <a:lstStyle/>
          <a:p>
            <a:r>
              <a:rPr lang="en-US" dirty="0"/>
              <a:t>Thank you</a:t>
            </a:r>
            <a:br>
              <a:rPr lang="en-US" dirty="0"/>
            </a:br>
            <a:br>
              <a:rPr lang="en-US" dirty="0"/>
            </a:b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37D77FBA-1D26-DBBD-463D-CB264DDDC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625" y="3790984"/>
            <a:ext cx="2665730" cy="854710"/>
          </a:xfrm>
          <a:prstGeom prst="rect">
            <a:avLst/>
          </a:prstGeom>
        </p:spPr>
      </p:pic>
      <p:pic>
        <p:nvPicPr>
          <p:cNvPr id="5" name="Picture 4" descr="image3.png">
            <a:extLst>
              <a:ext uri="{FF2B5EF4-FFF2-40B4-BE49-F238E27FC236}">
                <a16:creationId xmlns:a16="http://schemas.microsoft.com/office/drawing/2014/main" id="{0302D9FA-AD85-7799-9F75-00C47F427365}"/>
              </a:ext>
            </a:extLst>
          </p:cNvPr>
          <p:cNvPicPr>
            <a:picLocks noChangeAspect="1"/>
          </p:cNvPicPr>
          <p:nvPr/>
        </p:nvPicPr>
        <p:blipFill>
          <a:blip r:embed="rId3"/>
          <a:stretch>
            <a:fillRect/>
          </a:stretch>
        </p:blipFill>
        <p:spPr>
          <a:xfrm>
            <a:off x="237546" y="172252"/>
            <a:ext cx="1214958" cy="1232334"/>
          </a:xfrm>
          <a:prstGeom prst="rect">
            <a:avLst/>
          </a:prstGeom>
        </p:spPr>
      </p:pic>
      <p:pic>
        <p:nvPicPr>
          <p:cNvPr id="7" name="Picture 6" descr="image2.png">
            <a:extLst>
              <a:ext uri="{FF2B5EF4-FFF2-40B4-BE49-F238E27FC236}">
                <a16:creationId xmlns:a16="http://schemas.microsoft.com/office/drawing/2014/main" id="{88BE90EE-B665-6E86-81E9-3C5DDD95CF6F}"/>
              </a:ext>
            </a:extLst>
          </p:cNvPr>
          <p:cNvPicPr>
            <a:picLocks noChangeAspect="1"/>
          </p:cNvPicPr>
          <p:nvPr/>
        </p:nvPicPr>
        <p:blipFill>
          <a:blip r:embed="rId4"/>
          <a:stretch>
            <a:fillRect/>
          </a:stretch>
        </p:blipFill>
        <p:spPr>
          <a:xfrm>
            <a:off x="1708551" y="308803"/>
            <a:ext cx="2206233" cy="959232"/>
          </a:xfrm>
          <a:prstGeom prst="rect">
            <a:avLst/>
          </a:prstGeom>
        </p:spPr>
      </p:pic>
      <p:sp>
        <p:nvSpPr>
          <p:cNvPr id="8" name="Freeform 9">
            <a:extLst>
              <a:ext uri="{FF2B5EF4-FFF2-40B4-BE49-F238E27FC236}">
                <a16:creationId xmlns:a16="http://schemas.microsoft.com/office/drawing/2014/main" id="{8494E3E4-EC70-CCD0-E176-BE3CE14D282C}"/>
              </a:ext>
            </a:extLst>
          </p:cNvPr>
          <p:cNvSpPr/>
          <p:nvPr/>
        </p:nvSpPr>
        <p:spPr>
          <a:xfrm>
            <a:off x="296363" y="5625666"/>
            <a:ext cx="2824375" cy="1232334"/>
          </a:xfrm>
          <a:custGeom>
            <a:avLst/>
            <a:gdLst/>
            <a:ahLst/>
            <a:cxnLst/>
            <a:rect l="l" t="t" r="r" b="b"/>
            <a:pathLst>
              <a:path w="3838854" h="1535542">
                <a:moveTo>
                  <a:pt x="0" y="0"/>
                </a:moveTo>
                <a:lnTo>
                  <a:pt x="3838854" y="0"/>
                </a:lnTo>
                <a:lnTo>
                  <a:pt x="3838854" y="1535541"/>
                </a:lnTo>
                <a:lnTo>
                  <a:pt x="0" y="1535541"/>
                </a:lnTo>
                <a:lnTo>
                  <a:pt x="0" y="0"/>
                </a:lnTo>
                <a:close/>
              </a:path>
            </a:pathLst>
          </a:custGeom>
          <a:blipFill>
            <a:blip r:embed="rId5"/>
            <a:stretch>
              <a:fillRect/>
            </a:stretch>
          </a:blipFill>
        </p:spPr>
        <p:txBody>
          <a:bodyPr/>
          <a:lstStyle/>
          <a:p>
            <a:endParaRPr lang="en-US"/>
          </a:p>
        </p:txBody>
      </p:sp>
      <p:sp>
        <p:nvSpPr>
          <p:cNvPr id="9" name="Freeform 8">
            <a:extLst>
              <a:ext uri="{FF2B5EF4-FFF2-40B4-BE49-F238E27FC236}">
                <a16:creationId xmlns:a16="http://schemas.microsoft.com/office/drawing/2014/main" id="{05C68D56-0F3B-8DF9-125B-7E96895AA1FA}"/>
              </a:ext>
            </a:extLst>
          </p:cNvPr>
          <p:cNvSpPr/>
          <p:nvPr/>
        </p:nvSpPr>
        <p:spPr>
          <a:xfrm>
            <a:off x="3798845" y="5300342"/>
            <a:ext cx="1546308" cy="1305823"/>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6"/>
            <a:stretch>
              <a:fillRect/>
            </a:stretch>
          </a:blipFill>
        </p:spPr>
        <p:txBody>
          <a:bodyPr/>
          <a:lstStyle/>
          <a:p>
            <a:endParaRPr lang="en-US"/>
          </a:p>
        </p:txBody>
      </p:sp>
      <p:sp>
        <p:nvSpPr>
          <p:cNvPr id="10" name="Freeform 7">
            <a:extLst>
              <a:ext uri="{FF2B5EF4-FFF2-40B4-BE49-F238E27FC236}">
                <a16:creationId xmlns:a16="http://schemas.microsoft.com/office/drawing/2014/main" id="{7280F71C-E3C4-7493-2E12-0812BB6A9065}"/>
              </a:ext>
            </a:extLst>
          </p:cNvPr>
          <p:cNvSpPr/>
          <p:nvPr/>
        </p:nvSpPr>
        <p:spPr>
          <a:xfrm>
            <a:off x="6213513" y="5713801"/>
            <a:ext cx="2725224" cy="1035583"/>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7"/>
            <a:stretch>
              <a:fillRect t="-3390" b="-112"/>
            </a:stretch>
          </a:blipFill>
        </p:spPr>
        <p:txBody>
          <a:bodyPr/>
          <a:lstStyle/>
          <a:p>
            <a:endParaRPr lang="en-US"/>
          </a:p>
        </p:txBody>
      </p:sp>
    </p:spTree>
    <p:extLst>
      <p:ext uri="{BB962C8B-B14F-4D97-AF65-F5344CB8AC3E}">
        <p14:creationId xmlns:p14="http://schemas.microsoft.com/office/powerpoint/2010/main" val="185193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F460-40DB-5A37-D45A-97167CD08D7E}"/>
              </a:ext>
            </a:extLst>
          </p:cNvPr>
          <p:cNvSpPr>
            <a:spLocks noGrp="1"/>
          </p:cNvSpPr>
          <p:nvPr>
            <p:ph type="title"/>
          </p:nvPr>
        </p:nvSpPr>
        <p:spPr>
          <a:xfrm>
            <a:off x="480216" y="685800"/>
            <a:ext cx="6778999" cy="5342467"/>
          </a:xfrm>
        </p:spPr>
        <p:txBody>
          <a:bodyPr>
            <a:normAutofit/>
          </a:bodyPr>
          <a:lstStyle/>
          <a:p>
            <a:r>
              <a:rPr lang="en-US" sz="3100" b="1" dirty="0"/>
              <a:t>Introducing the research</a:t>
            </a:r>
          </a:p>
        </p:txBody>
      </p:sp>
      <p:sp>
        <p:nvSpPr>
          <p:cNvPr id="3" name="Content Placeholder 2">
            <a:extLst>
              <a:ext uri="{FF2B5EF4-FFF2-40B4-BE49-F238E27FC236}">
                <a16:creationId xmlns:a16="http://schemas.microsoft.com/office/drawing/2014/main" id="{7514ED27-3F72-9ABF-13B6-1FCE60C74C52}"/>
              </a:ext>
            </a:extLst>
          </p:cNvPr>
          <p:cNvSpPr>
            <a:spLocks noGrp="1"/>
          </p:cNvSpPr>
          <p:nvPr>
            <p:ph idx="1"/>
          </p:nvPr>
        </p:nvSpPr>
        <p:spPr>
          <a:xfrm>
            <a:off x="625670" y="1669693"/>
            <a:ext cx="7892660" cy="5262390"/>
          </a:xfrm>
        </p:spPr>
        <p:txBody>
          <a:bodyPr>
            <a:normAutofit/>
          </a:bodyPr>
          <a:lstStyle/>
          <a:p>
            <a:pPr>
              <a:lnSpc>
                <a:spcPct val="90000"/>
              </a:lnSpc>
            </a:pPr>
            <a:endParaRPr lang="en-US" sz="1600" dirty="0">
              <a:solidFill>
                <a:schemeClr val="tx1"/>
              </a:solidFill>
            </a:endParaRPr>
          </a:p>
          <a:p>
            <a:pPr marL="0" indent="0">
              <a:lnSpc>
                <a:spcPct val="90000"/>
              </a:lnSpc>
              <a:buNone/>
            </a:pPr>
            <a:r>
              <a:rPr lang="en-US" b="1" dirty="0"/>
              <a:t>Title: </a:t>
            </a:r>
            <a:r>
              <a:rPr lang="en-US" dirty="0"/>
              <a:t>Cash Coordination in Lebanon: Research and Analysis </a:t>
            </a:r>
          </a:p>
          <a:p>
            <a:pPr marL="0" indent="0">
              <a:lnSpc>
                <a:spcPct val="90000"/>
              </a:lnSpc>
              <a:buNone/>
            </a:pPr>
            <a:r>
              <a:rPr lang="en-US" b="1" dirty="0"/>
              <a:t>Authors:</a:t>
            </a:r>
            <a:r>
              <a:rPr lang="en-US" dirty="0"/>
              <a:t> Vicente Palacios and Emily Sloane </a:t>
            </a:r>
          </a:p>
          <a:p>
            <a:pPr marL="0" indent="0">
              <a:lnSpc>
                <a:spcPct val="90000"/>
              </a:lnSpc>
              <a:buNone/>
            </a:pPr>
            <a:endParaRPr lang="en-US" dirty="0"/>
          </a:p>
          <a:p>
            <a:pPr marL="0" indent="0">
              <a:lnSpc>
                <a:spcPct val="90000"/>
              </a:lnSpc>
              <a:buNone/>
            </a:pPr>
            <a:r>
              <a:rPr lang="en-US" b="1" dirty="0"/>
              <a:t>Research Purpose: </a:t>
            </a:r>
          </a:p>
          <a:p>
            <a:pPr lvl="1">
              <a:lnSpc>
                <a:spcPct val="90000"/>
              </a:lnSpc>
            </a:pPr>
            <a:r>
              <a:rPr lang="en-US" dirty="0"/>
              <a:t>Build upon recommendations from LDCF join donor cash mission Jun25</a:t>
            </a:r>
          </a:p>
          <a:p>
            <a:pPr lvl="1">
              <a:lnSpc>
                <a:spcPct val="90000"/>
              </a:lnSpc>
            </a:pPr>
            <a:r>
              <a:rPr lang="en-US" dirty="0"/>
              <a:t>Gather insights from across cash stakeholders in Lebanon and draw on global standards and learning</a:t>
            </a:r>
          </a:p>
          <a:p>
            <a:pPr lvl="1">
              <a:lnSpc>
                <a:spcPct val="90000"/>
              </a:lnSpc>
            </a:pPr>
            <a:r>
              <a:rPr lang="en-US" dirty="0"/>
              <a:t>Identify operational recommendations to support the transition to CWG fit for the context</a:t>
            </a:r>
          </a:p>
          <a:p>
            <a:pPr>
              <a:lnSpc>
                <a:spcPct val="90000"/>
              </a:lnSpc>
            </a:pPr>
            <a:endParaRPr lang="en-US" sz="1600" dirty="0">
              <a:solidFill>
                <a:schemeClr val="tx1"/>
              </a:solidFill>
            </a:endParaRPr>
          </a:p>
        </p:txBody>
      </p:sp>
    </p:spTree>
    <p:extLst>
      <p:ext uri="{BB962C8B-B14F-4D97-AF65-F5344CB8AC3E}">
        <p14:creationId xmlns:p14="http://schemas.microsoft.com/office/powerpoint/2010/main" val="377607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82EE02E-0C80-1157-AA24-5CD8744BB0B5}"/>
              </a:ext>
            </a:extLst>
          </p:cNvPr>
          <p:cNvSpPr>
            <a:spLocks noGrp="1"/>
          </p:cNvSpPr>
          <p:nvPr>
            <p:ph type="title"/>
          </p:nvPr>
        </p:nvSpPr>
        <p:spPr>
          <a:xfrm>
            <a:off x="486697" y="629267"/>
            <a:ext cx="6939116" cy="1016654"/>
          </a:xfrm>
        </p:spPr>
        <p:txBody>
          <a:bodyPr>
            <a:normAutofit/>
          </a:bodyPr>
          <a:lstStyle/>
          <a:p>
            <a:pPr>
              <a:lnSpc>
                <a:spcPct val="90000"/>
              </a:lnSpc>
            </a:pPr>
            <a:r>
              <a:rPr lang="en-US" sz="3300" dirty="0">
                <a:solidFill>
                  <a:srgbClr val="EBEBEB"/>
                </a:solidFill>
              </a:rPr>
              <a:t>Findings Snapshot</a:t>
            </a:r>
          </a:p>
        </p:txBody>
      </p:sp>
      <p:sp useBgFill="1">
        <p:nvSpPr>
          <p:cNvPr id="29" name="Freeform: Shape 28">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BE9BF528-315F-D17B-C59C-D2CD5AE23850}"/>
              </a:ext>
            </a:extLst>
          </p:cNvPr>
          <p:cNvSpPr>
            <a:spLocks noGrp="1"/>
          </p:cNvSpPr>
          <p:nvPr>
            <p:ph idx="1"/>
          </p:nvPr>
        </p:nvSpPr>
        <p:spPr>
          <a:xfrm>
            <a:off x="486697" y="2402308"/>
            <a:ext cx="8097465" cy="4233881"/>
          </a:xfrm>
        </p:spPr>
        <p:txBody>
          <a:bodyPr>
            <a:normAutofit/>
          </a:bodyPr>
          <a:lstStyle/>
          <a:p>
            <a:r>
              <a:rPr lang="en-US" sz="1800" b="1" dirty="0"/>
              <a:t>Target groups: </a:t>
            </a:r>
            <a:r>
              <a:rPr lang="en-US" sz="1800" dirty="0"/>
              <a:t>Population-segmented cash architecture = uneven assistance</a:t>
            </a:r>
          </a:p>
          <a:p>
            <a:r>
              <a:rPr lang="en-US" sz="1800" b="1" dirty="0"/>
              <a:t>Social Protection linkages:</a:t>
            </a:r>
            <a:r>
              <a:rPr lang="en-US" sz="1800" dirty="0"/>
              <a:t>  Advancing but remain immature for crisis operations. Weak coordination.</a:t>
            </a:r>
          </a:p>
          <a:p>
            <a:r>
              <a:rPr lang="en-US" sz="1800" b="1" dirty="0"/>
              <a:t>Sectoral cash: </a:t>
            </a:r>
            <a:r>
              <a:rPr lang="en-US" sz="1800" dirty="0"/>
              <a:t>Lack of cross sectoral cash decision/conflicting sectoral guidance undermining response coherence. Need to redefine MPCA.</a:t>
            </a:r>
          </a:p>
          <a:p>
            <a:r>
              <a:rPr lang="en-US" sz="1800" b="1" dirty="0"/>
              <a:t>National organization: </a:t>
            </a:r>
            <a:r>
              <a:rPr lang="en-US" sz="1800" dirty="0"/>
              <a:t>Grossly underrepresented.</a:t>
            </a:r>
          </a:p>
          <a:p>
            <a:r>
              <a:rPr lang="en-US" sz="1800" b="1" dirty="0"/>
              <a:t>Systems &amp; Mandates: </a:t>
            </a:r>
            <a:r>
              <a:rPr lang="en-US" sz="1800" dirty="0"/>
              <a:t>Systems are strong/strengthening but strong institutional mandates that shapes the response and override technical coordination  - call for more open participation.</a:t>
            </a:r>
            <a:endParaRPr lang="en-US" sz="1800" b="1" dirty="0"/>
          </a:p>
          <a:p>
            <a:endParaRPr lang="en-US" b="1" dirty="0"/>
          </a:p>
        </p:txBody>
      </p:sp>
    </p:spTree>
    <p:extLst>
      <p:ext uri="{BB962C8B-B14F-4D97-AF65-F5344CB8AC3E}">
        <p14:creationId xmlns:p14="http://schemas.microsoft.com/office/powerpoint/2010/main" val="178161706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defRPr>
                <a:solidFill>
                  <a:srgbClr val="284B63"/>
                </a:solidFill>
              </a:defRPr>
            </a:pPr>
            <a:r>
              <a:rPr lang="en-US" sz="3300">
                <a:solidFill>
                  <a:srgbClr val="EBEBEB"/>
                </a:solidFill>
              </a:rPr>
              <a:t>Recommendation 1: Strengthen CWG Authority</a:t>
            </a:r>
          </a:p>
        </p:txBody>
      </p:sp>
      <p:sp>
        <p:nvSpPr>
          <p:cNvPr id="17" name="Rectangle 16">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61DCCB6A-3D72-3808-AAD6-224CC8A15C38}"/>
              </a:ext>
            </a:extLst>
          </p:cNvPr>
          <p:cNvGraphicFramePr>
            <a:graphicFrameLocks noGrp="1"/>
          </p:cNvGraphicFramePr>
          <p:nvPr>
            <p:ph idx="1"/>
            <p:extLst>
              <p:ext uri="{D42A27DB-BD31-4B8C-83A1-F6EECF244321}">
                <p14:modId xmlns:p14="http://schemas.microsoft.com/office/powerpoint/2010/main" val="264459947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defRPr>
                <a:solidFill>
                  <a:srgbClr val="284B63"/>
                </a:solidFill>
              </a:defRPr>
            </a:pPr>
            <a:r>
              <a:rPr lang="fr-FR" sz="2900" dirty="0" err="1">
                <a:solidFill>
                  <a:srgbClr val="EBEBEB"/>
                </a:solidFill>
              </a:rPr>
              <a:t>Recommendation</a:t>
            </a:r>
            <a:r>
              <a:rPr lang="fr-FR" sz="2900" dirty="0">
                <a:solidFill>
                  <a:srgbClr val="EBEBEB"/>
                </a:solidFill>
              </a:rPr>
              <a:t> 2: </a:t>
            </a:r>
            <a:r>
              <a:rPr lang="fr-FR" sz="2900" dirty="0" err="1">
                <a:solidFill>
                  <a:srgbClr val="EBEBEB"/>
                </a:solidFill>
              </a:rPr>
              <a:t>Humanitarian</a:t>
            </a:r>
            <a:r>
              <a:rPr lang="fr-FR" sz="2900" dirty="0">
                <a:solidFill>
                  <a:srgbClr val="EBEBEB"/>
                </a:solidFill>
              </a:rPr>
              <a:t>–Social Protection Linkages</a:t>
            </a:r>
          </a:p>
        </p:txBody>
      </p:sp>
      <p:sp useBgFill="1">
        <p:nvSpPr>
          <p:cNvPr id="16" name="Freeform: Shape 1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graphicFrame>
        <p:nvGraphicFramePr>
          <p:cNvPr id="5" name="Content Placeholder 2">
            <a:extLst>
              <a:ext uri="{FF2B5EF4-FFF2-40B4-BE49-F238E27FC236}">
                <a16:creationId xmlns:a16="http://schemas.microsoft.com/office/drawing/2014/main" id="{794BE81A-F81D-49F4-2757-63B9EC5C5A15}"/>
              </a:ext>
            </a:extLst>
          </p:cNvPr>
          <p:cNvGraphicFramePr>
            <a:graphicFrameLocks noGrp="1"/>
          </p:cNvGraphicFramePr>
          <p:nvPr>
            <p:ph idx="1"/>
            <p:extLst>
              <p:ext uri="{D42A27DB-BD31-4B8C-83A1-F6EECF244321}">
                <p14:modId xmlns:p14="http://schemas.microsoft.com/office/powerpoint/2010/main" val="2709476465"/>
              </p:ext>
            </p:extLst>
          </p:nvPr>
        </p:nvGraphicFramePr>
        <p:xfrm>
          <a:off x="486698" y="2548281"/>
          <a:ext cx="7856011"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3A886-1848-59D6-2944-3F01D70596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F02550F-4FCE-2C5D-C28F-6BCFB873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7EF1CF-43AA-40A6-9924-84145A04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9F65F48C-C0D9-49E2-0E7E-E2949DB5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205B9E3-1263-554D-73FC-30E600E20816}"/>
              </a:ext>
            </a:extLst>
          </p:cNvPr>
          <p:cNvSpPr>
            <a:spLocks noGrp="1"/>
          </p:cNvSpPr>
          <p:nvPr>
            <p:ph type="title"/>
          </p:nvPr>
        </p:nvSpPr>
        <p:spPr>
          <a:xfrm>
            <a:off x="486697" y="629267"/>
            <a:ext cx="6939116" cy="1016654"/>
          </a:xfrm>
        </p:spPr>
        <p:txBody>
          <a:bodyPr>
            <a:normAutofit/>
          </a:bodyPr>
          <a:lstStyle/>
          <a:p>
            <a:pPr>
              <a:lnSpc>
                <a:spcPct val="90000"/>
              </a:lnSpc>
              <a:defRPr>
                <a:solidFill>
                  <a:srgbClr val="284B63"/>
                </a:solidFill>
              </a:defRPr>
            </a:pPr>
            <a:r>
              <a:rPr lang="fr-FR" sz="2900" dirty="0" err="1">
                <a:solidFill>
                  <a:srgbClr val="EBEBEB"/>
                </a:solidFill>
              </a:rPr>
              <a:t>Recommendation</a:t>
            </a:r>
            <a:r>
              <a:rPr lang="fr-FR" sz="2900" dirty="0">
                <a:solidFill>
                  <a:srgbClr val="EBEBEB"/>
                </a:solidFill>
              </a:rPr>
              <a:t> 3: </a:t>
            </a:r>
            <a:br>
              <a:rPr lang="fr-FR" sz="2900" dirty="0">
                <a:solidFill>
                  <a:srgbClr val="EBEBEB"/>
                </a:solidFill>
              </a:rPr>
            </a:br>
            <a:r>
              <a:rPr lang="fr-FR" sz="2900" dirty="0">
                <a:solidFill>
                  <a:srgbClr val="EBEBEB"/>
                </a:solidFill>
              </a:rPr>
              <a:t>Re-center MPCA</a:t>
            </a:r>
          </a:p>
        </p:txBody>
      </p:sp>
      <p:sp useBgFill="1">
        <p:nvSpPr>
          <p:cNvPr id="16" name="Freeform: Shape 15">
            <a:extLst>
              <a:ext uri="{FF2B5EF4-FFF2-40B4-BE49-F238E27FC236}">
                <a16:creationId xmlns:a16="http://schemas.microsoft.com/office/drawing/2014/main" id="{D438A8EE-856E-D3B5-4235-F432C8510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graphicFrame>
        <p:nvGraphicFramePr>
          <p:cNvPr id="5" name="Content Placeholder 2">
            <a:extLst>
              <a:ext uri="{FF2B5EF4-FFF2-40B4-BE49-F238E27FC236}">
                <a16:creationId xmlns:a16="http://schemas.microsoft.com/office/drawing/2014/main" id="{8BD1DF18-E302-9FB7-1A7F-DC1895D2B0E2}"/>
              </a:ext>
            </a:extLst>
          </p:cNvPr>
          <p:cNvGraphicFramePr>
            <a:graphicFrameLocks noGrp="1"/>
          </p:cNvGraphicFramePr>
          <p:nvPr>
            <p:ph idx="1"/>
            <p:extLst>
              <p:ext uri="{D42A27DB-BD31-4B8C-83A1-F6EECF244321}">
                <p14:modId xmlns:p14="http://schemas.microsoft.com/office/powerpoint/2010/main" val="3478380191"/>
              </p:ext>
            </p:extLst>
          </p:nvPr>
        </p:nvGraphicFramePr>
        <p:xfrm>
          <a:off x="486698" y="2548281"/>
          <a:ext cx="7856011"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0965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19D05E-7587-5216-A496-5C2A5A63AE1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144DDD4-FC08-803C-C767-F3A2C1897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994987-D095-6A5C-93A0-F22E0F2F7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DD33BF59-25EC-894E-183A-D561AFE2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799BE30-E1FC-A4EC-846E-7526BE13FE50}"/>
              </a:ext>
            </a:extLst>
          </p:cNvPr>
          <p:cNvSpPr>
            <a:spLocks noGrp="1"/>
          </p:cNvSpPr>
          <p:nvPr>
            <p:ph type="title"/>
          </p:nvPr>
        </p:nvSpPr>
        <p:spPr>
          <a:xfrm>
            <a:off x="486697" y="629267"/>
            <a:ext cx="6939116" cy="1016654"/>
          </a:xfrm>
        </p:spPr>
        <p:txBody>
          <a:bodyPr>
            <a:normAutofit/>
          </a:bodyPr>
          <a:lstStyle/>
          <a:p>
            <a:pPr>
              <a:lnSpc>
                <a:spcPct val="90000"/>
              </a:lnSpc>
              <a:defRPr>
                <a:solidFill>
                  <a:srgbClr val="284B63"/>
                </a:solidFill>
              </a:defRPr>
            </a:pPr>
            <a:r>
              <a:rPr lang="fr-FR" sz="2900" dirty="0" err="1">
                <a:solidFill>
                  <a:srgbClr val="EBEBEB"/>
                </a:solidFill>
              </a:rPr>
              <a:t>Recommendation</a:t>
            </a:r>
            <a:r>
              <a:rPr lang="fr-FR" sz="2900" dirty="0">
                <a:solidFill>
                  <a:srgbClr val="EBEBEB"/>
                </a:solidFill>
              </a:rPr>
              <a:t> 4: </a:t>
            </a:r>
            <a:br>
              <a:rPr lang="fr-FR" sz="2900" dirty="0">
                <a:solidFill>
                  <a:srgbClr val="EBEBEB"/>
                </a:solidFill>
              </a:rPr>
            </a:br>
            <a:r>
              <a:rPr lang="fr-FR" sz="2900" dirty="0" err="1">
                <a:solidFill>
                  <a:srgbClr val="EBEBEB"/>
                </a:solidFill>
              </a:rPr>
              <a:t>Donor</a:t>
            </a:r>
            <a:r>
              <a:rPr lang="fr-FR" sz="2900" dirty="0">
                <a:solidFill>
                  <a:srgbClr val="EBEBEB"/>
                </a:solidFill>
              </a:rPr>
              <a:t> </a:t>
            </a:r>
            <a:r>
              <a:rPr lang="fr-FR" sz="2900" dirty="0" err="1">
                <a:solidFill>
                  <a:srgbClr val="EBEBEB"/>
                </a:solidFill>
              </a:rPr>
              <a:t>alignment</a:t>
            </a:r>
            <a:r>
              <a:rPr lang="fr-FR" sz="2900" dirty="0">
                <a:solidFill>
                  <a:srgbClr val="EBEBEB"/>
                </a:solidFill>
              </a:rPr>
              <a:t> </a:t>
            </a:r>
          </a:p>
        </p:txBody>
      </p:sp>
      <p:sp useBgFill="1">
        <p:nvSpPr>
          <p:cNvPr id="16" name="Freeform: Shape 15">
            <a:extLst>
              <a:ext uri="{FF2B5EF4-FFF2-40B4-BE49-F238E27FC236}">
                <a16:creationId xmlns:a16="http://schemas.microsoft.com/office/drawing/2014/main" id="{EC237A58-F5FD-FE3F-47E1-8502D92FA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graphicFrame>
        <p:nvGraphicFramePr>
          <p:cNvPr id="5" name="Content Placeholder 2">
            <a:extLst>
              <a:ext uri="{FF2B5EF4-FFF2-40B4-BE49-F238E27FC236}">
                <a16:creationId xmlns:a16="http://schemas.microsoft.com/office/drawing/2014/main" id="{F0FBE215-1C58-B5CC-EC6E-D21EB7250FB4}"/>
              </a:ext>
            </a:extLst>
          </p:cNvPr>
          <p:cNvGraphicFramePr>
            <a:graphicFrameLocks noGrp="1"/>
          </p:cNvGraphicFramePr>
          <p:nvPr>
            <p:ph idx="1"/>
            <p:extLst>
              <p:ext uri="{D42A27DB-BD31-4B8C-83A1-F6EECF244321}">
                <p14:modId xmlns:p14="http://schemas.microsoft.com/office/powerpoint/2010/main" val="1028580176"/>
              </p:ext>
            </p:extLst>
          </p:nvPr>
        </p:nvGraphicFramePr>
        <p:xfrm>
          <a:off x="486698" y="2548281"/>
          <a:ext cx="7856011"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725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pPr>
              <a:defRPr>
                <a:solidFill>
                  <a:srgbClr val="284B63"/>
                </a:solidFill>
              </a:defRPr>
            </a:pPr>
            <a:r>
              <a:rPr dirty="0">
                <a:solidFill>
                  <a:schemeClr val="tx1"/>
                </a:solidFill>
              </a:rPr>
              <a:t>Anticipated Roadblocks</a:t>
            </a:r>
          </a:p>
        </p:txBody>
      </p:sp>
      <p:sp>
        <p:nvSpPr>
          <p:cNvPr id="7" name="Content Placeholder 6">
            <a:extLst>
              <a:ext uri="{FF2B5EF4-FFF2-40B4-BE49-F238E27FC236}">
                <a16:creationId xmlns:a16="http://schemas.microsoft.com/office/drawing/2014/main" id="{D021EE93-D078-DAD0-DB40-BA6048EAD93D}"/>
              </a:ext>
            </a:extLst>
          </p:cNvPr>
          <p:cNvSpPr>
            <a:spLocks noGrp="1"/>
          </p:cNvSpPr>
          <p:nvPr>
            <p:ph idx="1"/>
          </p:nvPr>
        </p:nvSpPr>
        <p:spPr>
          <a:xfrm>
            <a:off x="782994" y="1872843"/>
            <a:ext cx="3042171" cy="4547556"/>
          </a:xfrm>
        </p:spPr>
        <p:txBody>
          <a:bodyPr>
            <a:normAutofit/>
          </a:bodyPr>
          <a:lstStyle/>
          <a:p>
            <a:pPr marL="0" indent="0">
              <a:buNone/>
            </a:pPr>
            <a:r>
              <a:rPr lang="en-US" b="1" dirty="0"/>
              <a:t>When</a:t>
            </a:r>
          </a:p>
          <a:p>
            <a:pPr lvl="0"/>
            <a:r>
              <a:rPr lang="en-US" dirty="0"/>
              <a:t>LRP negotiations</a:t>
            </a:r>
          </a:p>
          <a:p>
            <a:pPr lvl="0"/>
            <a:r>
              <a:rPr lang="en-US" dirty="0"/>
              <a:t>SOP revisions</a:t>
            </a:r>
          </a:p>
          <a:p>
            <a:pPr lvl="0"/>
            <a:r>
              <a:rPr lang="en-US" dirty="0"/>
              <a:t>Setting transfer values</a:t>
            </a:r>
          </a:p>
          <a:p>
            <a:pPr lvl="0"/>
            <a:r>
              <a:rPr lang="en-US" dirty="0"/>
              <a:t>Targeting discussions</a:t>
            </a:r>
          </a:p>
          <a:p>
            <a:pPr lvl="0"/>
            <a:r>
              <a:rPr lang="en-US" dirty="0"/>
              <a:t>Early crisis</a:t>
            </a:r>
          </a:p>
          <a:p>
            <a:pPr marL="0" indent="0">
              <a:buNone/>
            </a:pPr>
            <a:endParaRPr lang="en-US" b="1" dirty="0"/>
          </a:p>
        </p:txBody>
      </p:sp>
      <p:sp>
        <p:nvSpPr>
          <p:cNvPr id="8" name="Content Placeholder 6">
            <a:extLst>
              <a:ext uri="{FF2B5EF4-FFF2-40B4-BE49-F238E27FC236}">
                <a16:creationId xmlns:a16="http://schemas.microsoft.com/office/drawing/2014/main" id="{29ED16A0-0CAA-F6EF-3199-D8E147380A32}"/>
              </a:ext>
            </a:extLst>
          </p:cNvPr>
          <p:cNvSpPr txBox="1">
            <a:spLocks/>
          </p:cNvSpPr>
          <p:nvPr/>
        </p:nvSpPr>
        <p:spPr>
          <a:xfrm>
            <a:off x="5318837" y="1853248"/>
            <a:ext cx="3042171" cy="4547558"/>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a:t>What?</a:t>
            </a:r>
          </a:p>
          <a:p>
            <a:pPr lvl="0"/>
            <a:r>
              <a:rPr lang="en-US" dirty="0"/>
              <a:t>Mandate disputes</a:t>
            </a:r>
          </a:p>
          <a:p>
            <a:pPr lvl="0"/>
            <a:r>
              <a:rPr lang="en-US" dirty="0"/>
              <a:t>Divergent preferences for modalities</a:t>
            </a:r>
          </a:p>
          <a:p>
            <a:pPr lvl="0"/>
            <a:r>
              <a:rPr lang="en-US" dirty="0"/>
              <a:t>Mismatched risk thresholds</a:t>
            </a:r>
          </a:p>
          <a:p>
            <a:pPr lvl="0"/>
            <a:r>
              <a:rPr lang="en-US" dirty="0"/>
              <a:t>Political sensitivities around consolidation</a:t>
            </a:r>
          </a:p>
          <a:p>
            <a:pPr marL="0" indent="0">
              <a:buFont typeface="Wingdings 3" charset="2"/>
              <a:buNone/>
            </a:pP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A95B91CE-D6E0-2630-8B4B-682D419E8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2DCB7-DBD2-D7BE-5A2C-60B4458DAB86}"/>
              </a:ext>
            </a:extLst>
          </p:cNvPr>
          <p:cNvSpPr>
            <a:spLocks noGrp="1"/>
          </p:cNvSpPr>
          <p:nvPr>
            <p:ph type="title"/>
          </p:nvPr>
        </p:nvSpPr>
        <p:spPr>
          <a:xfrm>
            <a:off x="484582" y="775604"/>
            <a:ext cx="8153231" cy="963388"/>
          </a:xfrm>
        </p:spPr>
        <p:txBody>
          <a:bodyPr>
            <a:noAutofit/>
          </a:bodyPr>
          <a:lstStyle/>
          <a:p>
            <a:pPr>
              <a:defRPr>
                <a:solidFill>
                  <a:srgbClr val="284B63"/>
                </a:solidFill>
              </a:defRPr>
            </a:pPr>
            <a:r>
              <a:rPr lang="en-US" sz="4800" b="1" dirty="0">
                <a:solidFill>
                  <a:srgbClr val="FF0000"/>
                </a:solidFill>
              </a:rPr>
              <a:t>ROADBLOCK: </a:t>
            </a:r>
            <a:br>
              <a:rPr lang="en-US" sz="4800" b="1" dirty="0">
                <a:solidFill>
                  <a:schemeClr val="tx1"/>
                </a:solidFill>
              </a:rPr>
            </a:br>
            <a:r>
              <a:rPr lang="en-US" sz="3200" dirty="0">
                <a:solidFill>
                  <a:schemeClr val="tx1"/>
                </a:solidFill>
              </a:rPr>
              <a:t>Resistance to mandate consolidation</a:t>
            </a:r>
            <a:endParaRPr sz="4800" dirty="0">
              <a:solidFill>
                <a:schemeClr val="tx1"/>
              </a:solidFill>
            </a:endParaRPr>
          </a:p>
        </p:txBody>
      </p:sp>
      <p:graphicFrame>
        <p:nvGraphicFramePr>
          <p:cNvPr id="12" name="Content Placeholder 3">
            <a:extLst>
              <a:ext uri="{FF2B5EF4-FFF2-40B4-BE49-F238E27FC236}">
                <a16:creationId xmlns:a16="http://schemas.microsoft.com/office/drawing/2014/main" id="{3B7FA648-2324-CFC2-9DF5-4FD8909F4CF8}"/>
              </a:ext>
            </a:extLst>
          </p:cNvPr>
          <p:cNvGraphicFramePr>
            <a:graphicFrameLocks noGrp="1"/>
          </p:cNvGraphicFramePr>
          <p:nvPr>
            <p:ph idx="1"/>
            <p:extLst>
              <p:ext uri="{D42A27DB-BD31-4B8C-83A1-F6EECF244321}">
                <p14:modId xmlns:p14="http://schemas.microsoft.com/office/powerpoint/2010/main" val="2932481759"/>
              </p:ext>
            </p:extLst>
          </p:nvPr>
        </p:nvGraphicFramePr>
        <p:xfrm>
          <a:off x="4278087" y="2522764"/>
          <a:ext cx="4555670" cy="3306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3">
            <a:extLst>
              <a:ext uri="{FF2B5EF4-FFF2-40B4-BE49-F238E27FC236}">
                <a16:creationId xmlns:a16="http://schemas.microsoft.com/office/drawing/2014/main" id="{B59FA57D-0BA2-4D29-356E-D548911A4FAB}"/>
              </a:ext>
            </a:extLst>
          </p:cNvPr>
          <p:cNvSpPr txBox="1">
            <a:spLocks/>
          </p:cNvSpPr>
          <p:nvPr/>
        </p:nvSpPr>
        <p:spPr>
          <a:xfrm>
            <a:off x="685800" y="3298370"/>
            <a:ext cx="2944201" cy="963387"/>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b="1" dirty="0"/>
          </a:p>
          <a:p>
            <a:pPr marL="0" indent="0">
              <a:buNone/>
            </a:pPr>
            <a:r>
              <a:rPr lang="en-US" sz="3000" b="1" dirty="0"/>
              <a:t>MITIGATION</a:t>
            </a:r>
          </a:p>
          <a:p>
            <a:endParaRPr lang="en-US" dirty="0"/>
          </a:p>
        </p:txBody>
      </p:sp>
      <p:pic>
        <p:nvPicPr>
          <p:cNvPr id="10" name="Graphic 9" descr="Arrow Right with solid fill">
            <a:extLst>
              <a:ext uri="{FF2B5EF4-FFF2-40B4-BE49-F238E27FC236}">
                <a16:creationId xmlns:a16="http://schemas.microsoft.com/office/drawing/2014/main" id="{6D91FC66-DAB4-FB82-5AFE-A317423239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2801" y="3445329"/>
            <a:ext cx="914400" cy="914400"/>
          </a:xfrm>
          <a:prstGeom prst="rect">
            <a:avLst/>
          </a:prstGeom>
        </p:spPr>
      </p:pic>
    </p:spTree>
    <p:extLst>
      <p:ext uri="{BB962C8B-B14F-4D97-AF65-F5344CB8AC3E}">
        <p14:creationId xmlns:p14="http://schemas.microsoft.com/office/powerpoint/2010/main" val="3851624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E94FFE1949E848912043ECF8E12454" ma:contentTypeVersion="20" ma:contentTypeDescription="Create a new document." ma:contentTypeScope="" ma:versionID="50b7a60147a0647026bbe60ac503a7f5">
  <xsd:schema xmlns:xsd="http://www.w3.org/2001/XMLSchema" xmlns:xs="http://www.w3.org/2001/XMLSchema" xmlns:p="http://schemas.microsoft.com/office/2006/metadata/properties" xmlns:ns2="721bc2d7-9a02-407b-9ac7-b9526fdc8078" xmlns:ns3="9d4a5ad2-d091-4eab-98f6-f3d0a51c9ff6" targetNamespace="http://schemas.microsoft.com/office/2006/metadata/properties" ma:root="true" ma:fieldsID="9ab8d0908287f6a85e06de3cce991943" ns2:_="" ns3:_="">
    <xsd:import namespace="721bc2d7-9a02-407b-9ac7-b9526fdc8078"/>
    <xsd:import namespace="9d4a5ad2-d091-4eab-98f6-f3d0a51c9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OrderNumber" minOccurs="0"/>
                <xsd:element ref="ns2:Categor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2d7-9a02-407b-9ac7-b9526fdc8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OrderNumber" ma:index="21" nillable="true" ma:displayName="Order Number" ma:decimals="0" ma:default="1" ma:format="Dropdown" ma:internalName="OrderNumber" ma:percentage="FALSE">
      <xsd:simpleType>
        <xsd:restriction base="dms:Number"/>
      </xsd:simpleType>
    </xsd:element>
    <xsd:element name="Category" ma:index="22" nillable="true" ma:displayName="Category" ma:default="Activity report" ma:format="Dropdown" ma:internalName="Category">
      <xsd:simpleType>
        <xsd:union memberTypes="dms:Text">
          <xsd:simpleType>
            <xsd:restriction base="dms:Choice">
              <xsd:enumeration value="Activity report"/>
              <xsd:enumeration value="Activity Brief"/>
              <xsd:enumeration value="Contract"/>
              <xsd:enumeration value="Data processing agreement"/>
              <xsd:enumeration value="Data sharing agreement"/>
              <xsd:enumeration value="Inception"/>
              <xsd:enumeration value="Research report"/>
              <xsd:enumeration value="Research brief"/>
              <xsd:enumeration value="Template"/>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a5ad2-d091-4eab-98f6-f3d0a51c9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ed9306f-1f03-41bb-9d03-babdf991d3e4}" ma:internalName="TaxCatchAll" ma:showField="CatchAllData" ma:web="9d4a5ad2-d091-4eab-98f6-f3d0a51c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Number xmlns="721bc2d7-9a02-407b-9ac7-b9526fdc8078">1</OrderNumber>
    <Category xmlns="721bc2d7-9a02-407b-9ac7-b9526fdc8078">Activity report</Category>
    <TaxCatchAll xmlns="9d4a5ad2-d091-4eab-98f6-f3d0a51c9ff6" xsi:nil="true"/>
    <lcf76f155ced4ddcb4097134ff3c332f xmlns="721bc2d7-9a02-407b-9ac7-b9526fdc80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B1A8ED-C8EF-4572-9F35-78408E07DB82}"/>
</file>

<file path=customXml/itemProps2.xml><?xml version="1.0" encoding="utf-8"?>
<ds:datastoreItem xmlns:ds="http://schemas.openxmlformats.org/officeDocument/2006/customXml" ds:itemID="{5AB267EA-F46D-40DA-9940-A81535AB7EA6}"/>
</file>

<file path=customXml/itemProps3.xml><?xml version="1.0" encoding="utf-8"?>
<ds:datastoreItem xmlns:ds="http://schemas.openxmlformats.org/officeDocument/2006/customXml" ds:itemID="{C876C6FD-95CA-4B30-BED0-25C3849BFE92}"/>
</file>

<file path=docProps/app.xml><?xml version="1.0" encoding="utf-8"?>
<Properties xmlns="http://schemas.openxmlformats.org/officeDocument/2006/extended-properties" xmlns:vt="http://schemas.openxmlformats.org/officeDocument/2006/docPropsVTypes">
  <Template/>
  <TotalTime>7738</TotalTime>
  <Words>1776</Words>
  <Application>Microsoft Office PowerPoint</Application>
  <PresentationFormat>On-screen Show (4:3)</PresentationFormat>
  <Paragraphs>150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Century Gothic</vt:lpstr>
      <vt:lpstr>Wingdings 3</vt:lpstr>
      <vt:lpstr>Ion</vt:lpstr>
      <vt:lpstr> Cash  Coordination in Lebanon  </vt:lpstr>
      <vt:lpstr>Introducing the research</vt:lpstr>
      <vt:lpstr>Findings Snapshot</vt:lpstr>
      <vt:lpstr>Recommendation 1: Strengthen CWG Authority</vt:lpstr>
      <vt:lpstr>Recommendation 2: Humanitarian–Social Protection Linkages</vt:lpstr>
      <vt:lpstr>Recommendation 3:  Re-center MPCA</vt:lpstr>
      <vt:lpstr>Recommendation 4:  Donor alignment </vt:lpstr>
      <vt:lpstr>Anticipated Roadblocks</vt:lpstr>
      <vt:lpstr>ROADBLOCK:  Resistance to mandate consolidation</vt:lpstr>
      <vt:lpstr>ROADBLOCK:  Overloading nascent national systems </vt:lpstr>
      <vt:lpstr>ROADBLOCK:  Funding volatility </vt:lpstr>
      <vt:lpstr>Conclusion</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Ingrid Betzler</dc:creator>
  <cp:keywords/>
  <dc:description>generated using python-pptx</dc:description>
  <cp:lastModifiedBy>Ingrid Betzler</cp:lastModifiedBy>
  <cp:revision>3</cp:revision>
  <dcterms:created xsi:type="dcterms:W3CDTF">2013-01-27T09:14:16Z</dcterms:created>
  <dcterms:modified xsi:type="dcterms:W3CDTF">2025-12-18T09:05:35Z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0x01010071E94FFE1949E848912043ECF8E12454</vt:lpwstr>
  </property>
</Properties>
</file>