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 id="2147483720" r:id="rId6"/>
    <p:sldMasterId id="2147483734" r:id="rId7"/>
    <p:sldMasterId id="2147483746" r:id="rId8"/>
  </p:sldMasterIdLst>
  <p:notesMasterIdLst>
    <p:notesMasterId r:id="rId32"/>
  </p:notesMasterIdLst>
  <p:sldIdLst>
    <p:sldId id="287" r:id="rId9"/>
    <p:sldId id="296" r:id="rId10"/>
    <p:sldId id="257" r:id="rId11"/>
    <p:sldId id="282" r:id="rId12"/>
    <p:sldId id="273" r:id="rId13"/>
    <p:sldId id="291" r:id="rId14"/>
    <p:sldId id="284" r:id="rId15"/>
    <p:sldId id="288" r:id="rId16"/>
    <p:sldId id="285" r:id="rId17"/>
    <p:sldId id="295" r:id="rId18"/>
    <p:sldId id="290" r:id="rId19"/>
    <p:sldId id="292" r:id="rId20"/>
    <p:sldId id="293" r:id="rId21"/>
    <p:sldId id="294" r:id="rId22"/>
    <p:sldId id="261" r:id="rId23"/>
    <p:sldId id="262" r:id="rId24"/>
    <p:sldId id="263" r:id="rId25"/>
    <p:sldId id="266" r:id="rId26"/>
    <p:sldId id="267" r:id="rId27"/>
    <p:sldId id="268" r:id="rId28"/>
    <p:sldId id="264" r:id="rId29"/>
    <p:sldId id="265" r:id="rId30"/>
    <p:sldId id="28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6C7"/>
    <a:srgbClr val="2AB7D1"/>
    <a:srgbClr val="59C6B1"/>
    <a:srgbClr val="61BA90"/>
    <a:srgbClr val="1C1C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8413BB-B182-5E57-E169-F0A52E9D9E90}" v="14" dt="2026-04-21T06:56:20.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43" autoAdjust="0"/>
  </p:normalViewPr>
  <p:slideViewPr>
    <p:cSldViewPr snapToGrid="0">
      <p:cViewPr varScale="1">
        <p:scale>
          <a:sx n="50" d="100"/>
          <a:sy n="50" d="100"/>
        </p:scale>
        <p:origin x="126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 Mounzer" userId="S::mona.mounzer@nrc.no::728af569-9b0c-454c-ad00-07cf48b6602f" providerId="AD" clId="Web-{FA8413BB-B182-5E57-E169-F0A52E9D9E90}"/>
    <pc:docChg chg="modSld">
      <pc:chgData name="Mona Mounzer" userId="S::mona.mounzer@nrc.no::728af569-9b0c-454c-ad00-07cf48b6602f" providerId="AD" clId="Web-{FA8413BB-B182-5E57-E169-F0A52E9D9E90}" dt="2026-04-21T06:56:20.054" v="13"/>
      <pc:docMkLst>
        <pc:docMk/>
      </pc:docMkLst>
      <pc:sldChg chg="modSp">
        <pc:chgData name="Mona Mounzer" userId="S::mona.mounzer@nrc.no::728af569-9b0c-454c-ad00-07cf48b6602f" providerId="AD" clId="Web-{FA8413BB-B182-5E57-E169-F0A52E9D9E90}" dt="2026-04-21T06:56:08.944" v="7" actId="1076"/>
        <pc:sldMkLst>
          <pc:docMk/>
          <pc:sldMk cId="0" sldId="287"/>
        </pc:sldMkLst>
        <pc:spChg chg="mod">
          <ac:chgData name="Mona Mounzer" userId="S::mona.mounzer@nrc.no::728af569-9b0c-454c-ad00-07cf48b6602f" providerId="AD" clId="Web-{FA8413BB-B182-5E57-E169-F0A52E9D9E90}" dt="2026-04-21T06:55:46.725" v="4" actId="20577"/>
          <ac:spMkLst>
            <pc:docMk/>
            <pc:sldMk cId="0" sldId="287"/>
            <ac:spMk id="2" creationId="{00000000-0000-0000-0000-000000000000}"/>
          </ac:spMkLst>
        </pc:spChg>
        <pc:spChg chg="mod">
          <ac:chgData name="Mona Mounzer" userId="S::mona.mounzer@nrc.no::728af569-9b0c-454c-ad00-07cf48b6602f" providerId="AD" clId="Web-{FA8413BB-B182-5E57-E169-F0A52E9D9E90}" dt="2026-04-21T06:55:40.147" v="1" actId="1076"/>
          <ac:spMkLst>
            <pc:docMk/>
            <pc:sldMk cId="0" sldId="287"/>
            <ac:spMk id="12" creationId="{BAEA1A89-E9CD-4089-5388-94D0E30E21D2}"/>
          </ac:spMkLst>
        </pc:spChg>
        <pc:picChg chg="mod">
          <ac:chgData name="Mona Mounzer" userId="S::mona.mounzer@nrc.no::728af569-9b0c-454c-ad00-07cf48b6602f" providerId="AD" clId="Web-{FA8413BB-B182-5E57-E169-F0A52E9D9E90}" dt="2026-04-21T06:56:08.944" v="7" actId="1076"/>
          <ac:picMkLst>
            <pc:docMk/>
            <pc:sldMk cId="0" sldId="287"/>
            <ac:picMk id="4" creationId="{0F1B1647-0422-D780-DD1D-A4CB03C5A194}"/>
          </ac:picMkLst>
        </pc:picChg>
        <pc:picChg chg="mod">
          <ac:chgData name="Mona Mounzer" userId="S::mona.mounzer@nrc.no::728af569-9b0c-454c-ad00-07cf48b6602f" providerId="AD" clId="Web-{FA8413BB-B182-5E57-E169-F0A52E9D9E90}" dt="2026-04-21T06:56:04.132" v="6" actId="1076"/>
          <ac:picMkLst>
            <pc:docMk/>
            <pc:sldMk cId="0" sldId="287"/>
            <ac:picMk id="11" creationId="{405053BB-5E40-8809-9939-C8F95FEAD2E6}"/>
          </ac:picMkLst>
        </pc:picChg>
      </pc:sldChg>
      <pc:sldChg chg="addSp delSp">
        <pc:chgData name="Mona Mounzer" userId="S::mona.mounzer@nrc.no::728af569-9b0c-454c-ad00-07cf48b6602f" providerId="AD" clId="Web-{FA8413BB-B182-5E57-E169-F0A52E9D9E90}" dt="2026-04-21T06:56:20.054" v="13"/>
        <pc:sldMkLst>
          <pc:docMk/>
          <pc:sldMk cId="3455602544" sldId="296"/>
        </pc:sldMkLst>
        <pc:spChg chg="del">
          <ac:chgData name="Mona Mounzer" userId="S::mona.mounzer@nrc.no::728af569-9b0c-454c-ad00-07cf48b6602f" providerId="AD" clId="Web-{FA8413BB-B182-5E57-E169-F0A52E9D9E90}" dt="2026-04-21T06:56:18.898" v="8"/>
          <ac:spMkLst>
            <pc:docMk/>
            <pc:sldMk cId="3455602544" sldId="296"/>
            <ac:spMk id="12" creationId="{9DC61E75-7CBA-DA76-1F7D-4CE4C7158354}"/>
          </ac:spMkLst>
        </pc:spChg>
        <pc:spChg chg="add">
          <ac:chgData name="Mona Mounzer" userId="S::mona.mounzer@nrc.no::728af569-9b0c-454c-ad00-07cf48b6602f" providerId="AD" clId="Web-{FA8413BB-B182-5E57-E169-F0A52E9D9E90}" dt="2026-04-21T06:56:20.054" v="13"/>
          <ac:spMkLst>
            <pc:docMk/>
            <pc:sldMk cId="3455602544" sldId="296"/>
            <ac:spMk id="13" creationId="{1CC9D513-DD39-E925-7F59-65114B87F18E}"/>
          </ac:spMkLst>
        </pc:spChg>
        <pc:picChg chg="del">
          <ac:chgData name="Mona Mounzer" userId="S::mona.mounzer@nrc.no::728af569-9b0c-454c-ad00-07cf48b6602f" providerId="AD" clId="Web-{FA8413BB-B182-5E57-E169-F0A52E9D9E90}" dt="2026-04-21T06:56:18.898" v="10"/>
          <ac:picMkLst>
            <pc:docMk/>
            <pc:sldMk cId="3455602544" sldId="296"/>
            <ac:picMk id="4" creationId="{E7C22461-EB0F-B64B-DCA0-66DDBE6A3D69}"/>
          </ac:picMkLst>
        </pc:picChg>
        <pc:picChg chg="add">
          <ac:chgData name="Mona Mounzer" userId="S::mona.mounzer@nrc.no::728af569-9b0c-454c-ad00-07cf48b6602f" providerId="AD" clId="Web-{FA8413BB-B182-5E57-E169-F0A52E9D9E90}" dt="2026-04-21T06:56:20.007" v="11"/>
          <ac:picMkLst>
            <pc:docMk/>
            <pc:sldMk cId="3455602544" sldId="296"/>
            <ac:picMk id="5" creationId="{B452B5FA-CE93-3781-77CD-008362D5DD50}"/>
          </ac:picMkLst>
        </pc:picChg>
        <pc:picChg chg="add">
          <ac:chgData name="Mona Mounzer" userId="S::mona.mounzer@nrc.no::728af569-9b0c-454c-ad00-07cf48b6602f" providerId="AD" clId="Web-{FA8413BB-B182-5E57-E169-F0A52E9D9E90}" dt="2026-04-21T06:56:20.038" v="12"/>
          <ac:picMkLst>
            <pc:docMk/>
            <pc:sldMk cId="3455602544" sldId="296"/>
            <ac:picMk id="9" creationId="{33E25065-AFB0-609A-FB3F-AFFD10A3B5D5}"/>
          </ac:picMkLst>
        </pc:picChg>
        <pc:picChg chg="del">
          <ac:chgData name="Mona Mounzer" userId="S::mona.mounzer@nrc.no::728af569-9b0c-454c-ad00-07cf48b6602f" providerId="AD" clId="Web-{FA8413BB-B182-5E57-E169-F0A52E9D9E90}" dt="2026-04-21T06:56:18.898" v="9"/>
          <ac:picMkLst>
            <pc:docMk/>
            <pc:sldMk cId="3455602544" sldId="296"/>
            <ac:picMk id="11" creationId="{5E9D761C-3BC0-BFD4-47E8-57CC89BD13B0}"/>
          </ac:picMkLst>
        </pc:picChg>
      </pc:sldChg>
    </pc:docChg>
  </pc:docChgLst>
  <pc:docChgLst>
    <pc:chgData name="Vicente Palacios" userId="c531021fc500df6c" providerId="LiveId" clId="{877496F6-73D4-489C-BD52-4FE9525BB1C6}"/>
    <pc:docChg chg="undo redo custSel addSld delSld modSld">
      <pc:chgData name="Vicente Palacios" userId="c531021fc500df6c" providerId="LiveId" clId="{877496F6-73D4-489C-BD52-4FE9525BB1C6}" dt="2026-04-15T06:02:20.034" v="316" actId="1076"/>
      <pc:docMkLst>
        <pc:docMk/>
      </pc:docMkLst>
      <pc:sldChg chg="modSp mod">
        <pc:chgData name="Vicente Palacios" userId="c531021fc500df6c" providerId="LiveId" clId="{877496F6-73D4-489C-BD52-4FE9525BB1C6}" dt="2026-04-15T06:02:20.034" v="316" actId="1076"/>
        <pc:sldMkLst>
          <pc:docMk/>
          <pc:sldMk cId="884883492" sldId="257"/>
        </pc:sldMkLst>
        <pc:spChg chg="mod">
          <ac:chgData name="Vicente Palacios" userId="c531021fc500df6c" providerId="LiveId" clId="{877496F6-73D4-489C-BD52-4FE9525BB1C6}" dt="2026-04-15T06:02:20.034" v="316" actId="1076"/>
          <ac:spMkLst>
            <pc:docMk/>
            <pc:sldMk cId="884883492" sldId="257"/>
            <ac:spMk id="2" creationId="{F0190704-7502-5E98-5BB0-BA321559ABA3}"/>
          </ac:spMkLst>
        </pc:spChg>
        <pc:spChg chg="mod">
          <ac:chgData name="Vicente Palacios" userId="c531021fc500df6c" providerId="LiveId" clId="{877496F6-73D4-489C-BD52-4FE9525BB1C6}" dt="2026-04-15T06:02:03.767" v="315" actId="1076"/>
          <ac:spMkLst>
            <pc:docMk/>
            <pc:sldMk cId="884883492" sldId="257"/>
            <ac:spMk id="3" creationId="{2BF3226C-FF2E-602C-F499-11A9DC2930A8}"/>
          </ac:spMkLst>
        </pc:spChg>
      </pc:sldChg>
      <pc:sldChg chg="modSp mod">
        <pc:chgData name="Vicente Palacios" userId="c531021fc500df6c" providerId="LiveId" clId="{877496F6-73D4-489C-BD52-4FE9525BB1C6}" dt="2026-04-14T13:48:32.035" v="20" actId="1076"/>
        <pc:sldMkLst>
          <pc:docMk/>
          <pc:sldMk cId="686416172" sldId="284"/>
        </pc:sldMkLst>
        <pc:spChg chg="mod">
          <ac:chgData name="Vicente Palacios" userId="c531021fc500df6c" providerId="LiveId" clId="{877496F6-73D4-489C-BD52-4FE9525BB1C6}" dt="2026-04-14T13:48:08.800" v="13" actId="255"/>
          <ac:spMkLst>
            <pc:docMk/>
            <pc:sldMk cId="686416172" sldId="284"/>
            <ac:spMk id="107" creationId="{73DAB73D-5E1E-B05E-7FCD-E7F0617CD98B}"/>
          </ac:spMkLst>
        </pc:spChg>
        <pc:spChg chg="mod">
          <ac:chgData name="Vicente Palacios" userId="c531021fc500df6c" providerId="LiveId" clId="{877496F6-73D4-489C-BD52-4FE9525BB1C6}" dt="2026-04-14T13:48:13.728" v="15" actId="120"/>
          <ac:spMkLst>
            <pc:docMk/>
            <pc:sldMk cId="686416172" sldId="284"/>
            <ac:spMk id="108" creationId="{0D04E9BE-2220-B78E-431F-89EA6A294D9F}"/>
          </ac:spMkLst>
        </pc:spChg>
        <pc:spChg chg="mod">
          <ac:chgData name="Vicente Palacios" userId="c531021fc500df6c" providerId="LiveId" clId="{877496F6-73D4-489C-BD52-4FE9525BB1C6}" dt="2026-04-14T13:48:20.977" v="17" actId="255"/>
          <ac:spMkLst>
            <pc:docMk/>
            <pc:sldMk cId="686416172" sldId="284"/>
            <ac:spMk id="111" creationId="{86431698-4C4E-B8D2-BDD4-6F48CC4F09D1}"/>
          </ac:spMkLst>
        </pc:spChg>
        <pc:spChg chg="mod">
          <ac:chgData name="Vicente Palacios" userId="c531021fc500df6c" providerId="LiveId" clId="{877496F6-73D4-489C-BD52-4FE9525BB1C6}" dt="2026-04-14T13:48:20.977" v="17" actId="255"/>
          <ac:spMkLst>
            <pc:docMk/>
            <pc:sldMk cId="686416172" sldId="284"/>
            <ac:spMk id="112" creationId="{8B91ACAE-5D81-DDE2-6EDF-197C65E113BE}"/>
          </ac:spMkLst>
        </pc:spChg>
        <pc:spChg chg="mod">
          <ac:chgData name="Vicente Palacios" userId="c531021fc500df6c" providerId="LiveId" clId="{877496F6-73D4-489C-BD52-4FE9525BB1C6}" dt="2026-04-14T13:47:54.834" v="11" actId="6549"/>
          <ac:spMkLst>
            <pc:docMk/>
            <pc:sldMk cId="686416172" sldId="284"/>
            <ac:spMk id="117" creationId="{9C6E3DB4-7893-87C6-2C80-D68C54006F62}"/>
          </ac:spMkLst>
        </pc:spChg>
        <pc:spChg chg="mod">
          <ac:chgData name="Vicente Palacios" userId="c531021fc500df6c" providerId="LiveId" clId="{877496F6-73D4-489C-BD52-4FE9525BB1C6}" dt="2026-04-14T13:47:35.327" v="5" actId="255"/>
          <ac:spMkLst>
            <pc:docMk/>
            <pc:sldMk cId="686416172" sldId="284"/>
            <ac:spMk id="118" creationId="{C7F36A9C-0FEC-04C3-34BA-41BF9C8FC9D2}"/>
          </ac:spMkLst>
        </pc:spChg>
        <pc:spChg chg="mod">
          <ac:chgData name="Vicente Palacios" userId="c531021fc500df6c" providerId="LiveId" clId="{877496F6-73D4-489C-BD52-4FE9525BB1C6}" dt="2026-04-14T13:47:21.111" v="3" actId="255"/>
          <ac:spMkLst>
            <pc:docMk/>
            <pc:sldMk cId="686416172" sldId="284"/>
            <ac:spMk id="120" creationId="{7E44DEA7-D37D-8B7D-FA7C-317CAA299A6D}"/>
          </ac:spMkLst>
        </pc:spChg>
        <pc:grpChg chg="mod">
          <ac:chgData name="Vicente Palacios" userId="c531021fc500df6c" providerId="LiveId" clId="{877496F6-73D4-489C-BD52-4FE9525BB1C6}" dt="2026-04-14T13:48:11.161" v="14" actId="14100"/>
          <ac:grpSpMkLst>
            <pc:docMk/>
            <pc:sldMk cId="686416172" sldId="284"/>
            <ac:grpSpMk id="106" creationId="{5A9D6C80-1C74-D8A1-2AB7-06F4F9D88CB8}"/>
          </ac:grpSpMkLst>
        </pc:grpChg>
        <pc:grpChg chg="mod">
          <ac:chgData name="Vicente Palacios" userId="c531021fc500df6c" providerId="LiveId" clId="{877496F6-73D4-489C-BD52-4FE9525BB1C6}" dt="2026-04-14T13:48:25.060" v="18" actId="14100"/>
          <ac:grpSpMkLst>
            <pc:docMk/>
            <pc:sldMk cId="686416172" sldId="284"/>
            <ac:grpSpMk id="110" creationId="{F1A946E9-216C-CA57-8929-AE563FEE479E}"/>
          </ac:grpSpMkLst>
        </pc:grpChg>
        <pc:grpChg chg="mod">
          <ac:chgData name="Vicente Palacios" userId="c531021fc500df6c" providerId="LiveId" clId="{877496F6-73D4-489C-BD52-4FE9525BB1C6}" dt="2026-04-14T13:48:32.035" v="20" actId="1076"/>
          <ac:grpSpMkLst>
            <pc:docMk/>
            <pc:sldMk cId="686416172" sldId="284"/>
            <ac:grpSpMk id="116" creationId="{254130BC-5A57-0571-4A1E-8AB589265D0E}"/>
          </ac:grpSpMkLst>
        </pc:grpChg>
        <pc:grpChg chg="mod">
          <ac:chgData name="Vicente Palacios" userId="c531021fc500df6c" providerId="LiveId" clId="{877496F6-73D4-489C-BD52-4FE9525BB1C6}" dt="2026-04-14T13:47:24.692" v="4" actId="14100"/>
          <ac:grpSpMkLst>
            <pc:docMk/>
            <pc:sldMk cId="686416172" sldId="284"/>
            <ac:grpSpMk id="119" creationId="{C0462640-05B4-FCFB-7FD1-8EC0DAB5C9F9}"/>
          </ac:grpSpMkLst>
        </pc:grpChg>
      </pc:sldChg>
      <pc:sldChg chg="modSp mod">
        <pc:chgData name="Vicente Palacios" userId="c531021fc500df6c" providerId="LiveId" clId="{877496F6-73D4-489C-BD52-4FE9525BB1C6}" dt="2026-04-14T13:49:02.158" v="49" actId="6549"/>
        <pc:sldMkLst>
          <pc:docMk/>
          <pc:sldMk cId="1357345756" sldId="285"/>
        </pc:sldMkLst>
        <pc:spChg chg="mod">
          <ac:chgData name="Vicente Palacios" userId="c531021fc500df6c" providerId="LiveId" clId="{877496F6-73D4-489C-BD52-4FE9525BB1C6}" dt="2026-04-14T13:49:02.158" v="49" actId="6549"/>
          <ac:spMkLst>
            <pc:docMk/>
            <pc:sldMk cId="1357345756" sldId="285"/>
            <ac:spMk id="7" creationId="{5E3AC53D-41E0-6ED5-DD8F-5BD14167AC82}"/>
          </ac:spMkLst>
        </pc:spChg>
      </pc:sldChg>
      <pc:sldChg chg="modSp mod">
        <pc:chgData name="Vicente Palacios" userId="c531021fc500df6c" providerId="LiveId" clId="{877496F6-73D4-489C-BD52-4FE9525BB1C6}" dt="2026-04-14T15:36:37.156" v="314" actId="207"/>
        <pc:sldMkLst>
          <pc:docMk/>
          <pc:sldMk cId="2517823775" sldId="288"/>
        </pc:sldMkLst>
        <pc:spChg chg="mod">
          <ac:chgData name="Vicente Palacios" userId="c531021fc500df6c" providerId="LiveId" clId="{877496F6-73D4-489C-BD52-4FE9525BB1C6}" dt="2026-04-14T15:36:37.156" v="314" actId="207"/>
          <ac:spMkLst>
            <pc:docMk/>
            <pc:sldMk cId="2517823775" sldId="288"/>
            <ac:spMk id="26" creationId="{0D3B4F02-8E4A-4E96-A015-4C3F9AACE16A}"/>
          </ac:spMkLst>
        </pc:spChg>
        <pc:spChg chg="mod">
          <ac:chgData name="Vicente Palacios" userId="c531021fc500df6c" providerId="LiveId" clId="{877496F6-73D4-489C-BD52-4FE9525BB1C6}" dt="2026-04-14T15:36:11.071" v="291" actId="207"/>
          <ac:spMkLst>
            <pc:docMk/>
            <pc:sldMk cId="2517823775" sldId="288"/>
            <ac:spMk id="27" creationId="{97339BAD-91A9-4E0D-A0CD-378DA4AF1FDB}"/>
          </ac:spMkLst>
        </pc:spChg>
        <pc:spChg chg="mod">
          <ac:chgData name="Vicente Palacios" userId="c531021fc500df6c" providerId="LiveId" clId="{877496F6-73D4-489C-BD52-4FE9525BB1C6}" dt="2026-04-14T15:35:49.131" v="286" actId="207"/>
          <ac:spMkLst>
            <pc:docMk/>
            <pc:sldMk cId="2517823775" sldId="288"/>
            <ac:spMk id="28" creationId="{02C49B1C-8DDA-497A-B663-DF22AEAD8051}"/>
          </ac:spMkLst>
        </pc:spChg>
      </pc:sldChg>
      <pc:sldChg chg="addSp delSp modSp add mod">
        <pc:chgData name="Vicente Palacios" userId="c531021fc500df6c" providerId="LiveId" clId="{877496F6-73D4-489C-BD52-4FE9525BB1C6}" dt="2026-04-14T15:33:38.681" v="266" actId="20577"/>
        <pc:sldMkLst>
          <pc:docMk/>
          <pc:sldMk cId="952313243" sldId="295"/>
        </pc:sldMkLst>
        <pc:spChg chg="mod">
          <ac:chgData name="Vicente Palacios" userId="c531021fc500df6c" providerId="LiveId" clId="{877496F6-73D4-489C-BD52-4FE9525BB1C6}" dt="2026-04-14T15:33:31.015" v="260" actId="20577"/>
          <ac:spMkLst>
            <pc:docMk/>
            <pc:sldMk cId="952313243" sldId="295"/>
            <ac:spMk id="7" creationId="{0BBA7898-D50B-AEAD-17FC-D5580CC89A25}"/>
          </ac:spMkLst>
        </pc:spChg>
        <pc:spChg chg="add mod">
          <ac:chgData name="Vicente Palacios" userId="c531021fc500df6c" providerId="LiveId" clId="{877496F6-73D4-489C-BD52-4FE9525BB1C6}" dt="2026-04-14T15:30:14.156" v="90" actId="207"/>
          <ac:spMkLst>
            <pc:docMk/>
            <pc:sldMk cId="952313243" sldId="295"/>
            <ac:spMk id="30" creationId="{B2A66048-C8BF-C174-F243-2EC2C586808C}"/>
          </ac:spMkLst>
        </pc:spChg>
        <pc:spChg chg="add mod">
          <ac:chgData name="Vicente Palacios" userId="c531021fc500df6c" providerId="LiveId" clId="{877496F6-73D4-489C-BD52-4FE9525BB1C6}" dt="2026-04-14T15:29:51.507" v="89" actId="207"/>
          <ac:spMkLst>
            <pc:docMk/>
            <pc:sldMk cId="952313243" sldId="295"/>
            <ac:spMk id="31" creationId="{53FEFC78-EDA2-C4CD-9AE1-C809074FBEBB}"/>
          </ac:spMkLst>
        </pc:spChg>
        <pc:spChg chg="add mod">
          <ac:chgData name="Vicente Palacios" userId="c531021fc500df6c" providerId="LiveId" clId="{877496F6-73D4-489C-BD52-4FE9525BB1C6}" dt="2026-04-14T15:29:46.072" v="88" actId="207"/>
          <ac:spMkLst>
            <pc:docMk/>
            <pc:sldMk cId="952313243" sldId="295"/>
            <ac:spMk id="32" creationId="{6586FED3-267A-DA60-FB22-B036B86FF60D}"/>
          </ac:spMkLst>
        </pc:spChg>
        <pc:spChg chg="add mod">
          <ac:chgData name="Vicente Palacios" userId="c531021fc500df6c" providerId="LiveId" clId="{877496F6-73D4-489C-BD52-4FE9525BB1C6}" dt="2026-04-14T15:29:20.039" v="84" actId="1076"/>
          <ac:spMkLst>
            <pc:docMk/>
            <pc:sldMk cId="952313243" sldId="295"/>
            <ac:spMk id="33" creationId="{C68B63E2-E2FF-144F-F9A5-8D0A28D4343A}"/>
          </ac:spMkLst>
        </pc:spChg>
        <pc:spChg chg="add mod">
          <ac:chgData name="Vicente Palacios" userId="c531021fc500df6c" providerId="LiveId" clId="{877496F6-73D4-489C-BD52-4FE9525BB1C6}" dt="2026-04-14T15:29:20.039" v="84" actId="1076"/>
          <ac:spMkLst>
            <pc:docMk/>
            <pc:sldMk cId="952313243" sldId="295"/>
            <ac:spMk id="34" creationId="{354188EB-849B-2872-0A16-5C7A1474BA22}"/>
          </ac:spMkLst>
        </pc:spChg>
        <pc:spChg chg="add mod">
          <ac:chgData name="Vicente Palacios" userId="c531021fc500df6c" providerId="LiveId" clId="{877496F6-73D4-489C-BD52-4FE9525BB1C6}" dt="2026-04-14T15:29:20.039" v="84" actId="1076"/>
          <ac:spMkLst>
            <pc:docMk/>
            <pc:sldMk cId="952313243" sldId="295"/>
            <ac:spMk id="35" creationId="{40E97B28-7435-93FC-7748-B895C1009480}"/>
          </ac:spMkLst>
        </pc:spChg>
        <pc:spChg chg="mod">
          <ac:chgData name="Vicente Palacios" userId="c531021fc500df6c" providerId="LiveId" clId="{877496F6-73D4-489C-BD52-4FE9525BB1C6}" dt="2026-04-14T15:33:38.681" v="266" actId="20577"/>
          <ac:spMkLst>
            <pc:docMk/>
            <pc:sldMk cId="952313243" sldId="295"/>
            <ac:spMk id="37" creationId="{13597281-99BE-2B28-92CD-7DC9F36A744D}"/>
          </ac:spMkLst>
        </pc:spChg>
        <pc:spChg chg="mod">
          <ac:chgData name="Vicente Palacios" userId="c531021fc500df6c" providerId="LiveId" clId="{877496F6-73D4-489C-BD52-4FE9525BB1C6}" dt="2026-04-14T15:32:41.007" v="189" actId="6549"/>
          <ac:spMkLst>
            <pc:docMk/>
            <pc:sldMk cId="952313243" sldId="295"/>
            <ac:spMk id="38" creationId="{308F455A-8545-3C09-3069-D9428AA6EB2A}"/>
          </ac:spMkLst>
        </pc:spChg>
        <pc:spChg chg="mod">
          <ac:chgData name="Vicente Palacios" userId="c531021fc500df6c" providerId="LiveId" clId="{877496F6-73D4-489C-BD52-4FE9525BB1C6}" dt="2026-04-14T15:32:13.149" v="127" actId="20577"/>
          <ac:spMkLst>
            <pc:docMk/>
            <pc:sldMk cId="952313243" sldId="295"/>
            <ac:spMk id="40" creationId="{31C9630C-4F36-550C-428E-7A9EE6270D13}"/>
          </ac:spMkLst>
        </pc:spChg>
        <pc:spChg chg="mod">
          <ac:chgData name="Vicente Palacios" userId="c531021fc500df6c" providerId="LiveId" clId="{877496F6-73D4-489C-BD52-4FE9525BB1C6}" dt="2026-04-14T15:32:55.151" v="195" actId="6549"/>
          <ac:spMkLst>
            <pc:docMk/>
            <pc:sldMk cId="952313243" sldId="295"/>
            <ac:spMk id="41" creationId="{5E7CA0F9-8ED9-0420-7CB0-FD64EC78B001}"/>
          </ac:spMkLst>
        </pc:spChg>
        <pc:spChg chg="mod">
          <ac:chgData name="Vicente Palacios" userId="c531021fc500df6c" providerId="LiveId" clId="{877496F6-73D4-489C-BD52-4FE9525BB1C6}" dt="2026-04-14T15:30:38.316" v="92" actId="207"/>
          <ac:spMkLst>
            <pc:docMk/>
            <pc:sldMk cId="952313243" sldId="295"/>
            <ac:spMk id="42" creationId="{CD2EF51A-DEAA-21BE-2092-B2C8CFBCA4BD}"/>
          </ac:spMkLst>
        </pc:spChg>
        <pc:spChg chg="add mod">
          <ac:chgData name="Vicente Palacios" userId="c531021fc500df6c" providerId="LiveId" clId="{877496F6-73D4-489C-BD52-4FE9525BB1C6}" dt="2026-04-14T15:30:26.041" v="91" actId="207"/>
          <ac:spMkLst>
            <pc:docMk/>
            <pc:sldMk cId="952313243" sldId="295"/>
            <ac:spMk id="43" creationId="{E9E21BB5-3D68-0A56-14C7-8CB5C33C9F3E}"/>
          </ac:spMkLst>
        </pc:spChg>
        <pc:spChg chg="mod">
          <ac:chgData name="Vicente Palacios" userId="c531021fc500df6c" providerId="LiveId" clId="{877496F6-73D4-489C-BD52-4FE9525BB1C6}" dt="2026-04-14T15:31:33.550" v="98" actId="207"/>
          <ac:spMkLst>
            <pc:docMk/>
            <pc:sldMk cId="952313243" sldId="295"/>
            <ac:spMk id="44" creationId="{D6B1D109-D52D-D7D3-FFC0-1BA6650E2B8E}"/>
          </ac:spMkLst>
        </pc:spChg>
        <pc:spChg chg="mod">
          <ac:chgData name="Vicente Palacios" userId="c531021fc500df6c" providerId="LiveId" clId="{877496F6-73D4-489C-BD52-4FE9525BB1C6}" dt="2026-04-14T15:32:45.506" v="190" actId="20578"/>
          <ac:spMkLst>
            <pc:docMk/>
            <pc:sldMk cId="952313243" sldId="295"/>
            <ac:spMk id="55" creationId="{6D53A7C6-6F1E-4BE6-EA8A-4C1266675C94}"/>
          </ac:spMkLst>
        </pc:spChg>
        <pc:spChg chg="mod">
          <ac:chgData name="Vicente Palacios" userId="c531021fc500df6c" providerId="LiveId" clId="{877496F6-73D4-489C-BD52-4FE9525BB1C6}" dt="2026-04-14T15:32:48.167" v="192" actId="6549"/>
          <ac:spMkLst>
            <pc:docMk/>
            <pc:sldMk cId="952313243" sldId="295"/>
            <ac:spMk id="56" creationId="{18C9C425-8636-3B9C-4846-6BBF2E997610}"/>
          </ac:spMkLst>
        </pc:spChg>
        <pc:grpChg chg="mod">
          <ac:chgData name="Vicente Palacios" userId="c531021fc500df6c" providerId="LiveId" clId="{877496F6-73D4-489C-BD52-4FE9525BB1C6}" dt="2026-04-14T15:32:38.240" v="188" actId="1076"/>
          <ac:grpSpMkLst>
            <pc:docMk/>
            <pc:sldMk cId="952313243" sldId="295"/>
            <ac:grpSpMk id="36" creationId="{6872AB1C-5515-9B1F-A7DD-A7E089EA18B5}"/>
          </ac:grpSpMkLst>
        </pc:grpChg>
        <pc:grpChg chg="mod">
          <ac:chgData name="Vicente Palacios" userId="c531021fc500df6c" providerId="LiveId" clId="{877496F6-73D4-489C-BD52-4FE9525BB1C6}" dt="2026-04-14T15:32:58.515" v="196" actId="1076"/>
          <ac:grpSpMkLst>
            <pc:docMk/>
            <pc:sldMk cId="952313243" sldId="295"/>
            <ac:grpSpMk id="39" creationId="{8076CCBC-2194-178F-A201-B565CFC1E61A}"/>
          </ac:grpSpMkLst>
        </pc:grpChg>
        <pc:grpChg chg="add mod">
          <ac:chgData name="Vicente Palacios" userId="c531021fc500df6c" providerId="LiveId" clId="{877496F6-73D4-489C-BD52-4FE9525BB1C6}" dt="2026-04-14T15:32:51.496" v="193" actId="1076"/>
          <ac:grpSpMkLst>
            <pc:docMk/>
            <pc:sldMk cId="952313243" sldId="295"/>
            <ac:grpSpMk id="54" creationId="{E15F9614-B230-9F7F-0327-5BF66E996BB2}"/>
          </ac:grpSpMkLst>
        </pc:grpChg>
        <pc:picChg chg="add mod">
          <ac:chgData name="Vicente Palacios" userId="c531021fc500df6c" providerId="LiveId" clId="{877496F6-73D4-489C-BD52-4FE9525BB1C6}" dt="2026-04-14T15:27:36.037" v="70" actId="29295"/>
          <ac:picMkLst>
            <pc:docMk/>
            <pc:sldMk cId="952313243" sldId="295"/>
            <ac:picMk id="49" creationId="{80DB8CE6-5F8E-EDDC-7BEE-981C93AE320E}"/>
          </ac:picMkLst>
        </pc:picChg>
        <pc:picChg chg="add mod">
          <ac:chgData name="Vicente Palacios" userId="c531021fc500df6c" providerId="LiveId" clId="{877496F6-73D4-489C-BD52-4FE9525BB1C6}" dt="2026-04-14T15:29:20.039" v="84" actId="1076"/>
          <ac:picMkLst>
            <pc:docMk/>
            <pc:sldMk cId="952313243" sldId="295"/>
            <ac:picMk id="51" creationId="{4C288489-5AAF-A32D-6427-D023A619F45F}"/>
          </ac:picMkLst>
        </pc:picChg>
        <pc:picChg chg="add mod">
          <ac:chgData name="Vicente Palacios" userId="c531021fc500df6c" providerId="LiveId" clId="{877496F6-73D4-489C-BD52-4FE9525BB1C6}" dt="2026-04-14T15:29:14.372" v="83" actId="29295"/>
          <ac:picMkLst>
            <pc:docMk/>
            <pc:sldMk cId="952313243" sldId="295"/>
            <ac:picMk id="53" creationId="{53DAE5CF-E025-B5F3-1F71-500FDD9C1D42}"/>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Unique beneficiaries</c:v>
                </c:pt>
              </c:strCache>
            </c:strRef>
          </c:tx>
          <c:spPr>
            <a:solidFill>
              <a:srgbClr val="1B6A8F"/>
            </a:solidFill>
            <a:effectLst/>
          </c:spPr>
          <c:invertIfNegative val="0"/>
          <c:dLbls>
            <c:numFmt formatCode="#,##0" sourceLinked="0"/>
            <c:spPr>
              <a:noFill/>
              <a:ln>
                <a:noFill/>
              </a:ln>
              <a:effectLst/>
            </c:spPr>
            <c:txPr>
              <a:bodyPr/>
              <a:lstStyle/>
              <a:p>
                <a:pPr>
                  <a:defRPr sz="1200" b="0" i="0" u="none" strike="noStrike">
                    <a:solidFill>
                      <a:srgbClr val="1A1A1A"/>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2023</c:v>
                </c:pt>
                <c:pt idx="1">
                  <c:v>2024</c:v>
                </c:pt>
                <c:pt idx="2">
                  <c:v>2025</c:v>
                </c:pt>
              </c:strCache>
            </c:strRef>
          </c:cat>
          <c:val>
            <c:numRef>
              <c:f>Sheet1!$B$2:$B$4</c:f>
              <c:numCache>
                <c:formatCode>General</c:formatCode>
                <c:ptCount val="3"/>
                <c:pt idx="0">
                  <c:v>31136</c:v>
                </c:pt>
                <c:pt idx="1">
                  <c:v>21176</c:v>
                </c:pt>
                <c:pt idx="2">
                  <c:v>10288</c:v>
                </c:pt>
              </c:numCache>
            </c:numRef>
          </c:val>
          <c:extLst>
            <c:ext xmlns:c16="http://schemas.microsoft.com/office/drawing/2014/chart" uri="{C3380CC4-5D6E-409C-BE32-E72D297353CC}">
              <c16:uniqueId val="{00000000-A8FC-47B6-94F6-7649F60A0DE6}"/>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555555"/>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555555"/>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rent</a:t>
            </a:r>
            <a:r>
              <a:rPr lang="en-US" baseline="0"/>
              <a:t> cost (VASyR)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Sheet1!$C$1</c:f>
              <c:strCache>
                <c:ptCount val="1"/>
                <c:pt idx="0">
                  <c:v>LBP</c:v>
                </c:pt>
              </c:strCache>
            </c:strRef>
          </c:tx>
          <c:spPr>
            <a:ln w="28575" cap="rnd">
              <a:solidFill>
                <a:schemeClr val="accent1">
                  <a:lumMod val="60000"/>
                  <a:lumOff val="40000"/>
                </a:schemeClr>
              </a:solidFill>
              <a:round/>
            </a:ln>
            <a:effectLst/>
          </c:spPr>
          <c:marker>
            <c:symbol val="none"/>
          </c:marker>
          <c:cat>
            <c:numRef>
              <c:f>Sheet1!$A$2:$A$7</c:f>
              <c:numCache>
                <c:formatCode>General</c:formatCode>
                <c:ptCount val="6"/>
                <c:pt idx="0">
                  <c:v>2020</c:v>
                </c:pt>
                <c:pt idx="1">
                  <c:v>2021</c:v>
                </c:pt>
                <c:pt idx="2">
                  <c:v>2022</c:v>
                </c:pt>
                <c:pt idx="3">
                  <c:v>2023</c:v>
                </c:pt>
                <c:pt idx="4">
                  <c:v>2024</c:v>
                </c:pt>
                <c:pt idx="5">
                  <c:v>2025</c:v>
                </c:pt>
              </c:numCache>
            </c:numRef>
          </c:cat>
          <c:val>
            <c:numRef>
              <c:f>Sheet1!$C$2:$C$7</c:f>
              <c:numCache>
                <c:formatCode>General</c:formatCode>
                <c:ptCount val="6"/>
                <c:pt idx="0">
                  <c:v>265000</c:v>
                </c:pt>
                <c:pt idx="1">
                  <c:v>313000</c:v>
                </c:pt>
                <c:pt idx="2">
                  <c:v>863000</c:v>
                </c:pt>
                <c:pt idx="3">
                  <c:v>5633000</c:v>
                </c:pt>
                <c:pt idx="4">
                  <c:v>8137000</c:v>
                </c:pt>
                <c:pt idx="5">
                  <c:v>10740000</c:v>
                </c:pt>
              </c:numCache>
            </c:numRef>
          </c:val>
          <c:smooth val="0"/>
          <c:extLst>
            <c:ext xmlns:c16="http://schemas.microsoft.com/office/drawing/2014/chart" uri="{C3380CC4-5D6E-409C-BE32-E72D297353CC}">
              <c16:uniqueId val="{00000000-BAC4-4FED-8E92-8CB21B04EFFD}"/>
            </c:ext>
          </c:extLst>
        </c:ser>
        <c:dLbls>
          <c:showLegendKey val="0"/>
          <c:showVal val="0"/>
          <c:showCatName val="0"/>
          <c:showSerName val="0"/>
          <c:showPercent val="0"/>
          <c:showBubbleSize val="0"/>
        </c:dLbls>
        <c:marker val="1"/>
        <c:smooth val="0"/>
        <c:axId val="1313196160"/>
        <c:axId val="1313197120"/>
      </c:lineChart>
      <c:lineChart>
        <c:grouping val="standard"/>
        <c:varyColors val="0"/>
        <c:ser>
          <c:idx val="0"/>
          <c:order val="0"/>
          <c:tx>
            <c:strRef>
              <c:f>Sheet1!$B$1</c:f>
              <c:strCache>
                <c:ptCount val="1"/>
                <c:pt idx="0">
                  <c:v>USD</c:v>
                </c:pt>
              </c:strCache>
            </c:strRef>
          </c:tx>
          <c:spPr>
            <a:ln w="28575" cap="rnd">
              <a:solidFill>
                <a:srgbClr val="66FF99"/>
              </a:solidFill>
              <a:round/>
            </a:ln>
            <a:effectLst/>
          </c:spPr>
          <c:marker>
            <c:symbol val="none"/>
          </c:marker>
          <c:cat>
            <c:numRef>
              <c:f>Sheet1!$A$2:$A$7</c:f>
              <c:numCache>
                <c:formatCode>General</c:formatCode>
                <c:ptCount val="6"/>
                <c:pt idx="0">
                  <c:v>2020</c:v>
                </c:pt>
                <c:pt idx="1">
                  <c:v>2021</c:v>
                </c:pt>
                <c:pt idx="2">
                  <c:v>2022</c:v>
                </c:pt>
                <c:pt idx="3">
                  <c:v>2023</c:v>
                </c:pt>
                <c:pt idx="4">
                  <c:v>2024</c:v>
                </c:pt>
                <c:pt idx="5">
                  <c:v>2025</c:v>
                </c:pt>
              </c:numCache>
            </c:numRef>
          </c:cat>
          <c:val>
            <c:numRef>
              <c:f>Sheet1!$B$2:$B$7</c:f>
              <c:numCache>
                <c:formatCode>General</c:formatCode>
                <c:ptCount val="6"/>
                <c:pt idx="0">
                  <c:v>57</c:v>
                </c:pt>
                <c:pt idx="1">
                  <c:v>22</c:v>
                </c:pt>
                <c:pt idx="2">
                  <c:v>29</c:v>
                </c:pt>
                <c:pt idx="3">
                  <c:v>60</c:v>
                </c:pt>
                <c:pt idx="4">
                  <c:v>115</c:v>
                </c:pt>
                <c:pt idx="5">
                  <c:v>153</c:v>
                </c:pt>
              </c:numCache>
            </c:numRef>
          </c:val>
          <c:smooth val="0"/>
          <c:extLst>
            <c:ext xmlns:c16="http://schemas.microsoft.com/office/drawing/2014/chart" uri="{C3380CC4-5D6E-409C-BE32-E72D297353CC}">
              <c16:uniqueId val="{00000001-BAC4-4FED-8E92-8CB21B04EFFD}"/>
            </c:ext>
          </c:extLst>
        </c:ser>
        <c:dLbls>
          <c:showLegendKey val="0"/>
          <c:showVal val="0"/>
          <c:showCatName val="0"/>
          <c:showSerName val="0"/>
          <c:showPercent val="0"/>
          <c:showBubbleSize val="0"/>
        </c:dLbls>
        <c:marker val="1"/>
        <c:smooth val="0"/>
        <c:axId val="1418511984"/>
        <c:axId val="1406693120"/>
      </c:lineChart>
      <c:catAx>
        <c:axId val="131319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3197120"/>
        <c:crosses val="autoZero"/>
        <c:auto val="1"/>
        <c:lblAlgn val="ctr"/>
        <c:lblOffset val="100"/>
        <c:noMultiLvlLbl val="0"/>
      </c:catAx>
      <c:valAx>
        <c:axId val="1313197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3196160"/>
        <c:crosses val="autoZero"/>
        <c:crossBetween val="between"/>
      </c:valAx>
      <c:valAx>
        <c:axId val="140669312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8511984"/>
        <c:crosses val="max"/>
        <c:crossBetween val="between"/>
      </c:valAx>
      <c:catAx>
        <c:axId val="1418511984"/>
        <c:scaling>
          <c:orientation val="minMax"/>
        </c:scaling>
        <c:delete val="1"/>
        <c:axPos val="b"/>
        <c:numFmt formatCode="General" sourceLinked="1"/>
        <c:majorTickMark val="out"/>
        <c:minorTickMark val="none"/>
        <c:tickLblPos val="nextTo"/>
        <c:crossAx val="1406693120"/>
        <c:crosses val="autoZero"/>
        <c:auto val="1"/>
        <c:lblAlgn val="ctr"/>
        <c:lblOffset val="100"/>
        <c:noMultiLvlLbl val="0"/>
      </c:catAx>
      <c:spPr>
        <a:noFill/>
        <a:ln>
          <a:noFill/>
        </a:ln>
        <a:effectLst/>
      </c:spPr>
    </c:plotArea>
    <c:legend>
      <c:legendPos val="b"/>
      <c:layout>
        <c:manualLayout>
          <c:xMode val="edge"/>
          <c:yMode val="edge"/>
          <c:x val="0.65931364829396322"/>
          <c:y val="0.62852703136441657"/>
          <c:w val="0.25915026246719158"/>
          <c:h val="0.109756865757633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230CE-18C9-48DD-9BDC-5913B5DC9B3E}" type="datetimeFigureOut">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F7A43-9409-4489-93FE-DFEBAE1AB6B4}" type="slidenum">
              <a:t>‹#›</a:t>
            </a:fld>
            <a:endParaRPr lang="en-US"/>
          </a:p>
        </p:txBody>
      </p:sp>
    </p:spTree>
    <p:extLst>
      <p:ext uri="{BB962C8B-B14F-4D97-AF65-F5344CB8AC3E}">
        <p14:creationId xmlns:p14="http://schemas.microsoft.com/office/powerpoint/2010/main" val="53183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Open by thanking attendees. Frame session as pragmatic: what to do in next 90 days.</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C5F47-94E3-2A5A-97DC-B88D14DC8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562759-C3B2-8EF3-5574-E34CA39B6A47}"/>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4E6C5D45-0AC2-6455-64A1-855DD3F7CAAF}"/>
              </a:ext>
            </a:extLst>
          </p:cNvPr>
          <p:cNvSpPr>
            <a:spLocks noGrp="1"/>
          </p:cNvSpPr>
          <p:nvPr>
            <p:ph type="body" sz="quarter" idx="3"/>
          </p:nvPr>
        </p:nvSpPr>
        <p:spPr/>
        <p:txBody>
          <a:bodyPr/>
          <a:lstStyle/>
          <a:p>
            <a:r>
              <a:t>Open by thanking attendees. Frame session as pragmatic: what to do in next 90 days.</a:t>
            </a:r>
          </a:p>
        </p:txBody>
      </p:sp>
      <p:sp>
        <p:nvSpPr>
          <p:cNvPr id="4" name="Slide Number Placeholder 3">
            <a:extLst>
              <a:ext uri="{FF2B5EF4-FFF2-40B4-BE49-F238E27FC236}">
                <a16:creationId xmlns:a16="http://schemas.microsoft.com/office/drawing/2014/main" id="{B165A539-3446-23F2-A004-4975FC84BE32}"/>
              </a:ext>
            </a:extLst>
          </p:cNvPr>
          <p:cNvSpPr>
            <a:spLocks noGrp="1"/>
          </p:cNvSpPr>
          <p:nvPr>
            <p:ph type="sldNum" sz="quarter" idx="5"/>
          </p:nvPr>
        </p:nvSpPr>
        <p:spPr/>
      </p:sp>
    </p:spTree>
    <p:extLst>
      <p:ext uri="{BB962C8B-B14F-4D97-AF65-F5344CB8AC3E}">
        <p14:creationId xmlns:p14="http://schemas.microsoft.com/office/powerpoint/2010/main" val="349058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F7A43-9409-4489-93FE-DFEBAE1AB6B4}" type="slidenum">
              <a:rPr lang="en-US" smtClean="0"/>
              <a:t>3</a:t>
            </a:fld>
            <a:endParaRPr lang="en-US"/>
          </a:p>
        </p:txBody>
      </p:sp>
    </p:spTree>
    <p:extLst>
      <p:ext uri="{BB962C8B-B14F-4D97-AF65-F5344CB8AC3E}">
        <p14:creationId xmlns:p14="http://schemas.microsoft.com/office/powerpoint/2010/main" val="407261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620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research reflects conditions before the latest escalation, as primary data collection took place in January and February 2026. Even so, the findings remain useful for thinking about how </a:t>
            </a:r>
            <a:r>
              <a:rPr lang="en-US" dirty="0" err="1"/>
              <a:t>CfR</a:t>
            </a:r>
            <a:r>
              <a:rPr lang="en-US" dirty="0"/>
              <a:t> should be used in the current crisis.</a:t>
            </a:r>
          </a:p>
          <a:p>
            <a:r>
              <a:rPr lang="en-US" dirty="0"/>
              <a:t>The recent escalation caused mass displacement across Lebanon in a very short time. Shelter capacity came under severe pressure, and many households moved into collective shelters, hosted arrangements, public spaces, or searched for rental housing in safer areas. At the same time, rents increased sharply in some locations, housing became harder to find, and some landlords reportedly replaced tenants with higher paying displaced households.</a:t>
            </a:r>
          </a:p>
          <a:p>
            <a:r>
              <a:rPr lang="en-US" dirty="0"/>
              <a:t>In this context, </a:t>
            </a:r>
            <a:r>
              <a:rPr lang="en-US" dirty="0" err="1"/>
              <a:t>CfR</a:t>
            </a:r>
            <a:r>
              <a:rPr lang="en-US" dirty="0"/>
              <a:t> is still relevant, but for a narrower group of households: those who can access rental housing, identify a landlord, and stay in one place long enough for the support to work. It is less suited as the main shelter response in the first phase of a nationwide crisis, when rapid unrestricted cash, emergency shelter support, and collective shelter assistance can reach more people more quickly.</a:t>
            </a:r>
          </a:p>
          <a:p>
            <a:r>
              <a:rPr lang="en-US" dirty="0" err="1"/>
              <a:t>CfR</a:t>
            </a:r>
            <a:r>
              <a:rPr lang="en-US" dirty="0"/>
              <a:t> becomes more important after the acute phase, when displaced households start looking for more stable temporary housing. It remains a useful tool to prevent eviction, reduce repeated displacement, and support access to rental housing where markets are still functioning. There is also a strong case to use </a:t>
            </a:r>
            <a:r>
              <a:rPr lang="en-US" dirty="0" err="1"/>
              <a:t>CfR</a:t>
            </a:r>
            <a:r>
              <a:rPr lang="en-US" dirty="0"/>
              <a:t> more systematically for Lebanese IDPs, in coordination with </a:t>
            </a:r>
            <a:r>
              <a:rPr lang="en-US" dirty="0" err="1"/>
              <a:t>MoSA</a:t>
            </a:r>
            <a:r>
              <a:rPr lang="en-US" dirty="0"/>
              <a:t>, where displacement is likely to last and rising rents further reduce access to housing.</a:t>
            </a:r>
          </a:p>
          <a:p>
            <a:r>
              <a:rPr lang="en-US" dirty="0"/>
              <a:t>The current crisis also shows that </a:t>
            </a:r>
            <a:r>
              <a:rPr lang="en-US" dirty="0" err="1"/>
              <a:t>CfR</a:t>
            </a:r>
            <a:r>
              <a:rPr lang="en-US" dirty="0"/>
              <a:t> responses need flexibility. Transfer values, duration, and targeting may need to change quickly as rents, markets, and displacement patterns evolve. This reinforces the need for stronger coordination with the Cash Working Group on transfer values, market monitoring, </a:t>
            </a:r>
            <a:r>
              <a:rPr lang="en-US" dirty="0" err="1"/>
              <a:t>harmonisation</a:t>
            </a:r>
            <a:r>
              <a:rPr lang="en-US" dirty="0"/>
              <a:t>, and alignment with wider cash assistance.</a:t>
            </a:r>
          </a:p>
          <a:p>
            <a:endParaRPr lang="en-US" dirty="0"/>
          </a:p>
        </p:txBody>
      </p:sp>
      <p:sp>
        <p:nvSpPr>
          <p:cNvPr id="4" name="Slide Number Placeholder 3"/>
          <p:cNvSpPr>
            <a:spLocks noGrp="1"/>
          </p:cNvSpPr>
          <p:nvPr>
            <p:ph type="sldNum" sz="quarter" idx="5"/>
          </p:nvPr>
        </p:nvSpPr>
        <p:spPr/>
        <p:txBody>
          <a:bodyPr/>
          <a:lstStyle/>
          <a:p>
            <a:fld id="{A2FF7A43-9409-4489-93FE-DFEBAE1AB6B4}" type="slidenum">
              <a:rPr lang="en-US" smtClean="0"/>
              <a:t>12</a:t>
            </a:fld>
            <a:endParaRPr lang="en-US"/>
          </a:p>
        </p:txBody>
      </p:sp>
    </p:spTree>
    <p:extLst>
      <p:ext uri="{BB962C8B-B14F-4D97-AF65-F5344CB8AC3E}">
        <p14:creationId xmlns:p14="http://schemas.microsoft.com/office/powerpoint/2010/main" val="297847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951B8-DFA0-1993-448C-51C29FFFB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D9092-FA28-3A1A-33A4-94962BA7B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F2138-2123-4ABB-70DA-4C4DC3F83E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B9DAB1-6EF5-81FE-289F-01B27BAB68A2}"/>
              </a:ext>
            </a:extLst>
          </p:cNvPr>
          <p:cNvSpPr>
            <a:spLocks noGrp="1"/>
          </p:cNvSpPr>
          <p:nvPr>
            <p:ph type="sldNum" sz="quarter" idx="5"/>
          </p:nvPr>
        </p:nvSpPr>
        <p:spPr/>
        <p:txBody>
          <a:bodyPr/>
          <a:lstStyle/>
          <a:p>
            <a:fld id="{A2FF7A43-9409-4489-93FE-DFEBAE1AB6B4}" type="slidenum">
              <a:rPr lang="en-US" smtClean="0"/>
              <a:t>14</a:t>
            </a:fld>
            <a:endParaRPr lang="en-US"/>
          </a:p>
        </p:txBody>
      </p:sp>
    </p:spTree>
    <p:extLst>
      <p:ext uri="{BB962C8B-B14F-4D97-AF65-F5344CB8AC3E}">
        <p14:creationId xmlns:p14="http://schemas.microsoft.com/office/powerpoint/2010/main" val="2565300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D870784-277A-4233-980C-0371AA375F1B}"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1696843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870784-277A-4233-980C-0371AA375F1B}" type="datetimeFigureOut">
              <a:rPr lang="en-US" smtClean="0"/>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72835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870784-277A-4233-980C-0371AA375F1B}" type="datetimeFigureOut">
              <a:rPr lang="en-US" smtClean="0"/>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1193912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5879A-0A1E-8F3B-8A08-E75854B749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28862E-F13C-7EBB-815E-BD68BD1089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20C648-7F65-B6EB-64F3-06BAA765CD12}"/>
              </a:ext>
            </a:extLst>
          </p:cNvPr>
          <p:cNvSpPr>
            <a:spLocks noGrp="1"/>
          </p:cNvSpPr>
          <p:nvPr>
            <p:ph type="dt" sz="half" idx="10"/>
          </p:nvPr>
        </p:nvSpPr>
        <p:spPr/>
        <p:txBody>
          <a:bodyPr/>
          <a:lstStyle/>
          <a:p>
            <a:fld id="{CD870784-277A-4233-980C-0371AA375F1B}" type="datetimeFigureOut">
              <a:rPr lang="en-US" smtClean="0"/>
              <a:t>4/20/2026</a:t>
            </a:fld>
            <a:endParaRPr lang="en-US"/>
          </a:p>
        </p:txBody>
      </p:sp>
      <p:sp>
        <p:nvSpPr>
          <p:cNvPr id="5" name="Footer Placeholder 4">
            <a:extLst>
              <a:ext uri="{FF2B5EF4-FFF2-40B4-BE49-F238E27FC236}">
                <a16:creationId xmlns:a16="http://schemas.microsoft.com/office/drawing/2014/main" id="{5CCDCB23-3389-107B-9CAB-C89727CD2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A4E9E-177A-0185-6783-A79CA7618EA7}"/>
              </a:ext>
            </a:extLst>
          </p:cNvPr>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2673819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5305-AACC-2DD0-451B-C38C074263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BD5612-C107-475F-860D-CDB0A418CA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D6B26-717D-901D-2DA9-90124379C38A}"/>
              </a:ext>
            </a:extLst>
          </p:cNvPr>
          <p:cNvSpPr>
            <a:spLocks noGrp="1"/>
          </p:cNvSpPr>
          <p:nvPr>
            <p:ph type="dt" sz="half" idx="10"/>
          </p:nvPr>
        </p:nvSpPr>
        <p:spPr/>
        <p:txBody>
          <a:bodyPr/>
          <a:lstStyle/>
          <a:p>
            <a:fld id="{CD870784-277A-4233-980C-0371AA375F1B}" type="datetimeFigureOut">
              <a:rPr lang="en-US" smtClean="0"/>
              <a:t>4/20/2026</a:t>
            </a:fld>
            <a:endParaRPr lang="en-US"/>
          </a:p>
        </p:txBody>
      </p:sp>
      <p:sp>
        <p:nvSpPr>
          <p:cNvPr id="5" name="Footer Placeholder 4">
            <a:extLst>
              <a:ext uri="{FF2B5EF4-FFF2-40B4-BE49-F238E27FC236}">
                <a16:creationId xmlns:a16="http://schemas.microsoft.com/office/drawing/2014/main" id="{9FF78545-89D0-F1A6-61D8-D8E909F2B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B3ABA-C28D-C6C6-AE8F-918A10018BC2}"/>
              </a:ext>
            </a:extLst>
          </p:cNvPr>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3184814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CE6D-0069-B069-3337-86D742CE2B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5809BA-0478-7BC8-C719-4A7E88B413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69A7A5-59E0-6F1E-CD52-33DDB846CD39}"/>
              </a:ext>
            </a:extLst>
          </p:cNvPr>
          <p:cNvSpPr>
            <a:spLocks noGrp="1"/>
          </p:cNvSpPr>
          <p:nvPr>
            <p:ph type="dt" sz="half" idx="10"/>
          </p:nvPr>
        </p:nvSpPr>
        <p:spPr/>
        <p:txBody>
          <a:bodyPr/>
          <a:lstStyle/>
          <a:p>
            <a:fld id="{CD870784-277A-4233-980C-0371AA375F1B}" type="datetimeFigureOut">
              <a:rPr lang="en-US" smtClean="0"/>
              <a:t>4/20/2026</a:t>
            </a:fld>
            <a:endParaRPr lang="en-US"/>
          </a:p>
        </p:txBody>
      </p:sp>
      <p:sp>
        <p:nvSpPr>
          <p:cNvPr id="5" name="Footer Placeholder 4">
            <a:extLst>
              <a:ext uri="{FF2B5EF4-FFF2-40B4-BE49-F238E27FC236}">
                <a16:creationId xmlns:a16="http://schemas.microsoft.com/office/drawing/2014/main" id="{9CC53413-6FAA-43FD-6750-BB44877A7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FE64D-FD1C-7D77-F3FF-6A922DB26E23}"/>
              </a:ext>
            </a:extLst>
          </p:cNvPr>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252837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54C7C-1B3B-1CDC-6CA2-B1667E9087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C2D129-EEF8-E667-3891-CAF4D9518A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3F44B9-3E5F-F6FB-074A-0EE3C2564B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2CF0AE-A44E-2C77-B32F-07FC53CA0A2A}"/>
              </a:ext>
            </a:extLst>
          </p:cNvPr>
          <p:cNvSpPr>
            <a:spLocks noGrp="1"/>
          </p:cNvSpPr>
          <p:nvPr>
            <p:ph type="dt" sz="half" idx="10"/>
          </p:nvPr>
        </p:nvSpPr>
        <p:spPr/>
        <p:txBody>
          <a:bodyPr/>
          <a:lstStyle/>
          <a:p>
            <a:fld id="{CD870784-277A-4233-980C-0371AA375F1B}" type="datetimeFigureOut">
              <a:rPr lang="en-US" smtClean="0"/>
              <a:t>4/20/2026</a:t>
            </a:fld>
            <a:endParaRPr lang="en-US"/>
          </a:p>
        </p:txBody>
      </p:sp>
      <p:sp>
        <p:nvSpPr>
          <p:cNvPr id="6" name="Footer Placeholder 5">
            <a:extLst>
              <a:ext uri="{FF2B5EF4-FFF2-40B4-BE49-F238E27FC236}">
                <a16:creationId xmlns:a16="http://schemas.microsoft.com/office/drawing/2014/main" id="{15052563-03DE-C080-CF60-F57C29CF9A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C944B3-AD79-D4FF-3601-270DE9C5C9E6}"/>
              </a:ext>
            </a:extLst>
          </p:cNvPr>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3934657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82F1F-0B7C-B8BC-2F1A-CAA4EE655A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6B2513-06D4-18F5-D250-F15572BF28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9262D0-F906-10C8-3153-774BC95348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63EE62-B18B-E561-630D-123E5161C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48B14F-E1CB-62C8-BFDA-F3D7D65CA4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2C3AF6-7EC3-BE92-FDD6-E5BDDAC12662}"/>
              </a:ext>
            </a:extLst>
          </p:cNvPr>
          <p:cNvSpPr>
            <a:spLocks noGrp="1"/>
          </p:cNvSpPr>
          <p:nvPr>
            <p:ph type="dt" sz="half" idx="10"/>
          </p:nvPr>
        </p:nvSpPr>
        <p:spPr/>
        <p:txBody>
          <a:bodyPr/>
          <a:lstStyle/>
          <a:p>
            <a:fld id="{CD870784-277A-4233-980C-0371AA375F1B}" type="datetimeFigureOut">
              <a:rPr lang="en-US" smtClean="0"/>
              <a:t>4/20/2026</a:t>
            </a:fld>
            <a:endParaRPr lang="en-US"/>
          </a:p>
        </p:txBody>
      </p:sp>
      <p:sp>
        <p:nvSpPr>
          <p:cNvPr id="8" name="Footer Placeholder 7">
            <a:extLst>
              <a:ext uri="{FF2B5EF4-FFF2-40B4-BE49-F238E27FC236}">
                <a16:creationId xmlns:a16="http://schemas.microsoft.com/office/drawing/2014/main" id="{FB118843-8744-ABC2-B78B-1688060138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F180AF-7B3F-1847-1959-489AED5F8407}"/>
              </a:ext>
            </a:extLst>
          </p:cNvPr>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193458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18C9-EDA7-9DCD-535D-3A3BCED42A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F59727-75D3-AD8A-CE4D-5CE0F056BD78}"/>
              </a:ext>
            </a:extLst>
          </p:cNvPr>
          <p:cNvSpPr>
            <a:spLocks noGrp="1"/>
          </p:cNvSpPr>
          <p:nvPr>
            <p:ph type="dt" sz="half" idx="10"/>
          </p:nvPr>
        </p:nvSpPr>
        <p:spPr/>
        <p:txBody>
          <a:bodyPr/>
          <a:lstStyle/>
          <a:p>
            <a:fld id="{CD870784-277A-4233-980C-0371AA375F1B}" type="datetimeFigureOut">
              <a:rPr lang="en-US" smtClean="0"/>
              <a:t>4/20/2026</a:t>
            </a:fld>
            <a:endParaRPr lang="en-US"/>
          </a:p>
        </p:txBody>
      </p:sp>
      <p:sp>
        <p:nvSpPr>
          <p:cNvPr id="4" name="Footer Placeholder 3">
            <a:extLst>
              <a:ext uri="{FF2B5EF4-FFF2-40B4-BE49-F238E27FC236}">
                <a16:creationId xmlns:a16="http://schemas.microsoft.com/office/drawing/2014/main" id="{487BECCD-24CD-A3E5-7B58-E518850E4C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F7A4C-8485-2079-491C-D0FC8A72EC80}"/>
              </a:ext>
            </a:extLst>
          </p:cNvPr>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3392902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515DEF-DC4A-0AB5-EE2B-A1E6EF4D7401}"/>
              </a:ext>
            </a:extLst>
          </p:cNvPr>
          <p:cNvSpPr>
            <a:spLocks noGrp="1"/>
          </p:cNvSpPr>
          <p:nvPr>
            <p:ph type="dt" sz="half" idx="10"/>
          </p:nvPr>
        </p:nvSpPr>
        <p:spPr/>
        <p:txBody>
          <a:bodyPr/>
          <a:lstStyle/>
          <a:p>
            <a:fld id="{CD870784-277A-4233-980C-0371AA375F1B}" type="datetimeFigureOut">
              <a:rPr lang="en-US" smtClean="0"/>
              <a:t>4/20/2026</a:t>
            </a:fld>
            <a:endParaRPr lang="en-US"/>
          </a:p>
        </p:txBody>
      </p:sp>
      <p:sp>
        <p:nvSpPr>
          <p:cNvPr id="3" name="Footer Placeholder 2">
            <a:extLst>
              <a:ext uri="{FF2B5EF4-FFF2-40B4-BE49-F238E27FC236}">
                <a16:creationId xmlns:a16="http://schemas.microsoft.com/office/drawing/2014/main" id="{3A129CF3-8709-2CA3-973E-63D867D176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D6555E-13EA-F036-1AF2-D06997D876EA}"/>
              </a:ext>
            </a:extLst>
          </p:cNvPr>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3132714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23535-006D-8A26-CEFF-1A1E6DB50B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87BC3C-5112-22F8-CDE1-4A02190FA0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0CF51B-CD5C-AF3B-00AC-FB76C39C1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15A666-FEC8-D2D6-E529-966E4B7EB8A3}"/>
              </a:ext>
            </a:extLst>
          </p:cNvPr>
          <p:cNvSpPr>
            <a:spLocks noGrp="1"/>
          </p:cNvSpPr>
          <p:nvPr>
            <p:ph type="dt" sz="half" idx="10"/>
          </p:nvPr>
        </p:nvSpPr>
        <p:spPr/>
        <p:txBody>
          <a:bodyPr/>
          <a:lstStyle/>
          <a:p>
            <a:fld id="{CD870784-277A-4233-980C-0371AA375F1B}" type="datetimeFigureOut">
              <a:rPr lang="en-US" smtClean="0"/>
              <a:t>4/20/2026</a:t>
            </a:fld>
            <a:endParaRPr lang="en-US"/>
          </a:p>
        </p:txBody>
      </p:sp>
      <p:sp>
        <p:nvSpPr>
          <p:cNvPr id="6" name="Footer Placeholder 5">
            <a:extLst>
              <a:ext uri="{FF2B5EF4-FFF2-40B4-BE49-F238E27FC236}">
                <a16:creationId xmlns:a16="http://schemas.microsoft.com/office/drawing/2014/main" id="{56BA92AC-DC19-176F-D22F-534B11D93B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D93FF4-6EB5-FAE8-5D83-974721309C93}"/>
              </a:ext>
            </a:extLst>
          </p:cNvPr>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418944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870784-277A-4233-980C-0371AA375F1B}"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2728786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36A3-6A2B-3D9B-D790-691361B50D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FFB229-B191-AE52-E578-7E5E4A70E8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95E2BD-E4C7-C9CD-82C6-6BFE7F3B8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167219-79B3-10F3-5CE4-C161BB53A245}"/>
              </a:ext>
            </a:extLst>
          </p:cNvPr>
          <p:cNvSpPr>
            <a:spLocks noGrp="1"/>
          </p:cNvSpPr>
          <p:nvPr>
            <p:ph type="dt" sz="half" idx="10"/>
          </p:nvPr>
        </p:nvSpPr>
        <p:spPr/>
        <p:txBody>
          <a:bodyPr/>
          <a:lstStyle/>
          <a:p>
            <a:fld id="{CD870784-277A-4233-980C-0371AA375F1B}" type="datetimeFigureOut">
              <a:rPr lang="en-US" smtClean="0"/>
              <a:t>4/20/2026</a:t>
            </a:fld>
            <a:endParaRPr lang="en-US"/>
          </a:p>
        </p:txBody>
      </p:sp>
      <p:sp>
        <p:nvSpPr>
          <p:cNvPr id="6" name="Footer Placeholder 5">
            <a:extLst>
              <a:ext uri="{FF2B5EF4-FFF2-40B4-BE49-F238E27FC236}">
                <a16:creationId xmlns:a16="http://schemas.microsoft.com/office/drawing/2014/main" id="{19970363-0F96-10D8-A217-EAD50804E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879122-2511-25A2-6338-EDBC7C13B89E}"/>
              </a:ext>
            </a:extLst>
          </p:cNvPr>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2225234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07BB-9478-7603-D084-1401796D32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A4284-0226-CCEC-C699-E25B2BD935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7C217-D633-A479-59F0-C01BA0AAB639}"/>
              </a:ext>
            </a:extLst>
          </p:cNvPr>
          <p:cNvSpPr>
            <a:spLocks noGrp="1"/>
          </p:cNvSpPr>
          <p:nvPr>
            <p:ph type="dt" sz="half" idx="10"/>
          </p:nvPr>
        </p:nvSpPr>
        <p:spPr/>
        <p:txBody>
          <a:bodyPr/>
          <a:lstStyle/>
          <a:p>
            <a:fld id="{CD870784-277A-4233-980C-0371AA375F1B}" type="datetimeFigureOut">
              <a:rPr lang="en-US" smtClean="0"/>
              <a:t>4/20/2026</a:t>
            </a:fld>
            <a:endParaRPr lang="en-US"/>
          </a:p>
        </p:txBody>
      </p:sp>
      <p:sp>
        <p:nvSpPr>
          <p:cNvPr id="5" name="Footer Placeholder 4">
            <a:extLst>
              <a:ext uri="{FF2B5EF4-FFF2-40B4-BE49-F238E27FC236}">
                <a16:creationId xmlns:a16="http://schemas.microsoft.com/office/drawing/2014/main" id="{20E59187-C78F-B329-145F-8C9053275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975BD-3FF9-B6AA-7317-503455213F93}"/>
              </a:ext>
            </a:extLst>
          </p:cNvPr>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11937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D4C116-79BD-5D17-B685-60AE343CA9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625338-9003-C153-E771-3C6571E46F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B104A-EDAC-D7A3-CD70-2E102449F433}"/>
              </a:ext>
            </a:extLst>
          </p:cNvPr>
          <p:cNvSpPr>
            <a:spLocks noGrp="1"/>
          </p:cNvSpPr>
          <p:nvPr>
            <p:ph type="dt" sz="half" idx="10"/>
          </p:nvPr>
        </p:nvSpPr>
        <p:spPr/>
        <p:txBody>
          <a:bodyPr/>
          <a:lstStyle/>
          <a:p>
            <a:fld id="{CD870784-277A-4233-980C-0371AA375F1B}" type="datetimeFigureOut">
              <a:rPr lang="en-US" smtClean="0"/>
              <a:t>4/20/2026</a:t>
            </a:fld>
            <a:endParaRPr lang="en-US"/>
          </a:p>
        </p:txBody>
      </p:sp>
      <p:sp>
        <p:nvSpPr>
          <p:cNvPr id="5" name="Footer Placeholder 4">
            <a:extLst>
              <a:ext uri="{FF2B5EF4-FFF2-40B4-BE49-F238E27FC236}">
                <a16:creationId xmlns:a16="http://schemas.microsoft.com/office/drawing/2014/main" id="{3099720D-B03B-E79F-6F41-211F89A21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C3F1F-368E-7C5E-6CBD-6ABC9ECBC34B}"/>
              </a:ext>
            </a:extLst>
          </p:cNvPr>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3408225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87117"/>
            <a:ext cx="10363200" cy="610820"/>
          </a:xfrm>
        </p:spPr>
        <p:txBody>
          <a:bodyPr/>
          <a:lstStyle>
            <a:lvl1pPr algn="ctr">
              <a:defRPr lang="en-US" sz="3001"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4399020"/>
            <a:ext cx="8534400" cy="764440"/>
          </a:xfrm>
        </p:spPr>
        <p:txBody>
          <a:bodyPr>
            <a:normAutofit/>
          </a:bodyPr>
          <a:lstStyle>
            <a:lvl1pPr marL="0" indent="0" algn="ctr">
              <a:buNone/>
              <a:defRPr lang="en-US" sz="1800" kern="1200" smtClean="0">
                <a:solidFill>
                  <a:schemeClr val="tx1">
                    <a:lumMod val="65000"/>
                    <a:lumOff val="35000"/>
                  </a:schemeClr>
                </a:solidFill>
                <a:latin typeface="+mj-lt"/>
                <a:ea typeface="+mj-ea"/>
                <a:cs typeface="+mj-cs"/>
              </a:defRPr>
            </a:lvl1pPr>
            <a:lvl2pPr marL="457223" indent="0" algn="ctr">
              <a:buNone/>
              <a:defRPr>
                <a:solidFill>
                  <a:schemeClr val="tx1">
                    <a:tint val="75000"/>
                  </a:schemeClr>
                </a:solidFill>
              </a:defRPr>
            </a:lvl2pPr>
            <a:lvl3pPr marL="914446"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0"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738612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465235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843735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976"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26">
                <a:solidFill>
                  <a:schemeClr val="tx1">
                    <a:tint val="75000"/>
                  </a:schemeClr>
                </a:solidFill>
              </a:defRPr>
            </a:lvl1pPr>
            <a:lvl2pPr marL="457242" indent="0">
              <a:buNone/>
              <a:defRPr sz="1800">
                <a:solidFill>
                  <a:schemeClr val="tx1">
                    <a:tint val="75000"/>
                  </a:schemeClr>
                </a:solidFill>
              </a:defRPr>
            </a:lvl2pPr>
            <a:lvl3pPr marL="914484" indent="0">
              <a:buNone/>
              <a:defRPr sz="1575">
                <a:solidFill>
                  <a:schemeClr val="tx1">
                    <a:tint val="75000"/>
                  </a:schemeClr>
                </a:solidFill>
              </a:defRPr>
            </a:lvl3pPr>
            <a:lvl4pPr marL="1371726" indent="0">
              <a:buNone/>
              <a:defRPr sz="1425">
                <a:solidFill>
                  <a:schemeClr val="tx1">
                    <a:tint val="75000"/>
                  </a:schemeClr>
                </a:solidFill>
              </a:defRPr>
            </a:lvl4pPr>
            <a:lvl5pPr marL="1828967" indent="0">
              <a:buNone/>
              <a:defRPr sz="1425">
                <a:solidFill>
                  <a:schemeClr val="tx1">
                    <a:tint val="75000"/>
                  </a:schemeClr>
                </a:solidFill>
              </a:defRPr>
            </a:lvl5pPr>
            <a:lvl6pPr marL="2286210" indent="0">
              <a:buNone/>
              <a:defRPr sz="1425">
                <a:solidFill>
                  <a:schemeClr val="tx1">
                    <a:tint val="75000"/>
                  </a:schemeClr>
                </a:solidFill>
              </a:defRPr>
            </a:lvl6pPr>
            <a:lvl7pPr marL="2743451" indent="0">
              <a:buNone/>
              <a:defRPr sz="1425">
                <a:solidFill>
                  <a:schemeClr val="tx1">
                    <a:tint val="75000"/>
                  </a:schemeClr>
                </a:solidFill>
              </a:defRPr>
            </a:lvl7pPr>
            <a:lvl8pPr marL="3200693" indent="0">
              <a:buNone/>
              <a:defRPr sz="1425">
                <a:solidFill>
                  <a:schemeClr val="tx1">
                    <a:tint val="75000"/>
                  </a:schemeClr>
                </a:solidFill>
              </a:defRPr>
            </a:lvl8pPr>
            <a:lvl9pPr marL="3657935"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942977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776"/>
            </a:lvl1pPr>
            <a:lvl2pPr>
              <a:defRPr sz="2401"/>
            </a:lvl2pPr>
            <a:lvl3pPr>
              <a:defRPr sz="2026"/>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776"/>
            </a:lvl1pPr>
            <a:lvl2pPr>
              <a:defRPr sz="2401"/>
            </a:lvl2pPr>
            <a:lvl3pPr>
              <a:defRPr sz="2026"/>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755772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1"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1"/>
            </a:lvl1pPr>
            <a:lvl2pPr>
              <a:defRPr sz="2026"/>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3"/>
          </a:xfrm>
        </p:spPr>
        <p:txBody>
          <a:bodyPr anchor="b"/>
          <a:lstStyle>
            <a:lvl1pPr marL="0" indent="0">
              <a:buNone/>
              <a:defRPr sz="2401"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1"/>
            </a:lvl1pPr>
            <a:lvl2pPr>
              <a:defRPr sz="2026"/>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847804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1"/>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88060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870784-277A-4233-980C-0371AA375F1B}"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2928196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4/20/2026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94336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026"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26"/>
            </a:lvl1pPr>
            <a:lvl2pPr>
              <a:defRPr sz="2776"/>
            </a:lvl2pPr>
            <a:lvl3pPr>
              <a:defRPr sz="2401"/>
            </a:lvl3pPr>
            <a:lvl4pPr>
              <a:defRPr sz="2026"/>
            </a:lvl4pPr>
            <a:lvl5pPr>
              <a:defRPr sz="2026"/>
            </a:lvl5pPr>
            <a:lvl6pPr>
              <a:defRPr sz="2026"/>
            </a:lvl6pPr>
            <a:lvl7pPr>
              <a:defRPr sz="2026"/>
            </a:lvl7pPr>
            <a:lvl8pPr>
              <a:defRPr sz="2026"/>
            </a:lvl8pPr>
            <a:lvl9pPr>
              <a:defRPr sz="20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25"/>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064708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26"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26"/>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25"/>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846635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932272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296019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3" y="2870635"/>
            <a:ext cx="5932223" cy="711081"/>
          </a:xfrm>
        </p:spPr>
        <p:txBody>
          <a:bodyPr>
            <a:normAutofit/>
          </a:bodyPr>
          <a:lstStyle>
            <a:lvl1pPr algn="ctr">
              <a:defRPr sz="2701"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744567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a:p>
        </p:txBody>
      </p:sp>
      <p:sp>
        <p:nvSpPr>
          <p:cNvPr id="2" name="Title 1"/>
          <p:cNvSpPr>
            <a:spLocks noGrp="1"/>
          </p:cNvSpPr>
          <p:nvPr>
            <p:ph type="ctrTitle"/>
          </p:nvPr>
        </p:nvSpPr>
        <p:spPr>
          <a:xfrm>
            <a:off x="603505" y="770467"/>
            <a:ext cx="10782300"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3" y="4198409"/>
            <a:ext cx="922820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5BCAD085-E8A6-8845-BD4E-CB4CCA059FC4}" type="datetimeFigureOut">
              <a:rPr lang="en-US" smtClean="0"/>
              <a:t>4/20/2026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5666133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952067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187275"/>
            <a:ext cx="9226296"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492562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3392"/>
            <a:ext cx="507492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43651" y="1993392"/>
            <a:ext cx="507492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249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CD870784-277A-4233-980C-0371AA375F1B}" type="datetimeFigureOut">
              <a:rPr lang="en-US" smtClean="0"/>
              <a:t>4/20/2026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27900801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32000"/>
            <a:ext cx="507492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36150"/>
            <a:ext cx="507492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55080" y="2029968"/>
            <a:ext cx="507492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55080" y="2734056"/>
            <a:ext cx="507492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40511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19685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196018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3"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913547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9"/>
            <a:ext cx="10780776"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5BCAD085-E8A6-8845-BD4E-CB4CCA059FC4}" type="datetimeFigureOut">
              <a:rPr lang="en-US" smtClean="0"/>
              <a:t>4/20/2026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172412225"/>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459066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6" y="714377"/>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0186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910073" y="4399020"/>
            <a:ext cx="10371853"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20300280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645220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4/20/2026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817929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CD870784-277A-4233-980C-0371AA375F1B}" type="datetimeFigureOut">
              <a:rPr lang="en-US" smtClean="0"/>
              <a:t>4/20/2026</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6008709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23757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CD870784-277A-4233-980C-0371AA375F1B}" type="datetimeFigureOut">
              <a:rPr lang="en-US" smtClean="0"/>
              <a:t>4/20/2026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413004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D870784-277A-4233-980C-0371AA375F1B}"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3572546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D870784-277A-4233-980C-0371AA375F1B}" type="datetimeFigureOut">
              <a:rPr lang="en-US" smtClean="0"/>
              <a:t>4/20/2026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411143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D870784-277A-4233-980C-0371AA375F1B}" type="datetimeFigureOut">
              <a:rPr lang="en-US" smtClean="0"/>
              <a:t>4/20/2026</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6AEED09F-292E-4887-9729-AB2630A388BA}" type="slidenum">
              <a:rPr lang="en-US" smtClean="0"/>
              <a:t>‹#›</a:t>
            </a:fld>
            <a:endParaRPr lang="en-US"/>
          </a:p>
        </p:txBody>
      </p:sp>
    </p:spTree>
    <p:extLst>
      <p:ext uri="{BB962C8B-B14F-4D97-AF65-F5344CB8AC3E}">
        <p14:creationId xmlns:p14="http://schemas.microsoft.com/office/powerpoint/2010/main" val="1644518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theme" Target="../theme/theme5.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D870784-277A-4233-980C-0371AA375F1B}" type="datetimeFigureOut">
              <a:rPr lang="en-US" smtClean="0"/>
              <a:t>4/20/2026</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AEED09F-292E-4887-9729-AB2630A388BA}" type="slidenum">
              <a:rPr lang="en-US" smtClean="0"/>
              <a:t>‹#›</a:t>
            </a:fld>
            <a:endParaRPr lang="en-US"/>
          </a:p>
        </p:txBody>
      </p:sp>
    </p:spTree>
    <p:extLst>
      <p:ext uri="{BB962C8B-B14F-4D97-AF65-F5344CB8AC3E}">
        <p14:creationId xmlns:p14="http://schemas.microsoft.com/office/powerpoint/2010/main" val="39341637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5406D-ED3F-3604-2BC4-E7EFADA088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4C23E5-234E-1F94-1C8A-6C7957994B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37542-C267-BBA5-9B7F-31E408A79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870784-277A-4233-980C-0371AA375F1B}" type="datetimeFigureOut">
              <a:rPr lang="en-US" smtClean="0"/>
              <a:t>4/20/2026</a:t>
            </a:fld>
            <a:endParaRPr lang="en-US"/>
          </a:p>
        </p:txBody>
      </p:sp>
      <p:sp>
        <p:nvSpPr>
          <p:cNvPr id="5" name="Footer Placeholder 4">
            <a:extLst>
              <a:ext uri="{FF2B5EF4-FFF2-40B4-BE49-F238E27FC236}">
                <a16:creationId xmlns:a16="http://schemas.microsoft.com/office/drawing/2014/main" id="{ABA0A7C5-DE39-97CF-1C44-F1A63CF0DB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D007DB7-F863-EA1E-889A-9692098A6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EED09F-292E-4887-9729-AB2630A388BA}" type="slidenum">
              <a:rPr lang="en-US" smtClean="0"/>
              <a:t>‹#›</a:t>
            </a:fld>
            <a:endParaRPr lang="en-US"/>
          </a:p>
        </p:txBody>
      </p:sp>
    </p:spTree>
    <p:extLst>
      <p:ext uri="{BB962C8B-B14F-4D97-AF65-F5344CB8AC3E}">
        <p14:creationId xmlns:p14="http://schemas.microsoft.com/office/powerpoint/2010/main" val="23118016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0" cy="711081"/>
          </a:xfrm>
          <a:prstGeom prst="rect">
            <a:avLst/>
          </a:prstGeom>
        </p:spPr>
        <p:txBody>
          <a:bodyPr vert="horz" lIns="0" tIns="60949" rIns="0"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0" cy="4987739"/>
          </a:xfrm>
          <a:prstGeom prst="rect">
            <a:avLst/>
          </a:prstGeom>
        </p:spPr>
        <p:txBody>
          <a:bodyPr vert="horz" lIns="0" tIns="60949" rIns="0"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0" tIns="60949" rIns="0" bIns="60949" rtlCol="0" anchor="ctr"/>
          <a:lstStyle>
            <a:lvl1pPr algn="l">
              <a:defRPr sz="1200">
                <a:solidFill>
                  <a:schemeClr val="tx1">
                    <a:tint val="75000"/>
                  </a:schemeClr>
                </a:solidFill>
              </a:defRPr>
            </a:lvl1pPr>
          </a:lstStyle>
          <a:p>
            <a:fld id="{425404F2-BE9A-4460-8815-8F645183555F}" type="datetimeFigureOut">
              <a:rPr lang="en-US" smtClean="0"/>
              <a:pPr/>
              <a:t>4/20/2026</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0" tIns="60949" rIns="0" bIns="6094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0" tIns="60949" rIns="0" bIns="60949" rtlCol="0" anchor="ctr"/>
          <a:lstStyle>
            <a:lvl1pPr algn="r">
              <a:defRPr sz="12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7181466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defTabSz="914484" rtl="0" eaLnBrk="1" latinLnBrk="0" hangingPunct="1">
        <a:spcBef>
          <a:spcPct val="0"/>
        </a:spcBef>
        <a:buNone/>
        <a:defRPr sz="2701" kern="1200">
          <a:solidFill>
            <a:schemeClr val="tx1"/>
          </a:solidFill>
          <a:latin typeface="+mj-lt"/>
          <a:ea typeface="+mj-ea"/>
          <a:cs typeface="+mj-cs"/>
        </a:defRPr>
      </a:lvl1pPr>
    </p:titleStyle>
    <p:bodyStyle>
      <a:lvl1pPr marL="342931" indent="-342931" algn="l" defTabSz="914484" rtl="0" eaLnBrk="1" latinLnBrk="0" hangingPunct="1">
        <a:spcBef>
          <a:spcPct val="20000"/>
        </a:spcBef>
        <a:buFont typeface="Arial" pitchFamily="34" charset="0"/>
        <a:buChar char="•"/>
        <a:defRPr sz="2701" kern="1200">
          <a:solidFill>
            <a:schemeClr val="tx1"/>
          </a:solidFill>
          <a:latin typeface="+mj-lt"/>
          <a:ea typeface="+mn-ea"/>
          <a:cs typeface="+mn-cs"/>
        </a:defRPr>
      </a:lvl1pPr>
      <a:lvl2pPr marL="743018" indent="-285776" algn="l" defTabSz="914484" rtl="0" eaLnBrk="1" latinLnBrk="0" hangingPunct="1">
        <a:spcBef>
          <a:spcPct val="20000"/>
        </a:spcBef>
        <a:buFont typeface="Arial" pitchFamily="34" charset="0"/>
        <a:buChar char="–"/>
        <a:defRPr sz="2401" kern="1200">
          <a:solidFill>
            <a:schemeClr val="tx1"/>
          </a:solidFill>
          <a:latin typeface="+mj-lt"/>
          <a:ea typeface="+mn-ea"/>
          <a:cs typeface="+mn-cs"/>
        </a:defRPr>
      </a:lvl2pPr>
      <a:lvl3pPr marL="1143104" indent="-228621" algn="l" defTabSz="914484"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347" indent="-228621" algn="l" defTabSz="914484"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7589" indent="-228621" algn="l" defTabSz="914484"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4830"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6pPr>
      <a:lvl7pPr marL="2972073"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9pPr>
    </p:bodyStyle>
    <p:otherStyle>
      <a:defPPr>
        <a:defRPr lang="en-US"/>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6"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275" y="1993394"/>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5BCAD085-E8A6-8845-BD4E-CB4CCA059FC4}" type="datetimeFigureOut">
              <a:rPr lang="en-US" smtClean="0"/>
              <a:t>4/20/2026</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8721591" y="5829749"/>
            <a:ext cx="292608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06140390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wrap="none"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wrap="non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wrap="none" lIns="0" tIns="0" rIns="0" bIns="0" rtlCol="0" anchor="ctr"/>
          <a:lstStyle>
            <a:lvl1pPr algn="l">
              <a:defRPr sz="1600">
                <a:solidFill>
                  <a:schemeClr val="tx1">
                    <a:tint val="75000"/>
                  </a:schemeClr>
                </a:solidFill>
              </a:defRPr>
            </a:lvl1pPr>
          </a:lstStyle>
          <a:p>
            <a:fld id="{425404F2-BE9A-4460-8815-8F645183555F}" type="datetimeFigureOut">
              <a:rPr lang="en-US" smtClean="0"/>
              <a:pPr/>
              <a:t>4/20/2026</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wrap="none" lIns="0" tIns="0" rIns="0" bIns="0"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07535382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0436E2-95B7-9AB0-89E2-68AF92AEEF57}"/>
              </a:ext>
            </a:extLst>
          </p:cNvPr>
          <p:cNvSpPr/>
          <p:nvPr/>
        </p:nvSpPr>
        <p:spPr>
          <a:xfrm>
            <a:off x="0" y="0"/>
            <a:ext cx="12192000" cy="6858000"/>
          </a:xfrm>
          <a:prstGeom prst="rect">
            <a:avLst/>
          </a:prstGeom>
          <a:solidFill>
            <a:srgbClr val="54BB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Light" panose="020F0302020204030204"/>
            </a:endParaRPr>
          </a:p>
        </p:txBody>
      </p:sp>
      <p:sp>
        <p:nvSpPr>
          <p:cNvPr id="2" name="Title 1"/>
          <p:cNvSpPr>
            <a:spLocks noGrp="1"/>
          </p:cNvSpPr>
          <p:nvPr>
            <p:ph type="ctrTitle"/>
          </p:nvPr>
        </p:nvSpPr>
        <p:spPr>
          <a:xfrm>
            <a:off x="1040713" y="3429000"/>
            <a:ext cx="6610434" cy="3352800"/>
          </a:xfrm>
        </p:spPr>
        <p:txBody>
          <a:bodyPr>
            <a:normAutofit fontScale="90000"/>
          </a:bodyPr>
          <a:lstStyle/>
          <a:p>
            <a:br>
              <a:rPr lang="en-GB" dirty="0"/>
            </a:br>
            <a:r>
              <a:rPr lang="en-GB" sz="6000" dirty="0" err="1"/>
              <a:t>CfR</a:t>
            </a:r>
            <a:r>
              <a:rPr lang="en-GB" sz="6000" dirty="0"/>
              <a:t> assistance in Lebanon</a:t>
            </a:r>
            <a:r>
              <a:rPr lang="en-GB" dirty="0"/>
              <a:t> </a:t>
            </a:r>
            <a:br>
              <a:rPr lang="en-US" dirty="0"/>
            </a:br>
            <a:r>
              <a:rPr lang="en-GB" sz="3100" dirty="0"/>
              <a:t>Effectiveness, risks, and design options under funding contraction</a:t>
            </a:r>
            <a:br>
              <a:rPr lang="en-GB" sz="3100" dirty="0"/>
            </a:br>
            <a:br>
              <a:rPr lang="en-GB" sz="3100" dirty="0"/>
            </a:br>
            <a:r>
              <a:rPr lang="en-US" sz="3100" dirty="0"/>
              <a:t>Insights and Reflections - Dissemination Event (April 2026)</a:t>
            </a:r>
            <a:br>
              <a:rPr lang="en-US" dirty="0"/>
            </a:br>
            <a:br>
              <a:rPr lang="en-US" dirty="0"/>
            </a:br>
            <a:endParaRPr lang="en-US" dirty="0"/>
          </a:p>
        </p:txBody>
      </p:sp>
      <p:pic>
        <p:nvPicPr>
          <p:cNvPr id="4" name="Picture 3" descr="A black background with white text&#10;&#10;AI-generated content may be incorrect.">
            <a:extLst>
              <a:ext uri="{FF2B5EF4-FFF2-40B4-BE49-F238E27FC236}">
                <a16:creationId xmlns:a16="http://schemas.microsoft.com/office/drawing/2014/main" id="{0F1B1647-0422-D780-DD1D-A4CB03C5A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425" y="427655"/>
            <a:ext cx="2481708" cy="795707"/>
          </a:xfrm>
          <a:prstGeom prst="rect">
            <a:avLst/>
          </a:prstGeom>
        </p:spPr>
      </p:pic>
      <p:pic>
        <p:nvPicPr>
          <p:cNvPr id="8" name="Picture 7">
            <a:extLst>
              <a:ext uri="{FF2B5EF4-FFF2-40B4-BE49-F238E27FC236}">
                <a16:creationId xmlns:a16="http://schemas.microsoft.com/office/drawing/2014/main" id="{26C2CEAB-0F72-C82F-0954-52394A6216EF}"/>
              </a:ext>
            </a:extLst>
          </p:cNvPr>
          <p:cNvPicPr>
            <a:picLocks noChangeAspect="1"/>
          </p:cNvPicPr>
          <p:nvPr/>
        </p:nvPicPr>
        <p:blipFill rotWithShape="1">
          <a:blip r:embed="rId4" cstate="print">
            <a:alphaModFix amt="85000"/>
            <a:extLst>
              <a:ext uri="{28A0092B-C50C-407E-A947-70E740481C1C}">
                <a14:useLocalDpi xmlns:a14="http://schemas.microsoft.com/office/drawing/2010/main" val="0"/>
              </a:ext>
            </a:extLst>
          </a:blip>
          <a:srcRect l="33431" t="1170" r="28405" b="33549"/>
          <a:stretch>
            <a:fillRect/>
          </a:stretch>
        </p:blipFill>
        <p:spPr bwMode="auto">
          <a:xfrm>
            <a:off x="8934870" y="0"/>
            <a:ext cx="3274514" cy="685800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405053BB-5E40-8809-9939-C8F95FEAD2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2830" y="431749"/>
            <a:ext cx="2481708" cy="472521"/>
          </a:xfrm>
          <a:prstGeom prst="rect">
            <a:avLst/>
          </a:prstGeom>
        </p:spPr>
      </p:pic>
      <p:sp>
        <p:nvSpPr>
          <p:cNvPr id="12" name="Freeform 5">
            <a:extLst>
              <a:ext uri="{FF2B5EF4-FFF2-40B4-BE49-F238E27FC236}">
                <a16:creationId xmlns:a16="http://schemas.microsoft.com/office/drawing/2014/main" id="{BAEA1A89-E9CD-4089-5388-94D0E30E21D2}"/>
              </a:ext>
            </a:extLst>
          </p:cNvPr>
          <p:cNvSpPr/>
          <p:nvPr/>
        </p:nvSpPr>
        <p:spPr>
          <a:xfrm>
            <a:off x="358904" y="124594"/>
            <a:ext cx="1370170" cy="1390169"/>
          </a:xfrm>
          <a:custGeom>
            <a:avLst/>
            <a:gdLst/>
            <a:ahLst/>
            <a:cxnLst/>
            <a:rect l="l" t="t" r="r" b="b"/>
            <a:pathLst>
              <a:path w="2840787" h="2876297">
                <a:moveTo>
                  <a:pt x="0" y="0"/>
                </a:moveTo>
                <a:lnTo>
                  <a:pt x="2840787" y="0"/>
                </a:lnTo>
                <a:lnTo>
                  <a:pt x="2840787" y="2876297"/>
                </a:lnTo>
                <a:lnTo>
                  <a:pt x="0" y="2876297"/>
                </a:lnTo>
                <a:lnTo>
                  <a:pt x="0" y="0"/>
                </a:lnTo>
                <a:close/>
              </a:path>
            </a:pathLst>
          </a:custGeom>
          <a:blipFill>
            <a:blip r:embed="rId6"/>
            <a:stretch>
              <a:fillRect/>
            </a:stretch>
          </a:blipFill>
        </p:spPr>
        <p:txBody>
          <a:bodyPr/>
          <a:lstStyle/>
          <a:p>
            <a:endParaRPr lang="en-US"/>
          </a:p>
        </p:txBody>
      </p:sp>
      <p:sp>
        <p:nvSpPr>
          <p:cNvPr id="14" name="Freeform 8">
            <a:extLst>
              <a:ext uri="{FF2B5EF4-FFF2-40B4-BE49-F238E27FC236}">
                <a16:creationId xmlns:a16="http://schemas.microsoft.com/office/drawing/2014/main" id="{98253A36-7609-5866-34FF-72394798F569}"/>
              </a:ext>
            </a:extLst>
          </p:cNvPr>
          <p:cNvSpPr/>
          <p:nvPr/>
        </p:nvSpPr>
        <p:spPr>
          <a:xfrm>
            <a:off x="798707" y="5740322"/>
            <a:ext cx="898219" cy="827118"/>
          </a:xfrm>
          <a:custGeom>
            <a:avLst/>
            <a:gdLst/>
            <a:ahLst/>
            <a:cxnLst/>
            <a:rect l="l" t="t" r="r" b="b"/>
            <a:pathLst>
              <a:path w="1731854" h="1556246">
                <a:moveTo>
                  <a:pt x="0" y="0"/>
                </a:moveTo>
                <a:lnTo>
                  <a:pt x="1731853" y="0"/>
                </a:lnTo>
                <a:lnTo>
                  <a:pt x="1731853" y="1556246"/>
                </a:lnTo>
                <a:lnTo>
                  <a:pt x="0" y="1556246"/>
                </a:lnTo>
                <a:lnTo>
                  <a:pt x="0" y="0"/>
                </a:lnTo>
                <a:close/>
              </a:path>
            </a:pathLst>
          </a:custGeom>
          <a:blipFill>
            <a:blip r:embed="rId7"/>
            <a:stretch>
              <a:fillRect/>
            </a:stretch>
          </a:blipFill>
        </p:spPr>
        <p:txBody>
          <a:bodyPr/>
          <a:lstStyle/>
          <a:p>
            <a:endParaRPr lang="en-US"/>
          </a:p>
        </p:txBody>
      </p:sp>
      <p:pic>
        <p:nvPicPr>
          <p:cNvPr id="15" name="Picture 14">
            <a:extLst>
              <a:ext uri="{FF2B5EF4-FFF2-40B4-BE49-F238E27FC236}">
                <a16:creationId xmlns:a16="http://schemas.microsoft.com/office/drawing/2014/main" id="{09BDFA18-132C-FD6F-330D-1E12B726C2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50941" y="5828093"/>
            <a:ext cx="2515434" cy="637993"/>
          </a:xfrm>
          <a:prstGeom prst="rect">
            <a:avLst/>
          </a:prstGeom>
        </p:spPr>
      </p:pic>
      <p:pic>
        <p:nvPicPr>
          <p:cNvPr id="17" name="Picture 16">
            <a:extLst>
              <a:ext uri="{FF2B5EF4-FFF2-40B4-BE49-F238E27FC236}">
                <a16:creationId xmlns:a16="http://schemas.microsoft.com/office/drawing/2014/main" id="{56C17112-B604-4B80-02F7-C639E737C4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85033" y="5862918"/>
            <a:ext cx="1817190" cy="7045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C329F-08EF-9EE9-2293-3BDB87E4389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E31C277-CC7E-F73B-5463-91ADAAD28C78}"/>
              </a:ext>
            </a:extLst>
          </p:cNvPr>
          <p:cNvSpPr/>
          <p:nvPr/>
        </p:nvSpPr>
        <p:spPr>
          <a:xfrm>
            <a:off x="0" y="0"/>
            <a:ext cx="12192000" cy="996593"/>
          </a:xfrm>
          <a:prstGeom prst="rect">
            <a:avLst/>
          </a:prstGeom>
          <a:solidFill>
            <a:srgbClr val="59C6B1"/>
          </a:solidFill>
          <a:ln>
            <a:solidFill>
              <a:srgbClr val="59C6B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itle 4">
            <a:extLst>
              <a:ext uri="{FF2B5EF4-FFF2-40B4-BE49-F238E27FC236}">
                <a16:creationId xmlns:a16="http://schemas.microsoft.com/office/drawing/2014/main" id="{0BBA7898-D50B-AEAD-17FC-D5580CC89A25}"/>
              </a:ext>
            </a:extLst>
          </p:cNvPr>
          <p:cNvSpPr txBox="1">
            <a:spLocks/>
          </p:cNvSpPr>
          <p:nvPr/>
        </p:nvSpPr>
        <p:spPr>
          <a:xfrm>
            <a:off x="410149" y="135596"/>
            <a:ext cx="10972800" cy="711081"/>
          </a:xfrm>
          <a:prstGeom prst="rect">
            <a:avLst/>
          </a:prstGeom>
        </p:spPr>
        <p:txBody>
          <a:bodyPr vert="horz" wrap="none" lIns="0" tIns="0" rIns="0" bIns="0"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dirty="0">
                <a:solidFill>
                  <a:schemeClr val="bg1"/>
                </a:solidFill>
              </a:rPr>
              <a:t>Cash for rent with reduced funds</a:t>
            </a:r>
          </a:p>
        </p:txBody>
      </p:sp>
      <p:pic>
        <p:nvPicPr>
          <p:cNvPr id="13" name="Content Placeholder 5">
            <a:extLst>
              <a:ext uri="{FF2B5EF4-FFF2-40B4-BE49-F238E27FC236}">
                <a16:creationId xmlns:a16="http://schemas.microsoft.com/office/drawing/2014/main" id="{1F201E01-ED8F-3B15-D53E-91B6AB767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997" y="6159228"/>
            <a:ext cx="3118751" cy="426392"/>
          </a:xfrm>
          <a:prstGeom prst="rect">
            <a:avLst/>
          </a:prstGeom>
        </p:spPr>
      </p:pic>
      <p:sp>
        <p:nvSpPr>
          <p:cNvPr id="30" name="Freeform: Shape 29">
            <a:extLst>
              <a:ext uri="{FF2B5EF4-FFF2-40B4-BE49-F238E27FC236}">
                <a16:creationId xmlns:a16="http://schemas.microsoft.com/office/drawing/2014/main" id="{B2A66048-C8BF-C174-F243-2EC2C586808C}"/>
              </a:ext>
            </a:extLst>
          </p:cNvPr>
          <p:cNvSpPr/>
          <p:nvPr/>
        </p:nvSpPr>
        <p:spPr>
          <a:xfrm>
            <a:off x="4099089" y="4069039"/>
            <a:ext cx="4178889" cy="935091"/>
          </a:xfrm>
          <a:custGeom>
            <a:avLst/>
            <a:gdLst>
              <a:gd name="connsiteX0" fmla="*/ 903900 w 5021450"/>
              <a:gd name="connsiteY0" fmla="*/ 0 h 1558447"/>
              <a:gd name="connsiteX1" fmla="*/ 2159263 w 5021450"/>
              <a:gd name="connsiteY1" fmla="*/ 0 h 1558447"/>
              <a:gd name="connsiteX2" fmla="*/ 1907067 w 5021450"/>
              <a:gd name="connsiteY2" fmla="*/ 434820 h 1558447"/>
              <a:gd name="connsiteX3" fmla="*/ 3114384 w 5021450"/>
              <a:gd name="connsiteY3" fmla="*/ 434820 h 1558447"/>
              <a:gd name="connsiteX4" fmla="*/ 2862189 w 5021450"/>
              <a:gd name="connsiteY4" fmla="*/ 0 h 1558447"/>
              <a:gd name="connsiteX5" fmla="*/ 4117551 w 5021450"/>
              <a:gd name="connsiteY5" fmla="*/ 0 h 1558447"/>
              <a:gd name="connsiteX6" fmla="*/ 5021450 w 5021450"/>
              <a:gd name="connsiteY6" fmla="*/ 1558447 h 1558447"/>
              <a:gd name="connsiteX7" fmla="*/ 0 w 5021450"/>
              <a:gd name="connsiteY7" fmla="*/ 1558447 h 1558447"/>
              <a:gd name="connsiteX0" fmla="*/ 903900 w 5021450"/>
              <a:gd name="connsiteY0" fmla="*/ 0 h 1558447"/>
              <a:gd name="connsiteX1" fmla="*/ 1907067 w 5021450"/>
              <a:gd name="connsiteY1" fmla="*/ 434820 h 1558447"/>
              <a:gd name="connsiteX2" fmla="*/ 3114384 w 5021450"/>
              <a:gd name="connsiteY2" fmla="*/ 434820 h 1558447"/>
              <a:gd name="connsiteX3" fmla="*/ 2862189 w 5021450"/>
              <a:gd name="connsiteY3" fmla="*/ 0 h 1558447"/>
              <a:gd name="connsiteX4" fmla="*/ 4117551 w 5021450"/>
              <a:gd name="connsiteY4" fmla="*/ 0 h 1558447"/>
              <a:gd name="connsiteX5" fmla="*/ 5021450 w 5021450"/>
              <a:gd name="connsiteY5" fmla="*/ 1558447 h 1558447"/>
              <a:gd name="connsiteX6" fmla="*/ 0 w 5021450"/>
              <a:gd name="connsiteY6" fmla="*/ 1558447 h 1558447"/>
              <a:gd name="connsiteX7" fmla="*/ 903900 w 5021450"/>
              <a:gd name="connsiteY7" fmla="*/ 0 h 1558447"/>
              <a:gd name="connsiteX0" fmla="*/ 0 w 5021450"/>
              <a:gd name="connsiteY0" fmla="*/ 1558447 h 1558447"/>
              <a:gd name="connsiteX1" fmla="*/ 1907067 w 5021450"/>
              <a:gd name="connsiteY1" fmla="*/ 434820 h 1558447"/>
              <a:gd name="connsiteX2" fmla="*/ 3114384 w 5021450"/>
              <a:gd name="connsiteY2" fmla="*/ 434820 h 1558447"/>
              <a:gd name="connsiteX3" fmla="*/ 2862189 w 5021450"/>
              <a:gd name="connsiteY3" fmla="*/ 0 h 1558447"/>
              <a:gd name="connsiteX4" fmla="*/ 4117551 w 5021450"/>
              <a:gd name="connsiteY4" fmla="*/ 0 h 1558447"/>
              <a:gd name="connsiteX5" fmla="*/ 5021450 w 5021450"/>
              <a:gd name="connsiteY5" fmla="*/ 1558447 h 1558447"/>
              <a:gd name="connsiteX6" fmla="*/ 0 w 5021450"/>
              <a:gd name="connsiteY6" fmla="*/ 1558447 h 1558447"/>
              <a:gd name="connsiteX0" fmla="*/ 0 w 5021450"/>
              <a:gd name="connsiteY0" fmla="*/ 1558447 h 1558447"/>
              <a:gd name="connsiteX1" fmla="*/ 1907067 w 5021450"/>
              <a:gd name="connsiteY1" fmla="*/ 434820 h 1558447"/>
              <a:gd name="connsiteX2" fmla="*/ 3114384 w 5021450"/>
              <a:gd name="connsiteY2" fmla="*/ 434820 h 1558447"/>
              <a:gd name="connsiteX3" fmla="*/ 4117551 w 5021450"/>
              <a:gd name="connsiteY3" fmla="*/ 0 h 1558447"/>
              <a:gd name="connsiteX4" fmla="*/ 5021450 w 5021450"/>
              <a:gd name="connsiteY4" fmla="*/ 1558447 h 1558447"/>
              <a:gd name="connsiteX5" fmla="*/ 0 w 5021450"/>
              <a:gd name="connsiteY5" fmla="*/ 1558447 h 1558447"/>
              <a:gd name="connsiteX0" fmla="*/ 0 w 5021450"/>
              <a:gd name="connsiteY0" fmla="*/ 1123627 h 1123627"/>
              <a:gd name="connsiteX1" fmla="*/ 1907067 w 5021450"/>
              <a:gd name="connsiteY1" fmla="*/ 0 h 1123627"/>
              <a:gd name="connsiteX2" fmla="*/ 3114384 w 5021450"/>
              <a:gd name="connsiteY2" fmla="*/ 0 h 1123627"/>
              <a:gd name="connsiteX3" fmla="*/ 5021450 w 5021450"/>
              <a:gd name="connsiteY3" fmla="*/ 1123627 h 1123627"/>
              <a:gd name="connsiteX4" fmla="*/ 0 w 5021450"/>
              <a:gd name="connsiteY4" fmla="*/ 1123627 h 1123627"/>
              <a:gd name="connsiteX0" fmla="*/ 0 w 5021450"/>
              <a:gd name="connsiteY0" fmla="*/ 1123627 h 1123627"/>
              <a:gd name="connsiteX1" fmla="*/ 1088325 w 5021450"/>
              <a:gd name="connsiteY1" fmla="*/ 465066 h 1123627"/>
              <a:gd name="connsiteX2" fmla="*/ 1907067 w 5021450"/>
              <a:gd name="connsiteY2" fmla="*/ 0 h 1123627"/>
              <a:gd name="connsiteX3" fmla="*/ 3114384 w 5021450"/>
              <a:gd name="connsiteY3" fmla="*/ 0 h 1123627"/>
              <a:gd name="connsiteX4" fmla="*/ 5021450 w 5021450"/>
              <a:gd name="connsiteY4" fmla="*/ 1123627 h 1123627"/>
              <a:gd name="connsiteX5" fmla="*/ 0 w 5021450"/>
              <a:gd name="connsiteY5" fmla="*/ 1123627 h 1123627"/>
              <a:gd name="connsiteX0" fmla="*/ 0 w 5021450"/>
              <a:gd name="connsiteY0" fmla="*/ 1123627 h 1123627"/>
              <a:gd name="connsiteX1" fmla="*/ 812554 w 5021450"/>
              <a:gd name="connsiteY1" fmla="*/ 218323 h 1123627"/>
              <a:gd name="connsiteX2" fmla="*/ 1907067 w 5021450"/>
              <a:gd name="connsiteY2" fmla="*/ 0 h 1123627"/>
              <a:gd name="connsiteX3" fmla="*/ 3114384 w 5021450"/>
              <a:gd name="connsiteY3" fmla="*/ 0 h 1123627"/>
              <a:gd name="connsiteX4" fmla="*/ 5021450 w 5021450"/>
              <a:gd name="connsiteY4" fmla="*/ 1123627 h 1123627"/>
              <a:gd name="connsiteX5" fmla="*/ 0 w 5021450"/>
              <a:gd name="connsiteY5" fmla="*/ 1123627 h 1123627"/>
              <a:gd name="connsiteX0" fmla="*/ 0 w 5021450"/>
              <a:gd name="connsiteY0" fmla="*/ 1123627 h 1123627"/>
              <a:gd name="connsiteX1" fmla="*/ 812554 w 5021450"/>
              <a:gd name="connsiteY1" fmla="*/ 218323 h 1123627"/>
              <a:gd name="connsiteX2" fmla="*/ 1907067 w 5021450"/>
              <a:gd name="connsiteY2" fmla="*/ 0 h 1123627"/>
              <a:gd name="connsiteX3" fmla="*/ 3114384 w 5021450"/>
              <a:gd name="connsiteY3" fmla="*/ 0 h 1123627"/>
              <a:gd name="connsiteX4" fmla="*/ 3875068 w 5021450"/>
              <a:gd name="connsiteY4" fmla="*/ 436038 h 1123627"/>
              <a:gd name="connsiteX5" fmla="*/ 5021450 w 5021450"/>
              <a:gd name="connsiteY5" fmla="*/ 1123627 h 1123627"/>
              <a:gd name="connsiteX6" fmla="*/ 0 w 5021450"/>
              <a:gd name="connsiteY6" fmla="*/ 1123627 h 1123627"/>
              <a:gd name="connsiteX0" fmla="*/ 0 w 5021450"/>
              <a:gd name="connsiteY0" fmla="*/ 1123627 h 1123627"/>
              <a:gd name="connsiteX1" fmla="*/ 812554 w 5021450"/>
              <a:gd name="connsiteY1" fmla="*/ 218323 h 1123627"/>
              <a:gd name="connsiteX2" fmla="*/ 1907067 w 5021450"/>
              <a:gd name="connsiteY2" fmla="*/ 0 h 1123627"/>
              <a:gd name="connsiteX3" fmla="*/ 3114384 w 5021450"/>
              <a:gd name="connsiteY3" fmla="*/ 0 h 1123627"/>
              <a:gd name="connsiteX4" fmla="*/ 4223411 w 5021450"/>
              <a:gd name="connsiteY4" fmla="*/ 160267 h 1123627"/>
              <a:gd name="connsiteX5" fmla="*/ 5021450 w 5021450"/>
              <a:gd name="connsiteY5" fmla="*/ 1123627 h 1123627"/>
              <a:gd name="connsiteX6" fmla="*/ 0 w 5021450"/>
              <a:gd name="connsiteY6" fmla="*/ 1123627 h 112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1450" h="1123627">
                <a:moveTo>
                  <a:pt x="0" y="1123627"/>
                </a:moveTo>
                <a:lnTo>
                  <a:pt x="812554" y="218323"/>
                </a:lnTo>
                <a:lnTo>
                  <a:pt x="1907067" y="0"/>
                </a:lnTo>
                <a:lnTo>
                  <a:pt x="3114384" y="0"/>
                </a:lnTo>
                <a:lnTo>
                  <a:pt x="4223411" y="160267"/>
                </a:lnTo>
                <a:lnTo>
                  <a:pt x="5021450" y="1123627"/>
                </a:lnTo>
                <a:lnTo>
                  <a:pt x="0" y="1123627"/>
                </a:lnTo>
                <a:close/>
              </a:path>
            </a:pathLst>
          </a:custGeom>
          <a:solidFill>
            <a:srgbClr val="2AB7D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53FEFC78-EDA2-C4CD-9AE1-C809074FBEBB}"/>
              </a:ext>
            </a:extLst>
          </p:cNvPr>
          <p:cNvSpPr/>
          <p:nvPr/>
        </p:nvSpPr>
        <p:spPr>
          <a:xfrm>
            <a:off x="6188534" y="1401640"/>
            <a:ext cx="2089445" cy="3602490"/>
          </a:xfrm>
          <a:custGeom>
            <a:avLst/>
            <a:gdLst>
              <a:gd name="connsiteX0" fmla="*/ 940615 w 3451340"/>
              <a:gd name="connsiteY0" fmla="*/ 0 h 4328836"/>
              <a:gd name="connsiteX1" fmla="*/ 3451340 w 3451340"/>
              <a:gd name="connsiteY1" fmla="*/ 4328836 h 4328836"/>
              <a:gd name="connsiteX2" fmla="*/ 1822593 w 3451340"/>
              <a:gd name="connsiteY2" fmla="*/ 4328836 h 4328836"/>
              <a:gd name="connsiteX3" fmla="*/ 1066091 w 3451340"/>
              <a:gd name="connsiteY3" fmla="*/ 3205209 h 4328836"/>
              <a:gd name="connsiteX4" fmla="*/ 1544274 w 3451340"/>
              <a:gd name="connsiteY4" fmla="*/ 3205209 h 4328836"/>
              <a:gd name="connsiteX5" fmla="*/ 940616 w 3451340"/>
              <a:gd name="connsiteY5" fmla="*/ 2164418 h 4328836"/>
              <a:gd name="connsiteX6" fmla="*/ 674394 w 3451340"/>
              <a:gd name="connsiteY6" fmla="*/ 2623423 h 4328836"/>
              <a:gd name="connsiteX7" fmla="*/ 0 w 3451340"/>
              <a:gd name="connsiteY7" fmla="*/ 1621750 h 4328836"/>
              <a:gd name="connsiteX0" fmla="*/ 266221 w 2776946"/>
              <a:gd name="connsiteY0" fmla="*/ 0 h 4328836"/>
              <a:gd name="connsiteX1" fmla="*/ 2776946 w 2776946"/>
              <a:gd name="connsiteY1" fmla="*/ 4328836 h 4328836"/>
              <a:gd name="connsiteX2" fmla="*/ 1148199 w 2776946"/>
              <a:gd name="connsiteY2" fmla="*/ 4328836 h 4328836"/>
              <a:gd name="connsiteX3" fmla="*/ 391697 w 2776946"/>
              <a:gd name="connsiteY3" fmla="*/ 3205209 h 4328836"/>
              <a:gd name="connsiteX4" fmla="*/ 869880 w 2776946"/>
              <a:gd name="connsiteY4" fmla="*/ 3205209 h 4328836"/>
              <a:gd name="connsiteX5" fmla="*/ 266222 w 2776946"/>
              <a:gd name="connsiteY5" fmla="*/ 2164418 h 4328836"/>
              <a:gd name="connsiteX6" fmla="*/ 0 w 2776946"/>
              <a:gd name="connsiteY6" fmla="*/ 2623423 h 4328836"/>
              <a:gd name="connsiteX7" fmla="*/ 266221 w 2776946"/>
              <a:gd name="connsiteY7" fmla="*/ 0 h 4328836"/>
              <a:gd name="connsiteX0" fmla="*/ 0 w 2510725"/>
              <a:gd name="connsiteY0" fmla="*/ 0 h 4328836"/>
              <a:gd name="connsiteX1" fmla="*/ 2510725 w 2510725"/>
              <a:gd name="connsiteY1" fmla="*/ 4328836 h 4328836"/>
              <a:gd name="connsiteX2" fmla="*/ 881978 w 2510725"/>
              <a:gd name="connsiteY2" fmla="*/ 4328836 h 4328836"/>
              <a:gd name="connsiteX3" fmla="*/ 125476 w 2510725"/>
              <a:gd name="connsiteY3" fmla="*/ 3205209 h 4328836"/>
              <a:gd name="connsiteX4" fmla="*/ 603659 w 2510725"/>
              <a:gd name="connsiteY4" fmla="*/ 3205209 h 4328836"/>
              <a:gd name="connsiteX5" fmla="*/ 1 w 2510725"/>
              <a:gd name="connsiteY5" fmla="*/ 2164418 h 4328836"/>
              <a:gd name="connsiteX6" fmla="*/ 0 w 2510725"/>
              <a:gd name="connsiteY6" fmla="*/ 0 h 4328836"/>
              <a:gd name="connsiteX0" fmla="*/ 0 w 2510725"/>
              <a:gd name="connsiteY0" fmla="*/ 0 h 4328836"/>
              <a:gd name="connsiteX1" fmla="*/ 2510725 w 2510725"/>
              <a:gd name="connsiteY1" fmla="*/ 4328836 h 4328836"/>
              <a:gd name="connsiteX2" fmla="*/ 881978 w 2510725"/>
              <a:gd name="connsiteY2" fmla="*/ 4328836 h 4328836"/>
              <a:gd name="connsiteX3" fmla="*/ 603659 w 2510725"/>
              <a:gd name="connsiteY3" fmla="*/ 3205209 h 4328836"/>
              <a:gd name="connsiteX4" fmla="*/ 1 w 2510725"/>
              <a:gd name="connsiteY4" fmla="*/ 2164418 h 4328836"/>
              <a:gd name="connsiteX5" fmla="*/ 0 w 2510725"/>
              <a:gd name="connsiteY5" fmla="*/ 0 h 4328836"/>
              <a:gd name="connsiteX0" fmla="*/ 0 w 2510725"/>
              <a:gd name="connsiteY0" fmla="*/ 0 h 4328836"/>
              <a:gd name="connsiteX1" fmla="*/ 2510725 w 2510725"/>
              <a:gd name="connsiteY1" fmla="*/ 4328836 h 4328836"/>
              <a:gd name="connsiteX2" fmla="*/ 603659 w 2510725"/>
              <a:gd name="connsiteY2" fmla="*/ 3205209 h 4328836"/>
              <a:gd name="connsiteX3" fmla="*/ 1 w 2510725"/>
              <a:gd name="connsiteY3" fmla="*/ 2164418 h 4328836"/>
              <a:gd name="connsiteX4" fmla="*/ 0 w 2510725"/>
              <a:gd name="connsiteY4" fmla="*/ 0 h 432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725" h="4328836">
                <a:moveTo>
                  <a:pt x="0" y="0"/>
                </a:moveTo>
                <a:lnTo>
                  <a:pt x="2510725" y="4328836"/>
                </a:lnTo>
                <a:lnTo>
                  <a:pt x="603659" y="3205209"/>
                </a:lnTo>
                <a:lnTo>
                  <a:pt x="1" y="2164418"/>
                </a:lnTo>
                <a:cubicBezTo>
                  <a:pt x="1" y="1442945"/>
                  <a:pt x="0" y="721473"/>
                  <a:pt x="0" y="0"/>
                </a:cubicBezTo>
                <a:close/>
              </a:path>
            </a:pathLst>
          </a:custGeom>
          <a:solidFill>
            <a:srgbClr val="61BA9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586FED3-267A-DA60-FB22-B036B86FF60D}"/>
              </a:ext>
            </a:extLst>
          </p:cNvPr>
          <p:cNvSpPr/>
          <p:nvPr/>
        </p:nvSpPr>
        <p:spPr>
          <a:xfrm>
            <a:off x="4099089" y="1401640"/>
            <a:ext cx="2089445" cy="3602490"/>
          </a:xfrm>
          <a:custGeom>
            <a:avLst/>
            <a:gdLst>
              <a:gd name="connsiteX0" fmla="*/ 2510725 w 3307102"/>
              <a:gd name="connsiteY0" fmla="*/ 0 h 4328836"/>
              <a:gd name="connsiteX1" fmla="*/ 3307102 w 3307102"/>
              <a:gd name="connsiteY1" fmla="*/ 1373064 h 4328836"/>
              <a:gd name="connsiteX2" fmla="*/ 3155689 w 3307102"/>
              <a:gd name="connsiteY2" fmla="*/ 1582089 h 4328836"/>
              <a:gd name="connsiteX3" fmla="*/ 2685804 w 3307102"/>
              <a:gd name="connsiteY3" fmla="*/ 2289603 h 4328836"/>
              <a:gd name="connsiteX4" fmla="*/ 2632950 w 3307102"/>
              <a:gd name="connsiteY4" fmla="*/ 2375148 h 4328836"/>
              <a:gd name="connsiteX5" fmla="*/ 2510726 w 3307102"/>
              <a:gd name="connsiteY5" fmla="*/ 2164418 h 4328836"/>
              <a:gd name="connsiteX6" fmla="*/ 1907067 w 3307102"/>
              <a:gd name="connsiteY6" fmla="*/ 3205209 h 4328836"/>
              <a:gd name="connsiteX7" fmla="*/ 2138813 w 3307102"/>
              <a:gd name="connsiteY7" fmla="*/ 3205209 h 4328836"/>
              <a:gd name="connsiteX8" fmla="*/ 2030434 w 3307102"/>
              <a:gd name="connsiteY8" fmla="*/ 3396481 h 4328836"/>
              <a:gd name="connsiteX9" fmla="*/ 1590473 w 3307102"/>
              <a:gd name="connsiteY9" fmla="*/ 4238631 h 4328836"/>
              <a:gd name="connsiteX10" fmla="*/ 1547436 w 3307102"/>
              <a:gd name="connsiteY10" fmla="*/ 4328836 h 4328836"/>
              <a:gd name="connsiteX11" fmla="*/ 0 w 3307102"/>
              <a:gd name="connsiteY11" fmla="*/ 4328836 h 4328836"/>
              <a:gd name="connsiteX0" fmla="*/ 2510725 w 3307102"/>
              <a:gd name="connsiteY0" fmla="*/ 0 h 4328836"/>
              <a:gd name="connsiteX1" fmla="*/ 3307102 w 3307102"/>
              <a:gd name="connsiteY1" fmla="*/ 1373064 h 4328836"/>
              <a:gd name="connsiteX2" fmla="*/ 3155689 w 3307102"/>
              <a:gd name="connsiteY2" fmla="*/ 1582089 h 4328836"/>
              <a:gd name="connsiteX3" fmla="*/ 2685804 w 3307102"/>
              <a:gd name="connsiteY3" fmla="*/ 2289603 h 4328836"/>
              <a:gd name="connsiteX4" fmla="*/ 2632950 w 3307102"/>
              <a:gd name="connsiteY4" fmla="*/ 2375148 h 4328836"/>
              <a:gd name="connsiteX5" fmla="*/ 2510726 w 3307102"/>
              <a:gd name="connsiteY5" fmla="*/ 2164418 h 4328836"/>
              <a:gd name="connsiteX6" fmla="*/ 1907067 w 3307102"/>
              <a:gd name="connsiteY6" fmla="*/ 3205209 h 4328836"/>
              <a:gd name="connsiteX7" fmla="*/ 2030434 w 3307102"/>
              <a:gd name="connsiteY7" fmla="*/ 3396481 h 4328836"/>
              <a:gd name="connsiteX8" fmla="*/ 1590473 w 3307102"/>
              <a:gd name="connsiteY8" fmla="*/ 4238631 h 4328836"/>
              <a:gd name="connsiteX9" fmla="*/ 1547436 w 3307102"/>
              <a:gd name="connsiteY9" fmla="*/ 4328836 h 4328836"/>
              <a:gd name="connsiteX10" fmla="*/ 0 w 3307102"/>
              <a:gd name="connsiteY10" fmla="*/ 4328836 h 4328836"/>
              <a:gd name="connsiteX11" fmla="*/ 2510725 w 3307102"/>
              <a:gd name="connsiteY11" fmla="*/ 0 h 4328836"/>
              <a:gd name="connsiteX0" fmla="*/ 2510725 w 3307102"/>
              <a:gd name="connsiteY0" fmla="*/ 0 h 4328836"/>
              <a:gd name="connsiteX1" fmla="*/ 3307102 w 3307102"/>
              <a:gd name="connsiteY1" fmla="*/ 1373064 h 4328836"/>
              <a:gd name="connsiteX2" fmla="*/ 3155689 w 3307102"/>
              <a:gd name="connsiteY2" fmla="*/ 1582089 h 4328836"/>
              <a:gd name="connsiteX3" fmla="*/ 2685804 w 3307102"/>
              <a:gd name="connsiteY3" fmla="*/ 2289603 h 4328836"/>
              <a:gd name="connsiteX4" fmla="*/ 2632950 w 3307102"/>
              <a:gd name="connsiteY4" fmla="*/ 2375148 h 4328836"/>
              <a:gd name="connsiteX5" fmla="*/ 2510726 w 3307102"/>
              <a:gd name="connsiteY5" fmla="*/ 2164418 h 4328836"/>
              <a:gd name="connsiteX6" fmla="*/ 1907067 w 3307102"/>
              <a:gd name="connsiteY6" fmla="*/ 3205209 h 4328836"/>
              <a:gd name="connsiteX7" fmla="*/ 1590473 w 3307102"/>
              <a:gd name="connsiteY7" fmla="*/ 4238631 h 4328836"/>
              <a:gd name="connsiteX8" fmla="*/ 1547436 w 3307102"/>
              <a:gd name="connsiteY8" fmla="*/ 4328836 h 4328836"/>
              <a:gd name="connsiteX9" fmla="*/ 0 w 3307102"/>
              <a:gd name="connsiteY9" fmla="*/ 4328836 h 4328836"/>
              <a:gd name="connsiteX10" fmla="*/ 2510725 w 3307102"/>
              <a:gd name="connsiteY10" fmla="*/ 0 h 4328836"/>
              <a:gd name="connsiteX0" fmla="*/ 2510725 w 3307102"/>
              <a:gd name="connsiteY0" fmla="*/ 0 h 4328836"/>
              <a:gd name="connsiteX1" fmla="*/ 3307102 w 3307102"/>
              <a:gd name="connsiteY1" fmla="*/ 1373064 h 4328836"/>
              <a:gd name="connsiteX2" fmla="*/ 3155689 w 3307102"/>
              <a:gd name="connsiteY2" fmla="*/ 1582089 h 4328836"/>
              <a:gd name="connsiteX3" fmla="*/ 2685804 w 3307102"/>
              <a:gd name="connsiteY3" fmla="*/ 2289603 h 4328836"/>
              <a:gd name="connsiteX4" fmla="*/ 2632950 w 3307102"/>
              <a:gd name="connsiteY4" fmla="*/ 2375148 h 4328836"/>
              <a:gd name="connsiteX5" fmla="*/ 2510726 w 3307102"/>
              <a:gd name="connsiteY5" fmla="*/ 2164418 h 4328836"/>
              <a:gd name="connsiteX6" fmla="*/ 1907067 w 3307102"/>
              <a:gd name="connsiteY6" fmla="*/ 3205209 h 4328836"/>
              <a:gd name="connsiteX7" fmla="*/ 1547436 w 3307102"/>
              <a:gd name="connsiteY7" fmla="*/ 4328836 h 4328836"/>
              <a:gd name="connsiteX8" fmla="*/ 0 w 3307102"/>
              <a:gd name="connsiteY8" fmla="*/ 4328836 h 4328836"/>
              <a:gd name="connsiteX9" fmla="*/ 2510725 w 3307102"/>
              <a:gd name="connsiteY9" fmla="*/ 0 h 4328836"/>
              <a:gd name="connsiteX0" fmla="*/ 2510725 w 3307102"/>
              <a:gd name="connsiteY0" fmla="*/ 0 h 4328836"/>
              <a:gd name="connsiteX1" fmla="*/ 3307102 w 3307102"/>
              <a:gd name="connsiteY1" fmla="*/ 1373064 h 4328836"/>
              <a:gd name="connsiteX2" fmla="*/ 3155689 w 3307102"/>
              <a:gd name="connsiteY2" fmla="*/ 1582089 h 4328836"/>
              <a:gd name="connsiteX3" fmla="*/ 2685804 w 3307102"/>
              <a:gd name="connsiteY3" fmla="*/ 2289603 h 4328836"/>
              <a:gd name="connsiteX4" fmla="*/ 2632950 w 3307102"/>
              <a:gd name="connsiteY4" fmla="*/ 2375148 h 4328836"/>
              <a:gd name="connsiteX5" fmla="*/ 2510726 w 3307102"/>
              <a:gd name="connsiteY5" fmla="*/ 2164418 h 4328836"/>
              <a:gd name="connsiteX6" fmla="*/ 1907067 w 3307102"/>
              <a:gd name="connsiteY6" fmla="*/ 3205209 h 4328836"/>
              <a:gd name="connsiteX7" fmla="*/ 0 w 3307102"/>
              <a:gd name="connsiteY7" fmla="*/ 4328836 h 4328836"/>
              <a:gd name="connsiteX8" fmla="*/ 2510725 w 3307102"/>
              <a:gd name="connsiteY8" fmla="*/ 0 h 4328836"/>
              <a:gd name="connsiteX0" fmla="*/ 2510725 w 3307102"/>
              <a:gd name="connsiteY0" fmla="*/ 0 h 4328836"/>
              <a:gd name="connsiteX1" fmla="*/ 3307102 w 3307102"/>
              <a:gd name="connsiteY1" fmla="*/ 1373064 h 4328836"/>
              <a:gd name="connsiteX2" fmla="*/ 3155689 w 3307102"/>
              <a:gd name="connsiteY2" fmla="*/ 1582089 h 4328836"/>
              <a:gd name="connsiteX3" fmla="*/ 2685804 w 3307102"/>
              <a:gd name="connsiteY3" fmla="*/ 2289603 h 4328836"/>
              <a:gd name="connsiteX4" fmla="*/ 2510726 w 3307102"/>
              <a:gd name="connsiteY4" fmla="*/ 2164418 h 4328836"/>
              <a:gd name="connsiteX5" fmla="*/ 1907067 w 3307102"/>
              <a:gd name="connsiteY5" fmla="*/ 3205209 h 4328836"/>
              <a:gd name="connsiteX6" fmla="*/ 0 w 3307102"/>
              <a:gd name="connsiteY6" fmla="*/ 4328836 h 4328836"/>
              <a:gd name="connsiteX7" fmla="*/ 2510725 w 3307102"/>
              <a:gd name="connsiteY7" fmla="*/ 0 h 4328836"/>
              <a:gd name="connsiteX0" fmla="*/ 2510725 w 3307102"/>
              <a:gd name="connsiteY0" fmla="*/ 0 h 4328836"/>
              <a:gd name="connsiteX1" fmla="*/ 3307102 w 3307102"/>
              <a:gd name="connsiteY1" fmla="*/ 1373064 h 4328836"/>
              <a:gd name="connsiteX2" fmla="*/ 3155689 w 3307102"/>
              <a:gd name="connsiteY2" fmla="*/ 1582089 h 4328836"/>
              <a:gd name="connsiteX3" fmla="*/ 2510726 w 3307102"/>
              <a:gd name="connsiteY3" fmla="*/ 2164418 h 4328836"/>
              <a:gd name="connsiteX4" fmla="*/ 1907067 w 3307102"/>
              <a:gd name="connsiteY4" fmla="*/ 3205209 h 4328836"/>
              <a:gd name="connsiteX5" fmla="*/ 0 w 3307102"/>
              <a:gd name="connsiteY5" fmla="*/ 4328836 h 4328836"/>
              <a:gd name="connsiteX6" fmla="*/ 2510725 w 3307102"/>
              <a:gd name="connsiteY6" fmla="*/ 0 h 4328836"/>
              <a:gd name="connsiteX0" fmla="*/ 2510725 w 3307102"/>
              <a:gd name="connsiteY0" fmla="*/ 0 h 4328836"/>
              <a:gd name="connsiteX1" fmla="*/ 3307102 w 3307102"/>
              <a:gd name="connsiteY1" fmla="*/ 1373064 h 4328836"/>
              <a:gd name="connsiteX2" fmla="*/ 2510726 w 3307102"/>
              <a:gd name="connsiteY2" fmla="*/ 2164418 h 4328836"/>
              <a:gd name="connsiteX3" fmla="*/ 1907067 w 3307102"/>
              <a:gd name="connsiteY3" fmla="*/ 3205209 h 4328836"/>
              <a:gd name="connsiteX4" fmla="*/ 0 w 3307102"/>
              <a:gd name="connsiteY4" fmla="*/ 4328836 h 4328836"/>
              <a:gd name="connsiteX5" fmla="*/ 2510725 w 3307102"/>
              <a:gd name="connsiteY5" fmla="*/ 0 h 4328836"/>
              <a:gd name="connsiteX0" fmla="*/ 2510725 w 2510726"/>
              <a:gd name="connsiteY0" fmla="*/ 0 h 4328836"/>
              <a:gd name="connsiteX1" fmla="*/ 2510726 w 2510726"/>
              <a:gd name="connsiteY1" fmla="*/ 2164418 h 4328836"/>
              <a:gd name="connsiteX2" fmla="*/ 1907067 w 2510726"/>
              <a:gd name="connsiteY2" fmla="*/ 3205209 h 4328836"/>
              <a:gd name="connsiteX3" fmla="*/ 0 w 2510726"/>
              <a:gd name="connsiteY3" fmla="*/ 4328836 h 4328836"/>
              <a:gd name="connsiteX4" fmla="*/ 2510725 w 2510726"/>
              <a:gd name="connsiteY4" fmla="*/ 0 h 432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726" h="4328836">
                <a:moveTo>
                  <a:pt x="2510725" y="0"/>
                </a:moveTo>
                <a:cubicBezTo>
                  <a:pt x="2510725" y="721473"/>
                  <a:pt x="2510726" y="1442945"/>
                  <a:pt x="2510726" y="2164418"/>
                </a:cubicBezTo>
                <a:lnTo>
                  <a:pt x="1907067" y="3205209"/>
                </a:lnTo>
                <a:lnTo>
                  <a:pt x="0" y="4328836"/>
                </a:lnTo>
                <a:lnTo>
                  <a:pt x="2510725" y="0"/>
                </a:lnTo>
                <a:close/>
              </a:path>
            </a:pathLst>
          </a:custGeom>
          <a:solidFill>
            <a:srgbClr val="3586C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C68B63E2-E2FF-144F-F9A5-8D0A28D4343A}"/>
              </a:ext>
            </a:extLst>
          </p:cNvPr>
          <p:cNvSpPr/>
          <p:nvPr/>
        </p:nvSpPr>
        <p:spPr>
          <a:xfrm>
            <a:off x="4099089" y="3741429"/>
            <a:ext cx="1966236" cy="1262701"/>
          </a:xfrm>
          <a:custGeom>
            <a:avLst/>
            <a:gdLst>
              <a:gd name="connsiteX0" fmla="*/ 2075820 w 3200491"/>
              <a:gd name="connsiteY0" fmla="*/ 0 h 1620474"/>
              <a:gd name="connsiteX1" fmla="*/ 2135393 w 3200491"/>
              <a:gd name="connsiteY1" fmla="*/ 103183 h 1620474"/>
              <a:gd name="connsiteX2" fmla="*/ 1907067 w 3200491"/>
              <a:gd name="connsiteY2" fmla="*/ 496847 h 1620474"/>
              <a:gd name="connsiteX3" fmla="*/ 2362675 w 3200491"/>
              <a:gd name="connsiteY3" fmla="*/ 496847 h 1620474"/>
              <a:gd name="connsiteX4" fmla="*/ 2471858 w 3200491"/>
              <a:gd name="connsiteY4" fmla="*/ 685957 h 1620474"/>
              <a:gd name="connsiteX5" fmla="*/ 2380096 w 3200491"/>
              <a:gd name="connsiteY5" fmla="*/ 1078027 h 1620474"/>
              <a:gd name="connsiteX6" fmla="*/ 3200491 w 3200491"/>
              <a:gd name="connsiteY6" fmla="*/ 1620474 h 1620474"/>
              <a:gd name="connsiteX7" fmla="*/ 0 w 3200491"/>
              <a:gd name="connsiteY7" fmla="*/ 1620474 h 1620474"/>
              <a:gd name="connsiteX8" fmla="*/ 765150 w 3200491"/>
              <a:gd name="connsiteY8" fmla="*/ 301251 h 1620474"/>
              <a:gd name="connsiteX9" fmla="*/ 899639 w 3200491"/>
              <a:gd name="connsiteY9" fmla="*/ 279742 h 1620474"/>
              <a:gd name="connsiteX10" fmla="*/ 1131868 w 3200491"/>
              <a:gd name="connsiteY10" fmla="*/ 207170 h 1620474"/>
              <a:gd name="connsiteX11" fmla="*/ 1494725 w 3200491"/>
              <a:gd name="connsiteY11" fmla="*/ 134599 h 1620474"/>
              <a:gd name="connsiteX12" fmla="*/ 1901125 w 3200491"/>
              <a:gd name="connsiteY12" fmla="*/ 3970 h 1620474"/>
              <a:gd name="connsiteX0" fmla="*/ 2075820 w 3200491"/>
              <a:gd name="connsiteY0" fmla="*/ 0 h 1620474"/>
              <a:gd name="connsiteX1" fmla="*/ 2135393 w 3200491"/>
              <a:gd name="connsiteY1" fmla="*/ 103183 h 1620474"/>
              <a:gd name="connsiteX2" fmla="*/ 1907067 w 3200491"/>
              <a:gd name="connsiteY2" fmla="*/ 496847 h 1620474"/>
              <a:gd name="connsiteX3" fmla="*/ 2362675 w 3200491"/>
              <a:gd name="connsiteY3" fmla="*/ 496847 h 1620474"/>
              <a:gd name="connsiteX4" fmla="*/ 2471858 w 3200491"/>
              <a:gd name="connsiteY4" fmla="*/ 685957 h 1620474"/>
              <a:gd name="connsiteX5" fmla="*/ 2380096 w 3200491"/>
              <a:gd name="connsiteY5" fmla="*/ 1078027 h 1620474"/>
              <a:gd name="connsiteX6" fmla="*/ 3200491 w 3200491"/>
              <a:gd name="connsiteY6" fmla="*/ 1620474 h 1620474"/>
              <a:gd name="connsiteX7" fmla="*/ 0 w 3200491"/>
              <a:gd name="connsiteY7" fmla="*/ 1620474 h 1620474"/>
              <a:gd name="connsiteX8" fmla="*/ 899639 w 3200491"/>
              <a:gd name="connsiteY8" fmla="*/ 279742 h 1620474"/>
              <a:gd name="connsiteX9" fmla="*/ 1131868 w 3200491"/>
              <a:gd name="connsiteY9" fmla="*/ 207170 h 1620474"/>
              <a:gd name="connsiteX10" fmla="*/ 1494725 w 3200491"/>
              <a:gd name="connsiteY10" fmla="*/ 134599 h 1620474"/>
              <a:gd name="connsiteX11" fmla="*/ 1901125 w 3200491"/>
              <a:gd name="connsiteY11" fmla="*/ 3970 h 1620474"/>
              <a:gd name="connsiteX12" fmla="*/ 2075820 w 3200491"/>
              <a:gd name="connsiteY12" fmla="*/ 0 h 1620474"/>
              <a:gd name="connsiteX0" fmla="*/ 2075820 w 3200491"/>
              <a:gd name="connsiteY0" fmla="*/ 0 h 1620474"/>
              <a:gd name="connsiteX1" fmla="*/ 2135393 w 3200491"/>
              <a:gd name="connsiteY1" fmla="*/ 103183 h 1620474"/>
              <a:gd name="connsiteX2" fmla="*/ 1907067 w 3200491"/>
              <a:gd name="connsiteY2" fmla="*/ 496847 h 1620474"/>
              <a:gd name="connsiteX3" fmla="*/ 2362675 w 3200491"/>
              <a:gd name="connsiteY3" fmla="*/ 496847 h 1620474"/>
              <a:gd name="connsiteX4" fmla="*/ 2471858 w 3200491"/>
              <a:gd name="connsiteY4" fmla="*/ 685957 h 1620474"/>
              <a:gd name="connsiteX5" fmla="*/ 2380096 w 3200491"/>
              <a:gd name="connsiteY5" fmla="*/ 1078027 h 1620474"/>
              <a:gd name="connsiteX6" fmla="*/ 3200491 w 3200491"/>
              <a:gd name="connsiteY6" fmla="*/ 1620474 h 1620474"/>
              <a:gd name="connsiteX7" fmla="*/ 0 w 3200491"/>
              <a:gd name="connsiteY7" fmla="*/ 1620474 h 1620474"/>
              <a:gd name="connsiteX8" fmla="*/ 1131868 w 3200491"/>
              <a:gd name="connsiteY8" fmla="*/ 207170 h 1620474"/>
              <a:gd name="connsiteX9" fmla="*/ 1494725 w 3200491"/>
              <a:gd name="connsiteY9" fmla="*/ 134599 h 1620474"/>
              <a:gd name="connsiteX10" fmla="*/ 1901125 w 3200491"/>
              <a:gd name="connsiteY10" fmla="*/ 3970 h 1620474"/>
              <a:gd name="connsiteX11" fmla="*/ 2075820 w 3200491"/>
              <a:gd name="connsiteY11" fmla="*/ 0 h 1620474"/>
              <a:gd name="connsiteX0" fmla="*/ 2075820 w 3200491"/>
              <a:gd name="connsiteY0" fmla="*/ 0 h 1620474"/>
              <a:gd name="connsiteX1" fmla="*/ 2135393 w 3200491"/>
              <a:gd name="connsiteY1" fmla="*/ 103183 h 1620474"/>
              <a:gd name="connsiteX2" fmla="*/ 1907067 w 3200491"/>
              <a:gd name="connsiteY2" fmla="*/ 496847 h 1620474"/>
              <a:gd name="connsiteX3" fmla="*/ 2362675 w 3200491"/>
              <a:gd name="connsiteY3" fmla="*/ 496847 h 1620474"/>
              <a:gd name="connsiteX4" fmla="*/ 2471858 w 3200491"/>
              <a:gd name="connsiteY4" fmla="*/ 685957 h 1620474"/>
              <a:gd name="connsiteX5" fmla="*/ 2380096 w 3200491"/>
              <a:gd name="connsiteY5" fmla="*/ 1078027 h 1620474"/>
              <a:gd name="connsiteX6" fmla="*/ 3200491 w 3200491"/>
              <a:gd name="connsiteY6" fmla="*/ 1620474 h 1620474"/>
              <a:gd name="connsiteX7" fmla="*/ 0 w 3200491"/>
              <a:gd name="connsiteY7" fmla="*/ 1620474 h 1620474"/>
              <a:gd name="connsiteX8" fmla="*/ 1494725 w 3200491"/>
              <a:gd name="connsiteY8" fmla="*/ 134599 h 1620474"/>
              <a:gd name="connsiteX9" fmla="*/ 1901125 w 3200491"/>
              <a:gd name="connsiteY9" fmla="*/ 3970 h 1620474"/>
              <a:gd name="connsiteX10" fmla="*/ 2075820 w 3200491"/>
              <a:gd name="connsiteY10" fmla="*/ 0 h 1620474"/>
              <a:gd name="connsiteX0" fmla="*/ 2075820 w 3200491"/>
              <a:gd name="connsiteY0" fmla="*/ 0 h 1620474"/>
              <a:gd name="connsiteX1" fmla="*/ 2135393 w 3200491"/>
              <a:gd name="connsiteY1" fmla="*/ 103183 h 1620474"/>
              <a:gd name="connsiteX2" fmla="*/ 1907067 w 3200491"/>
              <a:gd name="connsiteY2" fmla="*/ 496847 h 1620474"/>
              <a:gd name="connsiteX3" fmla="*/ 2362675 w 3200491"/>
              <a:gd name="connsiteY3" fmla="*/ 496847 h 1620474"/>
              <a:gd name="connsiteX4" fmla="*/ 2471858 w 3200491"/>
              <a:gd name="connsiteY4" fmla="*/ 685957 h 1620474"/>
              <a:gd name="connsiteX5" fmla="*/ 2380096 w 3200491"/>
              <a:gd name="connsiteY5" fmla="*/ 1078027 h 1620474"/>
              <a:gd name="connsiteX6" fmla="*/ 3200491 w 3200491"/>
              <a:gd name="connsiteY6" fmla="*/ 1620474 h 1620474"/>
              <a:gd name="connsiteX7" fmla="*/ 0 w 3200491"/>
              <a:gd name="connsiteY7" fmla="*/ 1620474 h 1620474"/>
              <a:gd name="connsiteX8" fmla="*/ 1901125 w 3200491"/>
              <a:gd name="connsiteY8" fmla="*/ 3970 h 1620474"/>
              <a:gd name="connsiteX9" fmla="*/ 2075820 w 3200491"/>
              <a:gd name="connsiteY9" fmla="*/ 0 h 1620474"/>
              <a:gd name="connsiteX0" fmla="*/ 2075820 w 3200491"/>
              <a:gd name="connsiteY0" fmla="*/ 0 h 1620474"/>
              <a:gd name="connsiteX1" fmla="*/ 2135393 w 3200491"/>
              <a:gd name="connsiteY1" fmla="*/ 103183 h 1620474"/>
              <a:gd name="connsiteX2" fmla="*/ 1907067 w 3200491"/>
              <a:gd name="connsiteY2" fmla="*/ 496847 h 1620474"/>
              <a:gd name="connsiteX3" fmla="*/ 2362675 w 3200491"/>
              <a:gd name="connsiteY3" fmla="*/ 496847 h 1620474"/>
              <a:gd name="connsiteX4" fmla="*/ 2471858 w 3200491"/>
              <a:gd name="connsiteY4" fmla="*/ 685957 h 1620474"/>
              <a:gd name="connsiteX5" fmla="*/ 2380096 w 3200491"/>
              <a:gd name="connsiteY5" fmla="*/ 1078027 h 1620474"/>
              <a:gd name="connsiteX6" fmla="*/ 3200491 w 3200491"/>
              <a:gd name="connsiteY6" fmla="*/ 1620474 h 1620474"/>
              <a:gd name="connsiteX7" fmla="*/ 0 w 3200491"/>
              <a:gd name="connsiteY7" fmla="*/ 1620474 h 1620474"/>
              <a:gd name="connsiteX8" fmla="*/ 2075820 w 3200491"/>
              <a:gd name="connsiteY8" fmla="*/ 0 h 1620474"/>
              <a:gd name="connsiteX0" fmla="*/ 0 w 3200491"/>
              <a:gd name="connsiteY0" fmla="*/ 1517291 h 1517291"/>
              <a:gd name="connsiteX1" fmla="*/ 2135393 w 3200491"/>
              <a:gd name="connsiteY1" fmla="*/ 0 h 1517291"/>
              <a:gd name="connsiteX2" fmla="*/ 1907067 w 3200491"/>
              <a:gd name="connsiteY2" fmla="*/ 393664 h 1517291"/>
              <a:gd name="connsiteX3" fmla="*/ 2362675 w 3200491"/>
              <a:gd name="connsiteY3" fmla="*/ 393664 h 1517291"/>
              <a:gd name="connsiteX4" fmla="*/ 2471858 w 3200491"/>
              <a:gd name="connsiteY4" fmla="*/ 582774 h 1517291"/>
              <a:gd name="connsiteX5" fmla="*/ 2380096 w 3200491"/>
              <a:gd name="connsiteY5" fmla="*/ 974844 h 1517291"/>
              <a:gd name="connsiteX6" fmla="*/ 3200491 w 3200491"/>
              <a:gd name="connsiteY6" fmla="*/ 1517291 h 1517291"/>
              <a:gd name="connsiteX7" fmla="*/ 0 w 3200491"/>
              <a:gd name="connsiteY7" fmla="*/ 1517291 h 1517291"/>
              <a:gd name="connsiteX0" fmla="*/ 0 w 2471858"/>
              <a:gd name="connsiteY0" fmla="*/ 1517291 h 1517291"/>
              <a:gd name="connsiteX1" fmla="*/ 2135393 w 2471858"/>
              <a:gd name="connsiteY1" fmla="*/ 0 h 1517291"/>
              <a:gd name="connsiteX2" fmla="*/ 1907067 w 2471858"/>
              <a:gd name="connsiteY2" fmla="*/ 393664 h 1517291"/>
              <a:gd name="connsiteX3" fmla="*/ 2362675 w 2471858"/>
              <a:gd name="connsiteY3" fmla="*/ 393664 h 1517291"/>
              <a:gd name="connsiteX4" fmla="*/ 2471858 w 2471858"/>
              <a:gd name="connsiteY4" fmla="*/ 582774 h 1517291"/>
              <a:gd name="connsiteX5" fmla="*/ 2380096 w 2471858"/>
              <a:gd name="connsiteY5" fmla="*/ 974844 h 1517291"/>
              <a:gd name="connsiteX6" fmla="*/ 0 w 2471858"/>
              <a:gd name="connsiteY6" fmla="*/ 1517291 h 1517291"/>
              <a:gd name="connsiteX0" fmla="*/ 0 w 2471858"/>
              <a:gd name="connsiteY0" fmla="*/ 1517291 h 1517291"/>
              <a:gd name="connsiteX1" fmla="*/ 2135393 w 2471858"/>
              <a:gd name="connsiteY1" fmla="*/ 0 h 1517291"/>
              <a:gd name="connsiteX2" fmla="*/ 1907067 w 2471858"/>
              <a:gd name="connsiteY2" fmla="*/ 393664 h 1517291"/>
              <a:gd name="connsiteX3" fmla="*/ 2362675 w 2471858"/>
              <a:gd name="connsiteY3" fmla="*/ 393664 h 1517291"/>
              <a:gd name="connsiteX4" fmla="*/ 2471858 w 2471858"/>
              <a:gd name="connsiteY4" fmla="*/ 582774 h 1517291"/>
              <a:gd name="connsiteX5" fmla="*/ 0 w 2471858"/>
              <a:gd name="connsiteY5" fmla="*/ 1517291 h 1517291"/>
              <a:gd name="connsiteX0" fmla="*/ 0 w 2362675"/>
              <a:gd name="connsiteY0" fmla="*/ 1517291 h 1517291"/>
              <a:gd name="connsiteX1" fmla="*/ 2135393 w 2362675"/>
              <a:gd name="connsiteY1" fmla="*/ 0 h 1517291"/>
              <a:gd name="connsiteX2" fmla="*/ 1907067 w 2362675"/>
              <a:gd name="connsiteY2" fmla="*/ 393664 h 1517291"/>
              <a:gd name="connsiteX3" fmla="*/ 2362675 w 2362675"/>
              <a:gd name="connsiteY3" fmla="*/ 393664 h 1517291"/>
              <a:gd name="connsiteX4" fmla="*/ 0 w 2362675"/>
              <a:gd name="connsiteY4" fmla="*/ 1517291 h 1517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75" h="1517291">
                <a:moveTo>
                  <a:pt x="0" y="1517291"/>
                </a:moveTo>
                <a:lnTo>
                  <a:pt x="2135393" y="0"/>
                </a:lnTo>
                <a:lnTo>
                  <a:pt x="1907067" y="393664"/>
                </a:lnTo>
                <a:lnTo>
                  <a:pt x="2362675" y="393664"/>
                </a:lnTo>
                <a:lnTo>
                  <a:pt x="0" y="1517291"/>
                </a:lnTo>
                <a:close/>
              </a:path>
            </a:pathLst>
          </a:custGeom>
          <a:solidFill>
            <a:sysClr val="windowText" lastClr="000000">
              <a:alpha val="1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354188EB-849B-2872-0A16-5C7A1474BA22}"/>
              </a:ext>
            </a:extLst>
          </p:cNvPr>
          <p:cNvSpPr/>
          <p:nvPr/>
        </p:nvSpPr>
        <p:spPr>
          <a:xfrm>
            <a:off x="6317081" y="3745302"/>
            <a:ext cx="1961360" cy="1258830"/>
          </a:xfrm>
          <a:custGeom>
            <a:avLst/>
            <a:gdLst>
              <a:gd name="connsiteX0" fmla="*/ 550665 w 2607185"/>
              <a:gd name="connsiteY0" fmla="*/ 0 h 1645179"/>
              <a:gd name="connsiteX1" fmla="*/ 602174 w 2607185"/>
              <a:gd name="connsiteY1" fmla="*/ 4260 h 1645179"/>
              <a:gd name="connsiteX2" fmla="*/ 923774 w 2607185"/>
              <a:gd name="connsiteY2" fmla="*/ 43190 h 1645179"/>
              <a:gd name="connsiteX3" fmla="*/ 1068917 w 2607185"/>
              <a:gd name="connsiteY3" fmla="*/ 57704 h 1645179"/>
              <a:gd name="connsiteX4" fmla="*/ 1199546 w 2607185"/>
              <a:gd name="connsiteY4" fmla="*/ 101247 h 1645179"/>
              <a:gd name="connsiteX5" fmla="*/ 1431774 w 2607185"/>
              <a:gd name="connsiteY5" fmla="*/ 159304 h 1645179"/>
              <a:gd name="connsiteX6" fmla="*/ 1562403 w 2607185"/>
              <a:gd name="connsiteY6" fmla="*/ 217361 h 1645179"/>
              <a:gd name="connsiteX7" fmla="*/ 1664003 w 2607185"/>
              <a:gd name="connsiteY7" fmla="*/ 231875 h 1645179"/>
              <a:gd name="connsiteX8" fmla="*/ 1780117 w 2607185"/>
              <a:gd name="connsiteY8" fmla="*/ 260904 h 1645179"/>
              <a:gd name="connsiteX9" fmla="*/ 1805256 w 2607185"/>
              <a:gd name="connsiteY9" fmla="*/ 262543 h 1645179"/>
              <a:gd name="connsiteX10" fmla="*/ 2607185 w 2607185"/>
              <a:gd name="connsiteY10" fmla="*/ 1645179 h 1645179"/>
              <a:gd name="connsiteX11" fmla="*/ 0 w 2607185"/>
              <a:gd name="connsiteY11" fmla="*/ 1645179 h 1645179"/>
              <a:gd name="connsiteX12" fmla="*/ 212574 w 2607185"/>
              <a:gd name="connsiteY12" fmla="*/ 754390 h 1645179"/>
              <a:gd name="connsiteX13" fmla="*/ 161307 w 2607185"/>
              <a:gd name="connsiteY13" fmla="*/ 677488 h 1645179"/>
              <a:gd name="connsiteX14" fmla="*/ 250924 w 2607185"/>
              <a:gd name="connsiteY14" fmla="*/ 521552 h 1645179"/>
              <a:gd name="connsiteX15" fmla="*/ 700119 w 2607185"/>
              <a:gd name="connsiteY15" fmla="*/ 521552 h 1645179"/>
              <a:gd name="connsiteX16" fmla="*/ 474493 w 2607185"/>
              <a:gd name="connsiteY16" fmla="*/ 132540 h 1645179"/>
              <a:gd name="connsiteX0" fmla="*/ 389358 w 2445878"/>
              <a:gd name="connsiteY0" fmla="*/ 0 h 1645179"/>
              <a:gd name="connsiteX1" fmla="*/ 440867 w 2445878"/>
              <a:gd name="connsiteY1" fmla="*/ 4260 h 1645179"/>
              <a:gd name="connsiteX2" fmla="*/ 762467 w 2445878"/>
              <a:gd name="connsiteY2" fmla="*/ 43190 h 1645179"/>
              <a:gd name="connsiteX3" fmla="*/ 907610 w 2445878"/>
              <a:gd name="connsiteY3" fmla="*/ 57704 h 1645179"/>
              <a:gd name="connsiteX4" fmla="*/ 1038239 w 2445878"/>
              <a:gd name="connsiteY4" fmla="*/ 101247 h 1645179"/>
              <a:gd name="connsiteX5" fmla="*/ 1270467 w 2445878"/>
              <a:gd name="connsiteY5" fmla="*/ 159304 h 1645179"/>
              <a:gd name="connsiteX6" fmla="*/ 1401096 w 2445878"/>
              <a:gd name="connsiteY6" fmla="*/ 217361 h 1645179"/>
              <a:gd name="connsiteX7" fmla="*/ 1502696 w 2445878"/>
              <a:gd name="connsiteY7" fmla="*/ 231875 h 1645179"/>
              <a:gd name="connsiteX8" fmla="*/ 1618810 w 2445878"/>
              <a:gd name="connsiteY8" fmla="*/ 260904 h 1645179"/>
              <a:gd name="connsiteX9" fmla="*/ 1643949 w 2445878"/>
              <a:gd name="connsiteY9" fmla="*/ 262543 h 1645179"/>
              <a:gd name="connsiteX10" fmla="*/ 2445878 w 2445878"/>
              <a:gd name="connsiteY10" fmla="*/ 1645179 h 1645179"/>
              <a:gd name="connsiteX11" fmla="*/ 51267 w 2445878"/>
              <a:gd name="connsiteY11" fmla="*/ 754390 h 1645179"/>
              <a:gd name="connsiteX12" fmla="*/ 0 w 2445878"/>
              <a:gd name="connsiteY12" fmla="*/ 677488 h 1645179"/>
              <a:gd name="connsiteX13" fmla="*/ 89617 w 2445878"/>
              <a:gd name="connsiteY13" fmla="*/ 521552 h 1645179"/>
              <a:gd name="connsiteX14" fmla="*/ 538812 w 2445878"/>
              <a:gd name="connsiteY14" fmla="*/ 521552 h 1645179"/>
              <a:gd name="connsiteX15" fmla="*/ 313186 w 2445878"/>
              <a:gd name="connsiteY15" fmla="*/ 132540 h 1645179"/>
              <a:gd name="connsiteX16" fmla="*/ 389358 w 2445878"/>
              <a:gd name="connsiteY16" fmla="*/ 0 h 1645179"/>
              <a:gd name="connsiteX0" fmla="*/ 389358 w 2445878"/>
              <a:gd name="connsiteY0" fmla="*/ 0 h 1645179"/>
              <a:gd name="connsiteX1" fmla="*/ 440867 w 2445878"/>
              <a:gd name="connsiteY1" fmla="*/ 4260 h 1645179"/>
              <a:gd name="connsiteX2" fmla="*/ 762467 w 2445878"/>
              <a:gd name="connsiteY2" fmla="*/ 43190 h 1645179"/>
              <a:gd name="connsiteX3" fmla="*/ 907610 w 2445878"/>
              <a:gd name="connsiteY3" fmla="*/ 57704 h 1645179"/>
              <a:gd name="connsiteX4" fmla="*/ 1038239 w 2445878"/>
              <a:gd name="connsiteY4" fmla="*/ 101247 h 1645179"/>
              <a:gd name="connsiteX5" fmla="*/ 1270467 w 2445878"/>
              <a:gd name="connsiteY5" fmla="*/ 159304 h 1645179"/>
              <a:gd name="connsiteX6" fmla="*/ 1401096 w 2445878"/>
              <a:gd name="connsiteY6" fmla="*/ 217361 h 1645179"/>
              <a:gd name="connsiteX7" fmla="*/ 1502696 w 2445878"/>
              <a:gd name="connsiteY7" fmla="*/ 231875 h 1645179"/>
              <a:gd name="connsiteX8" fmla="*/ 1618810 w 2445878"/>
              <a:gd name="connsiteY8" fmla="*/ 260904 h 1645179"/>
              <a:gd name="connsiteX9" fmla="*/ 1643949 w 2445878"/>
              <a:gd name="connsiteY9" fmla="*/ 262543 h 1645179"/>
              <a:gd name="connsiteX10" fmla="*/ 2445878 w 2445878"/>
              <a:gd name="connsiteY10" fmla="*/ 1645179 h 1645179"/>
              <a:gd name="connsiteX11" fmla="*/ 0 w 2445878"/>
              <a:gd name="connsiteY11" fmla="*/ 677488 h 1645179"/>
              <a:gd name="connsiteX12" fmla="*/ 89617 w 2445878"/>
              <a:gd name="connsiteY12" fmla="*/ 521552 h 1645179"/>
              <a:gd name="connsiteX13" fmla="*/ 538812 w 2445878"/>
              <a:gd name="connsiteY13" fmla="*/ 521552 h 1645179"/>
              <a:gd name="connsiteX14" fmla="*/ 313186 w 2445878"/>
              <a:gd name="connsiteY14" fmla="*/ 132540 h 1645179"/>
              <a:gd name="connsiteX15" fmla="*/ 389358 w 2445878"/>
              <a:gd name="connsiteY15" fmla="*/ 0 h 1645179"/>
              <a:gd name="connsiteX0" fmla="*/ 299741 w 2356261"/>
              <a:gd name="connsiteY0" fmla="*/ 0 h 1645179"/>
              <a:gd name="connsiteX1" fmla="*/ 351250 w 2356261"/>
              <a:gd name="connsiteY1" fmla="*/ 4260 h 1645179"/>
              <a:gd name="connsiteX2" fmla="*/ 672850 w 2356261"/>
              <a:gd name="connsiteY2" fmla="*/ 43190 h 1645179"/>
              <a:gd name="connsiteX3" fmla="*/ 817993 w 2356261"/>
              <a:gd name="connsiteY3" fmla="*/ 57704 h 1645179"/>
              <a:gd name="connsiteX4" fmla="*/ 948622 w 2356261"/>
              <a:gd name="connsiteY4" fmla="*/ 101247 h 1645179"/>
              <a:gd name="connsiteX5" fmla="*/ 1180850 w 2356261"/>
              <a:gd name="connsiteY5" fmla="*/ 159304 h 1645179"/>
              <a:gd name="connsiteX6" fmla="*/ 1311479 w 2356261"/>
              <a:gd name="connsiteY6" fmla="*/ 217361 h 1645179"/>
              <a:gd name="connsiteX7" fmla="*/ 1413079 w 2356261"/>
              <a:gd name="connsiteY7" fmla="*/ 231875 h 1645179"/>
              <a:gd name="connsiteX8" fmla="*/ 1529193 w 2356261"/>
              <a:gd name="connsiteY8" fmla="*/ 260904 h 1645179"/>
              <a:gd name="connsiteX9" fmla="*/ 1554332 w 2356261"/>
              <a:gd name="connsiteY9" fmla="*/ 262543 h 1645179"/>
              <a:gd name="connsiteX10" fmla="*/ 2356261 w 2356261"/>
              <a:gd name="connsiteY10" fmla="*/ 1645179 h 1645179"/>
              <a:gd name="connsiteX11" fmla="*/ 0 w 2356261"/>
              <a:gd name="connsiteY11" fmla="*/ 521552 h 1645179"/>
              <a:gd name="connsiteX12" fmla="*/ 449195 w 2356261"/>
              <a:gd name="connsiteY12" fmla="*/ 521552 h 1645179"/>
              <a:gd name="connsiteX13" fmla="*/ 223569 w 2356261"/>
              <a:gd name="connsiteY13" fmla="*/ 132540 h 1645179"/>
              <a:gd name="connsiteX14" fmla="*/ 299741 w 2356261"/>
              <a:gd name="connsiteY14" fmla="*/ 0 h 1645179"/>
              <a:gd name="connsiteX0" fmla="*/ 299741 w 2356261"/>
              <a:gd name="connsiteY0" fmla="*/ 0 h 1645179"/>
              <a:gd name="connsiteX1" fmla="*/ 351250 w 2356261"/>
              <a:gd name="connsiteY1" fmla="*/ 4260 h 1645179"/>
              <a:gd name="connsiteX2" fmla="*/ 672850 w 2356261"/>
              <a:gd name="connsiteY2" fmla="*/ 43190 h 1645179"/>
              <a:gd name="connsiteX3" fmla="*/ 817993 w 2356261"/>
              <a:gd name="connsiteY3" fmla="*/ 57704 h 1645179"/>
              <a:gd name="connsiteX4" fmla="*/ 948622 w 2356261"/>
              <a:gd name="connsiteY4" fmla="*/ 101247 h 1645179"/>
              <a:gd name="connsiteX5" fmla="*/ 1180850 w 2356261"/>
              <a:gd name="connsiteY5" fmla="*/ 159304 h 1645179"/>
              <a:gd name="connsiteX6" fmla="*/ 1311479 w 2356261"/>
              <a:gd name="connsiteY6" fmla="*/ 217361 h 1645179"/>
              <a:gd name="connsiteX7" fmla="*/ 1413079 w 2356261"/>
              <a:gd name="connsiteY7" fmla="*/ 231875 h 1645179"/>
              <a:gd name="connsiteX8" fmla="*/ 1529193 w 2356261"/>
              <a:gd name="connsiteY8" fmla="*/ 260904 h 1645179"/>
              <a:gd name="connsiteX9" fmla="*/ 2356261 w 2356261"/>
              <a:gd name="connsiteY9" fmla="*/ 1645179 h 1645179"/>
              <a:gd name="connsiteX10" fmla="*/ 0 w 2356261"/>
              <a:gd name="connsiteY10" fmla="*/ 521552 h 1645179"/>
              <a:gd name="connsiteX11" fmla="*/ 449195 w 2356261"/>
              <a:gd name="connsiteY11" fmla="*/ 521552 h 1645179"/>
              <a:gd name="connsiteX12" fmla="*/ 223569 w 2356261"/>
              <a:gd name="connsiteY12" fmla="*/ 132540 h 1645179"/>
              <a:gd name="connsiteX13" fmla="*/ 299741 w 2356261"/>
              <a:gd name="connsiteY13" fmla="*/ 0 h 1645179"/>
              <a:gd name="connsiteX0" fmla="*/ 299741 w 2391832"/>
              <a:gd name="connsiteY0" fmla="*/ 0 h 1645179"/>
              <a:gd name="connsiteX1" fmla="*/ 351250 w 2391832"/>
              <a:gd name="connsiteY1" fmla="*/ 4260 h 1645179"/>
              <a:gd name="connsiteX2" fmla="*/ 672850 w 2391832"/>
              <a:gd name="connsiteY2" fmla="*/ 43190 h 1645179"/>
              <a:gd name="connsiteX3" fmla="*/ 817993 w 2391832"/>
              <a:gd name="connsiteY3" fmla="*/ 57704 h 1645179"/>
              <a:gd name="connsiteX4" fmla="*/ 948622 w 2391832"/>
              <a:gd name="connsiteY4" fmla="*/ 101247 h 1645179"/>
              <a:gd name="connsiteX5" fmla="*/ 1180850 w 2391832"/>
              <a:gd name="connsiteY5" fmla="*/ 159304 h 1645179"/>
              <a:gd name="connsiteX6" fmla="*/ 1311479 w 2391832"/>
              <a:gd name="connsiteY6" fmla="*/ 217361 h 1645179"/>
              <a:gd name="connsiteX7" fmla="*/ 1413079 w 2391832"/>
              <a:gd name="connsiteY7" fmla="*/ 231875 h 1645179"/>
              <a:gd name="connsiteX8" fmla="*/ 2356261 w 2391832"/>
              <a:gd name="connsiteY8" fmla="*/ 1645179 h 1645179"/>
              <a:gd name="connsiteX9" fmla="*/ 0 w 2391832"/>
              <a:gd name="connsiteY9" fmla="*/ 521552 h 1645179"/>
              <a:gd name="connsiteX10" fmla="*/ 449195 w 2391832"/>
              <a:gd name="connsiteY10" fmla="*/ 521552 h 1645179"/>
              <a:gd name="connsiteX11" fmla="*/ 223569 w 2391832"/>
              <a:gd name="connsiteY11" fmla="*/ 132540 h 1645179"/>
              <a:gd name="connsiteX12" fmla="*/ 299741 w 2391832"/>
              <a:gd name="connsiteY12" fmla="*/ 0 h 1645179"/>
              <a:gd name="connsiteX0" fmla="*/ 299741 w 2385614"/>
              <a:gd name="connsiteY0" fmla="*/ 0 h 1645179"/>
              <a:gd name="connsiteX1" fmla="*/ 351250 w 2385614"/>
              <a:gd name="connsiteY1" fmla="*/ 4260 h 1645179"/>
              <a:gd name="connsiteX2" fmla="*/ 672850 w 2385614"/>
              <a:gd name="connsiteY2" fmla="*/ 43190 h 1645179"/>
              <a:gd name="connsiteX3" fmla="*/ 817993 w 2385614"/>
              <a:gd name="connsiteY3" fmla="*/ 57704 h 1645179"/>
              <a:gd name="connsiteX4" fmla="*/ 948622 w 2385614"/>
              <a:gd name="connsiteY4" fmla="*/ 101247 h 1645179"/>
              <a:gd name="connsiteX5" fmla="*/ 1180850 w 2385614"/>
              <a:gd name="connsiteY5" fmla="*/ 159304 h 1645179"/>
              <a:gd name="connsiteX6" fmla="*/ 1311479 w 2385614"/>
              <a:gd name="connsiteY6" fmla="*/ 217361 h 1645179"/>
              <a:gd name="connsiteX7" fmla="*/ 2356261 w 2385614"/>
              <a:gd name="connsiteY7" fmla="*/ 1645179 h 1645179"/>
              <a:gd name="connsiteX8" fmla="*/ 0 w 2385614"/>
              <a:gd name="connsiteY8" fmla="*/ 521552 h 1645179"/>
              <a:gd name="connsiteX9" fmla="*/ 449195 w 2385614"/>
              <a:gd name="connsiteY9" fmla="*/ 521552 h 1645179"/>
              <a:gd name="connsiteX10" fmla="*/ 223569 w 2385614"/>
              <a:gd name="connsiteY10" fmla="*/ 132540 h 1645179"/>
              <a:gd name="connsiteX11" fmla="*/ 299741 w 2385614"/>
              <a:gd name="connsiteY11" fmla="*/ 0 h 1645179"/>
              <a:gd name="connsiteX0" fmla="*/ 299741 w 2379023"/>
              <a:gd name="connsiteY0" fmla="*/ 0 h 1645179"/>
              <a:gd name="connsiteX1" fmla="*/ 351250 w 2379023"/>
              <a:gd name="connsiteY1" fmla="*/ 4260 h 1645179"/>
              <a:gd name="connsiteX2" fmla="*/ 672850 w 2379023"/>
              <a:gd name="connsiteY2" fmla="*/ 43190 h 1645179"/>
              <a:gd name="connsiteX3" fmla="*/ 817993 w 2379023"/>
              <a:gd name="connsiteY3" fmla="*/ 57704 h 1645179"/>
              <a:gd name="connsiteX4" fmla="*/ 948622 w 2379023"/>
              <a:gd name="connsiteY4" fmla="*/ 101247 h 1645179"/>
              <a:gd name="connsiteX5" fmla="*/ 1180850 w 2379023"/>
              <a:gd name="connsiteY5" fmla="*/ 159304 h 1645179"/>
              <a:gd name="connsiteX6" fmla="*/ 2356261 w 2379023"/>
              <a:gd name="connsiteY6" fmla="*/ 1645179 h 1645179"/>
              <a:gd name="connsiteX7" fmla="*/ 0 w 2379023"/>
              <a:gd name="connsiteY7" fmla="*/ 521552 h 1645179"/>
              <a:gd name="connsiteX8" fmla="*/ 449195 w 2379023"/>
              <a:gd name="connsiteY8" fmla="*/ 521552 h 1645179"/>
              <a:gd name="connsiteX9" fmla="*/ 223569 w 2379023"/>
              <a:gd name="connsiteY9" fmla="*/ 132540 h 1645179"/>
              <a:gd name="connsiteX10" fmla="*/ 299741 w 2379023"/>
              <a:gd name="connsiteY10" fmla="*/ 0 h 1645179"/>
              <a:gd name="connsiteX0" fmla="*/ 223569 w 2379023"/>
              <a:gd name="connsiteY0" fmla="*/ 128280 h 1640919"/>
              <a:gd name="connsiteX1" fmla="*/ 351250 w 2379023"/>
              <a:gd name="connsiteY1" fmla="*/ 0 h 1640919"/>
              <a:gd name="connsiteX2" fmla="*/ 672850 w 2379023"/>
              <a:gd name="connsiteY2" fmla="*/ 38930 h 1640919"/>
              <a:gd name="connsiteX3" fmla="*/ 817993 w 2379023"/>
              <a:gd name="connsiteY3" fmla="*/ 53444 h 1640919"/>
              <a:gd name="connsiteX4" fmla="*/ 948622 w 2379023"/>
              <a:gd name="connsiteY4" fmla="*/ 96987 h 1640919"/>
              <a:gd name="connsiteX5" fmla="*/ 1180850 w 2379023"/>
              <a:gd name="connsiteY5" fmla="*/ 155044 h 1640919"/>
              <a:gd name="connsiteX6" fmla="*/ 2356261 w 2379023"/>
              <a:gd name="connsiteY6" fmla="*/ 1640919 h 1640919"/>
              <a:gd name="connsiteX7" fmla="*/ 0 w 2379023"/>
              <a:gd name="connsiteY7" fmla="*/ 517292 h 1640919"/>
              <a:gd name="connsiteX8" fmla="*/ 449195 w 2379023"/>
              <a:gd name="connsiteY8" fmla="*/ 517292 h 1640919"/>
              <a:gd name="connsiteX9" fmla="*/ 223569 w 2379023"/>
              <a:gd name="connsiteY9" fmla="*/ 128280 h 1640919"/>
              <a:gd name="connsiteX0" fmla="*/ 223569 w 2379023"/>
              <a:gd name="connsiteY0" fmla="*/ 100184 h 1612823"/>
              <a:gd name="connsiteX1" fmla="*/ 672850 w 2379023"/>
              <a:gd name="connsiteY1" fmla="*/ 10834 h 1612823"/>
              <a:gd name="connsiteX2" fmla="*/ 817993 w 2379023"/>
              <a:gd name="connsiteY2" fmla="*/ 25348 h 1612823"/>
              <a:gd name="connsiteX3" fmla="*/ 948622 w 2379023"/>
              <a:gd name="connsiteY3" fmla="*/ 68891 h 1612823"/>
              <a:gd name="connsiteX4" fmla="*/ 1180850 w 2379023"/>
              <a:gd name="connsiteY4" fmla="*/ 126948 h 1612823"/>
              <a:gd name="connsiteX5" fmla="*/ 2356261 w 2379023"/>
              <a:gd name="connsiteY5" fmla="*/ 1612823 h 1612823"/>
              <a:gd name="connsiteX6" fmla="*/ 0 w 2379023"/>
              <a:gd name="connsiteY6" fmla="*/ 489196 h 1612823"/>
              <a:gd name="connsiteX7" fmla="*/ 449195 w 2379023"/>
              <a:gd name="connsiteY7" fmla="*/ 489196 h 1612823"/>
              <a:gd name="connsiteX8" fmla="*/ 223569 w 2379023"/>
              <a:gd name="connsiteY8" fmla="*/ 100184 h 1612823"/>
              <a:gd name="connsiteX0" fmla="*/ 223569 w 2379023"/>
              <a:gd name="connsiteY0" fmla="*/ 99587 h 1612226"/>
              <a:gd name="connsiteX1" fmla="*/ 672850 w 2379023"/>
              <a:gd name="connsiteY1" fmla="*/ 10237 h 1612226"/>
              <a:gd name="connsiteX2" fmla="*/ 948622 w 2379023"/>
              <a:gd name="connsiteY2" fmla="*/ 68294 h 1612226"/>
              <a:gd name="connsiteX3" fmla="*/ 1180850 w 2379023"/>
              <a:gd name="connsiteY3" fmla="*/ 126351 h 1612226"/>
              <a:gd name="connsiteX4" fmla="*/ 2356261 w 2379023"/>
              <a:gd name="connsiteY4" fmla="*/ 1612226 h 1612226"/>
              <a:gd name="connsiteX5" fmla="*/ 0 w 2379023"/>
              <a:gd name="connsiteY5" fmla="*/ 488599 h 1612226"/>
              <a:gd name="connsiteX6" fmla="*/ 449195 w 2379023"/>
              <a:gd name="connsiteY6" fmla="*/ 488599 h 1612226"/>
              <a:gd name="connsiteX7" fmla="*/ 223569 w 2379023"/>
              <a:gd name="connsiteY7" fmla="*/ 99587 h 1612226"/>
              <a:gd name="connsiteX0" fmla="*/ 223569 w 2379023"/>
              <a:gd name="connsiteY0" fmla="*/ 103625 h 1616264"/>
              <a:gd name="connsiteX1" fmla="*/ 948622 w 2379023"/>
              <a:gd name="connsiteY1" fmla="*/ 72332 h 1616264"/>
              <a:gd name="connsiteX2" fmla="*/ 1180850 w 2379023"/>
              <a:gd name="connsiteY2" fmla="*/ 130389 h 1616264"/>
              <a:gd name="connsiteX3" fmla="*/ 2356261 w 2379023"/>
              <a:gd name="connsiteY3" fmla="*/ 1616264 h 1616264"/>
              <a:gd name="connsiteX4" fmla="*/ 0 w 2379023"/>
              <a:gd name="connsiteY4" fmla="*/ 492637 h 1616264"/>
              <a:gd name="connsiteX5" fmla="*/ 449195 w 2379023"/>
              <a:gd name="connsiteY5" fmla="*/ 492637 h 1616264"/>
              <a:gd name="connsiteX6" fmla="*/ 223569 w 2379023"/>
              <a:gd name="connsiteY6" fmla="*/ 103625 h 1616264"/>
              <a:gd name="connsiteX0" fmla="*/ 223569 w 2381305"/>
              <a:gd name="connsiteY0" fmla="*/ 108967 h 1621606"/>
              <a:gd name="connsiteX1" fmla="*/ 1180850 w 2381305"/>
              <a:gd name="connsiteY1" fmla="*/ 135731 h 1621606"/>
              <a:gd name="connsiteX2" fmla="*/ 2356261 w 2381305"/>
              <a:gd name="connsiteY2" fmla="*/ 1621606 h 1621606"/>
              <a:gd name="connsiteX3" fmla="*/ 0 w 2381305"/>
              <a:gd name="connsiteY3" fmla="*/ 497979 h 1621606"/>
              <a:gd name="connsiteX4" fmla="*/ 449195 w 2381305"/>
              <a:gd name="connsiteY4" fmla="*/ 497979 h 1621606"/>
              <a:gd name="connsiteX5" fmla="*/ 223569 w 2381305"/>
              <a:gd name="connsiteY5" fmla="*/ 108967 h 1621606"/>
              <a:gd name="connsiteX0" fmla="*/ 223569 w 2356815"/>
              <a:gd name="connsiteY0" fmla="*/ 0 h 1512639"/>
              <a:gd name="connsiteX1" fmla="*/ 2356261 w 2356815"/>
              <a:gd name="connsiteY1" fmla="*/ 1512639 h 1512639"/>
              <a:gd name="connsiteX2" fmla="*/ 0 w 2356815"/>
              <a:gd name="connsiteY2" fmla="*/ 389012 h 1512639"/>
              <a:gd name="connsiteX3" fmla="*/ 449195 w 2356815"/>
              <a:gd name="connsiteY3" fmla="*/ 389012 h 1512639"/>
              <a:gd name="connsiteX4" fmla="*/ 223569 w 2356815"/>
              <a:gd name="connsiteY4" fmla="*/ 0 h 151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815" h="1512639">
                <a:moveTo>
                  <a:pt x="223569" y="0"/>
                </a:moveTo>
                <a:cubicBezTo>
                  <a:pt x="541413" y="187271"/>
                  <a:pt x="2393522" y="1447804"/>
                  <a:pt x="2356261" y="1512639"/>
                </a:cubicBezTo>
                <a:lnTo>
                  <a:pt x="0" y="389012"/>
                </a:lnTo>
                <a:lnTo>
                  <a:pt x="449195" y="389012"/>
                </a:lnTo>
                <a:lnTo>
                  <a:pt x="223569" y="0"/>
                </a:lnTo>
                <a:close/>
              </a:path>
            </a:pathLst>
          </a:custGeom>
          <a:solidFill>
            <a:sysClr val="windowText" lastClr="000000">
              <a:alpha val="1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40E97B28-7435-93FC-7748-B895C1009480}"/>
              </a:ext>
            </a:extLst>
          </p:cNvPr>
          <p:cNvSpPr/>
          <p:nvPr/>
        </p:nvSpPr>
        <p:spPr>
          <a:xfrm flipH="1">
            <a:off x="6024574" y="1401640"/>
            <a:ext cx="326994" cy="2083132"/>
          </a:xfrm>
          <a:custGeom>
            <a:avLst/>
            <a:gdLst>
              <a:gd name="connsiteX0" fmla="*/ 196460 w 392924"/>
              <a:gd name="connsiteY0" fmla="*/ 0 h 2503140"/>
              <a:gd name="connsiteX1" fmla="*/ 196459 w 392924"/>
              <a:gd name="connsiteY1" fmla="*/ 1 h 2503140"/>
              <a:gd name="connsiteX2" fmla="*/ 0 w 392924"/>
              <a:gd name="connsiteY2" fmla="*/ 2503140 h 2503140"/>
              <a:gd name="connsiteX3" fmla="*/ 196452 w 392924"/>
              <a:gd name="connsiteY3" fmla="*/ 2164430 h 2503140"/>
              <a:gd name="connsiteX4" fmla="*/ 196459 w 392924"/>
              <a:gd name="connsiteY4" fmla="*/ 2164414 h 2503140"/>
              <a:gd name="connsiteX5" fmla="*/ 196460 w 392924"/>
              <a:gd name="connsiteY5" fmla="*/ 2164416 h 2503140"/>
              <a:gd name="connsiteX6" fmla="*/ 196462 w 392924"/>
              <a:gd name="connsiteY6" fmla="*/ 2164413 h 2503140"/>
              <a:gd name="connsiteX7" fmla="*/ 196460 w 392924"/>
              <a:gd name="connsiteY7" fmla="*/ 0 h 2503140"/>
              <a:gd name="connsiteX8" fmla="*/ 196464 w 392924"/>
              <a:gd name="connsiteY8" fmla="*/ 0 h 2503140"/>
              <a:gd name="connsiteX9" fmla="*/ 196462 w 392924"/>
              <a:gd name="connsiteY9" fmla="*/ 2164413 h 2503140"/>
              <a:gd name="connsiteX10" fmla="*/ 196464 w 392924"/>
              <a:gd name="connsiteY10" fmla="*/ 2164416 h 2503140"/>
              <a:gd name="connsiteX11" fmla="*/ 196465 w 392924"/>
              <a:gd name="connsiteY11" fmla="*/ 2164414 h 2503140"/>
              <a:gd name="connsiteX12" fmla="*/ 196472 w 392924"/>
              <a:gd name="connsiteY12" fmla="*/ 2164430 h 2503140"/>
              <a:gd name="connsiteX13" fmla="*/ 392924 w 392924"/>
              <a:gd name="connsiteY13" fmla="*/ 2503140 h 2503140"/>
              <a:gd name="connsiteX14" fmla="*/ 196465 w 392924"/>
              <a:gd name="connsiteY14" fmla="*/ 1 h 250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924" h="2503140">
                <a:moveTo>
                  <a:pt x="196460" y="0"/>
                </a:moveTo>
                <a:lnTo>
                  <a:pt x="196459" y="1"/>
                </a:lnTo>
                <a:lnTo>
                  <a:pt x="0" y="2503140"/>
                </a:lnTo>
                <a:lnTo>
                  <a:pt x="196452" y="2164430"/>
                </a:lnTo>
                <a:cubicBezTo>
                  <a:pt x="196454" y="2164425"/>
                  <a:pt x="196457" y="2164419"/>
                  <a:pt x="196459" y="2164414"/>
                </a:cubicBezTo>
                <a:cubicBezTo>
                  <a:pt x="196459" y="2164415"/>
                  <a:pt x="196460" y="2164415"/>
                  <a:pt x="196460" y="2164416"/>
                </a:cubicBezTo>
                <a:cubicBezTo>
                  <a:pt x="196461" y="2164415"/>
                  <a:pt x="196461" y="2164414"/>
                  <a:pt x="196462" y="2164413"/>
                </a:cubicBezTo>
                <a:cubicBezTo>
                  <a:pt x="196461" y="1442942"/>
                  <a:pt x="196461" y="721471"/>
                  <a:pt x="196460" y="0"/>
                </a:cubicBezTo>
                <a:close/>
                <a:moveTo>
                  <a:pt x="196464" y="0"/>
                </a:moveTo>
                <a:cubicBezTo>
                  <a:pt x="196463" y="721471"/>
                  <a:pt x="196463" y="1442942"/>
                  <a:pt x="196462" y="2164413"/>
                </a:cubicBezTo>
                <a:cubicBezTo>
                  <a:pt x="196463" y="2164414"/>
                  <a:pt x="196463" y="2164415"/>
                  <a:pt x="196464" y="2164416"/>
                </a:cubicBezTo>
                <a:cubicBezTo>
                  <a:pt x="196464" y="2164415"/>
                  <a:pt x="196465" y="2164415"/>
                  <a:pt x="196465" y="2164414"/>
                </a:cubicBezTo>
                <a:cubicBezTo>
                  <a:pt x="196467" y="2164419"/>
                  <a:pt x="196470" y="2164425"/>
                  <a:pt x="196472" y="2164430"/>
                </a:cubicBezTo>
                <a:lnTo>
                  <a:pt x="392924" y="2503140"/>
                </a:lnTo>
                <a:lnTo>
                  <a:pt x="196465" y="1"/>
                </a:lnTo>
                <a:close/>
              </a:path>
            </a:pathLst>
          </a:custGeom>
          <a:solidFill>
            <a:sysClr val="windowText" lastClr="000000">
              <a:alpha val="1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6872AB1C-5515-9B1F-A7DD-A7E089EA18B5}"/>
              </a:ext>
            </a:extLst>
          </p:cNvPr>
          <p:cNvGrpSpPr/>
          <p:nvPr/>
        </p:nvGrpSpPr>
        <p:grpSpPr>
          <a:xfrm>
            <a:off x="7933051" y="2626562"/>
            <a:ext cx="2926080" cy="1105487"/>
            <a:chOff x="8921977" y="1097393"/>
            <a:chExt cx="2926080" cy="1105487"/>
          </a:xfrm>
        </p:grpSpPr>
        <p:sp>
          <p:nvSpPr>
            <p:cNvPr id="37" name="TextBox 36">
              <a:extLst>
                <a:ext uri="{FF2B5EF4-FFF2-40B4-BE49-F238E27FC236}">
                  <a16:creationId xmlns:a16="http://schemas.microsoft.com/office/drawing/2014/main" id="{13597281-99BE-2B28-92CD-7DC9F36A744D}"/>
                </a:ext>
              </a:extLst>
            </p:cNvPr>
            <p:cNvSpPr txBox="1"/>
            <p:nvPr/>
          </p:nvSpPr>
          <p:spPr>
            <a:xfrm>
              <a:off x="8921977" y="1097393"/>
              <a:ext cx="2926080" cy="830997"/>
            </a:xfrm>
            <a:prstGeom prst="rect">
              <a:avLst/>
            </a:prstGeom>
            <a:noFill/>
          </p:spPr>
          <p:txBody>
            <a:bodyPr wrap="square" lIns="0" rIns="0" rtlCol="0" anchor="b">
              <a:spAutoFit/>
            </a:bodyPr>
            <a:lstStyle/>
            <a:p>
              <a:pPr defTabSz="914400"/>
              <a:r>
                <a:rPr lang="en-US" sz="2400" b="1" noProof="1">
                  <a:solidFill>
                    <a:srgbClr val="61BA90"/>
                  </a:solidFill>
                  <a:latin typeface="Calibri" panose="020F0502020204030204"/>
                </a:rPr>
                <a:t>% of rent covered and maximum amount</a:t>
              </a:r>
            </a:p>
          </p:txBody>
        </p:sp>
        <p:sp>
          <p:nvSpPr>
            <p:cNvPr id="38" name="TextBox 37">
              <a:extLst>
                <a:ext uri="{FF2B5EF4-FFF2-40B4-BE49-F238E27FC236}">
                  <a16:creationId xmlns:a16="http://schemas.microsoft.com/office/drawing/2014/main" id="{308F455A-8545-3C09-3069-D9428AA6EB2A}"/>
                </a:ext>
              </a:extLst>
            </p:cNvPr>
            <p:cNvSpPr txBox="1"/>
            <p:nvPr/>
          </p:nvSpPr>
          <p:spPr>
            <a:xfrm>
              <a:off x="8921977" y="1925881"/>
              <a:ext cx="2926080" cy="276999"/>
            </a:xfrm>
            <a:prstGeom prst="rect">
              <a:avLst/>
            </a:prstGeom>
            <a:noFill/>
          </p:spPr>
          <p:txBody>
            <a:bodyPr wrap="square" lIns="0" rIns="0" rtlCol="0" anchor="t">
              <a:spAutoFit/>
            </a:bodyPr>
            <a:lstStyle/>
            <a:p>
              <a:pPr algn="just" defTabSz="914400"/>
              <a:r>
                <a:rPr lang="en-US" sz="1200" noProof="1">
                  <a:solidFill>
                    <a:prstClr val="black">
                      <a:lumMod val="65000"/>
                      <a:lumOff val="35000"/>
                    </a:prstClr>
                  </a:solidFill>
                  <a:latin typeface="Calibri" panose="020F0502020204030204"/>
                </a:rPr>
                <a:t>. </a:t>
              </a:r>
            </a:p>
          </p:txBody>
        </p:sp>
      </p:grpSp>
      <p:grpSp>
        <p:nvGrpSpPr>
          <p:cNvPr id="39" name="Group 38">
            <a:extLst>
              <a:ext uri="{FF2B5EF4-FFF2-40B4-BE49-F238E27FC236}">
                <a16:creationId xmlns:a16="http://schemas.microsoft.com/office/drawing/2014/main" id="{8076CCBC-2194-178F-A201-B565CFC1E61A}"/>
              </a:ext>
            </a:extLst>
          </p:cNvPr>
          <p:cNvGrpSpPr/>
          <p:nvPr/>
        </p:nvGrpSpPr>
        <p:grpSpPr>
          <a:xfrm>
            <a:off x="1514232" y="2801002"/>
            <a:ext cx="2926080" cy="736155"/>
            <a:chOff x="332936" y="2627766"/>
            <a:chExt cx="2926080" cy="736155"/>
          </a:xfrm>
        </p:grpSpPr>
        <p:sp>
          <p:nvSpPr>
            <p:cNvPr id="40" name="TextBox 39">
              <a:extLst>
                <a:ext uri="{FF2B5EF4-FFF2-40B4-BE49-F238E27FC236}">
                  <a16:creationId xmlns:a16="http://schemas.microsoft.com/office/drawing/2014/main" id="{31C9630C-4F36-550C-428E-7A9EE6270D13}"/>
                </a:ext>
              </a:extLst>
            </p:cNvPr>
            <p:cNvSpPr txBox="1"/>
            <p:nvPr/>
          </p:nvSpPr>
          <p:spPr>
            <a:xfrm>
              <a:off x="332936" y="2627766"/>
              <a:ext cx="2926080" cy="461665"/>
            </a:xfrm>
            <a:prstGeom prst="rect">
              <a:avLst/>
            </a:prstGeom>
            <a:noFill/>
          </p:spPr>
          <p:txBody>
            <a:bodyPr wrap="square" lIns="0" rIns="0" rtlCol="0" anchor="b">
              <a:spAutoFit/>
            </a:bodyPr>
            <a:lstStyle/>
            <a:p>
              <a:pPr algn="r" defTabSz="914400"/>
              <a:r>
                <a:rPr lang="en-US" sz="2400" b="1" noProof="1">
                  <a:solidFill>
                    <a:srgbClr val="3586C7"/>
                  </a:solidFill>
                  <a:latin typeface="Calibri" panose="020F0502020204030204"/>
                </a:rPr>
                <a:t># of beneficiaries</a:t>
              </a:r>
            </a:p>
          </p:txBody>
        </p:sp>
        <p:sp>
          <p:nvSpPr>
            <p:cNvPr id="41" name="TextBox 40">
              <a:extLst>
                <a:ext uri="{FF2B5EF4-FFF2-40B4-BE49-F238E27FC236}">
                  <a16:creationId xmlns:a16="http://schemas.microsoft.com/office/drawing/2014/main" id="{5E7CA0F9-8ED9-0420-7CB0-FD64EC78B001}"/>
                </a:ext>
              </a:extLst>
            </p:cNvPr>
            <p:cNvSpPr txBox="1"/>
            <p:nvPr/>
          </p:nvSpPr>
          <p:spPr>
            <a:xfrm>
              <a:off x="332936" y="3086922"/>
              <a:ext cx="2926080" cy="276999"/>
            </a:xfrm>
            <a:prstGeom prst="rect">
              <a:avLst/>
            </a:prstGeom>
            <a:noFill/>
          </p:spPr>
          <p:txBody>
            <a:bodyPr wrap="square" lIns="0" rIns="0" rtlCol="0" anchor="t">
              <a:spAutoFit/>
            </a:bodyPr>
            <a:lstStyle/>
            <a:p>
              <a:pPr algn="just" defTabSz="914400"/>
              <a:r>
                <a:rPr lang="en-US" sz="1200" noProof="1">
                  <a:solidFill>
                    <a:prstClr val="black">
                      <a:lumMod val="65000"/>
                      <a:lumOff val="35000"/>
                    </a:prstClr>
                  </a:solidFill>
                  <a:latin typeface="Calibri" panose="020F0502020204030204"/>
                </a:rPr>
                <a:t> </a:t>
              </a:r>
            </a:p>
          </p:txBody>
        </p:sp>
      </p:grpSp>
      <p:sp>
        <p:nvSpPr>
          <p:cNvPr id="42" name="Oval 41">
            <a:extLst>
              <a:ext uri="{FF2B5EF4-FFF2-40B4-BE49-F238E27FC236}">
                <a16:creationId xmlns:a16="http://schemas.microsoft.com/office/drawing/2014/main" id="{CD2EF51A-DEAA-21BE-2092-B2C8CFBCA4BD}"/>
              </a:ext>
            </a:extLst>
          </p:cNvPr>
          <p:cNvSpPr/>
          <p:nvPr/>
        </p:nvSpPr>
        <p:spPr>
          <a:xfrm>
            <a:off x="4860482" y="2931086"/>
            <a:ext cx="563880" cy="563880"/>
          </a:xfrm>
          <a:prstGeom prst="ellipse">
            <a:avLst/>
          </a:prstGeom>
          <a:solidFill>
            <a:srgbClr val="3586C7"/>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E9E21BB5-3D68-0A56-14C7-8CB5C33C9F3E}"/>
              </a:ext>
            </a:extLst>
          </p:cNvPr>
          <p:cNvSpPr/>
          <p:nvPr/>
        </p:nvSpPr>
        <p:spPr>
          <a:xfrm>
            <a:off x="6949001" y="2931086"/>
            <a:ext cx="563880" cy="563880"/>
          </a:xfrm>
          <a:prstGeom prst="ellipse">
            <a:avLst/>
          </a:prstGeom>
          <a:solidFill>
            <a:srgbClr val="61BA9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D6B1D109-D52D-D7D3-FFC0-1BA6650E2B8E}"/>
              </a:ext>
            </a:extLst>
          </p:cNvPr>
          <p:cNvSpPr/>
          <p:nvPr/>
        </p:nvSpPr>
        <p:spPr>
          <a:xfrm>
            <a:off x="5906131" y="4709172"/>
            <a:ext cx="563880" cy="563880"/>
          </a:xfrm>
          <a:prstGeom prst="ellipse">
            <a:avLst/>
          </a:prstGeom>
          <a:solidFill>
            <a:srgbClr val="2AB7D1"/>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id="{80DB8CE6-5F8E-EDDC-7BEE-981C93AE320E}"/>
              </a:ext>
            </a:extLst>
          </p:cNvPr>
          <p:cNvPicPr>
            <a:picLocks noChangeAspect="1"/>
          </p:cNvPicPr>
          <p:nvPr/>
        </p:nvPicPr>
        <p:blipFill>
          <a:blip r:embed="rId3">
            <a:duotone>
              <a:prstClr val="black"/>
              <a:schemeClr val="bg1">
                <a:tint val="45000"/>
                <a:satMod val="400000"/>
              </a:schemeClr>
            </a:duotone>
            <a:alphaModFix amt="50000"/>
            <a:extLst>
              <a:ext uri="{28A0092B-C50C-407E-A947-70E740481C1C}">
                <a14:useLocalDpi xmlns:a14="http://schemas.microsoft.com/office/drawing/2010/main" val="0"/>
              </a:ext>
            </a:extLst>
          </a:blip>
          <a:stretch>
            <a:fillRect/>
          </a:stretch>
        </p:blipFill>
        <p:spPr>
          <a:xfrm>
            <a:off x="6984360" y="2960363"/>
            <a:ext cx="495942" cy="495942"/>
          </a:xfrm>
          <a:prstGeom prst="rect">
            <a:avLst/>
          </a:prstGeom>
        </p:spPr>
      </p:pic>
      <p:pic>
        <p:nvPicPr>
          <p:cNvPr id="51" name="Picture 50">
            <a:extLst>
              <a:ext uri="{FF2B5EF4-FFF2-40B4-BE49-F238E27FC236}">
                <a16:creationId xmlns:a16="http://schemas.microsoft.com/office/drawing/2014/main" id="{4C288489-5AAF-A32D-6427-D023A619F45F}"/>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4934661" y="3006144"/>
            <a:ext cx="415522" cy="415522"/>
          </a:xfrm>
          <a:prstGeom prst="rect">
            <a:avLst/>
          </a:prstGeom>
        </p:spPr>
      </p:pic>
      <p:pic>
        <p:nvPicPr>
          <p:cNvPr id="53" name="Picture 52">
            <a:extLst>
              <a:ext uri="{FF2B5EF4-FFF2-40B4-BE49-F238E27FC236}">
                <a16:creationId xmlns:a16="http://schemas.microsoft.com/office/drawing/2014/main" id="{53DAE5CF-E025-B5F3-1F71-500FDD9C1D42}"/>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6014465" y="4830062"/>
            <a:ext cx="348139" cy="348139"/>
          </a:xfrm>
          <a:prstGeom prst="rect">
            <a:avLst/>
          </a:prstGeom>
        </p:spPr>
      </p:pic>
      <p:grpSp>
        <p:nvGrpSpPr>
          <p:cNvPr id="54" name="Group 53">
            <a:extLst>
              <a:ext uri="{FF2B5EF4-FFF2-40B4-BE49-F238E27FC236}">
                <a16:creationId xmlns:a16="http://schemas.microsoft.com/office/drawing/2014/main" id="{E15F9614-B230-9F7F-0327-5BF66E996BB2}"/>
              </a:ext>
            </a:extLst>
          </p:cNvPr>
          <p:cNvGrpSpPr/>
          <p:nvPr/>
        </p:nvGrpSpPr>
        <p:grpSpPr>
          <a:xfrm>
            <a:off x="5424362" y="5458912"/>
            <a:ext cx="2926080" cy="736155"/>
            <a:chOff x="8921977" y="1466725"/>
            <a:chExt cx="2926080" cy="736155"/>
          </a:xfrm>
        </p:grpSpPr>
        <p:sp>
          <p:nvSpPr>
            <p:cNvPr id="55" name="TextBox 54">
              <a:extLst>
                <a:ext uri="{FF2B5EF4-FFF2-40B4-BE49-F238E27FC236}">
                  <a16:creationId xmlns:a16="http://schemas.microsoft.com/office/drawing/2014/main" id="{6D53A7C6-6F1E-4BE6-EA8A-4C1266675C94}"/>
                </a:ext>
              </a:extLst>
            </p:cNvPr>
            <p:cNvSpPr txBox="1"/>
            <p:nvPr/>
          </p:nvSpPr>
          <p:spPr>
            <a:xfrm>
              <a:off x="8921977" y="1466725"/>
              <a:ext cx="2926080" cy="461665"/>
            </a:xfrm>
            <a:prstGeom prst="rect">
              <a:avLst/>
            </a:prstGeom>
            <a:noFill/>
          </p:spPr>
          <p:txBody>
            <a:bodyPr wrap="square" lIns="0" rIns="0" rtlCol="0" anchor="b">
              <a:spAutoFit/>
            </a:bodyPr>
            <a:lstStyle/>
            <a:p>
              <a:pPr defTabSz="914400"/>
              <a:r>
                <a:rPr lang="en-US" sz="2400" b="1" noProof="1">
                  <a:solidFill>
                    <a:srgbClr val="2AB7D1"/>
                  </a:solidFill>
                  <a:latin typeface="Calibri" panose="020F0502020204030204"/>
                </a:rPr>
                <a:t># of months</a:t>
              </a:r>
            </a:p>
          </p:txBody>
        </p:sp>
        <p:sp>
          <p:nvSpPr>
            <p:cNvPr id="56" name="TextBox 55">
              <a:extLst>
                <a:ext uri="{FF2B5EF4-FFF2-40B4-BE49-F238E27FC236}">
                  <a16:creationId xmlns:a16="http://schemas.microsoft.com/office/drawing/2014/main" id="{18C9C425-8636-3B9C-4846-6BBF2E997610}"/>
                </a:ext>
              </a:extLst>
            </p:cNvPr>
            <p:cNvSpPr txBox="1"/>
            <p:nvPr/>
          </p:nvSpPr>
          <p:spPr>
            <a:xfrm>
              <a:off x="8921977" y="1925881"/>
              <a:ext cx="2926080" cy="276999"/>
            </a:xfrm>
            <a:prstGeom prst="rect">
              <a:avLst/>
            </a:prstGeom>
            <a:noFill/>
          </p:spPr>
          <p:txBody>
            <a:bodyPr wrap="square" lIns="0" rIns="0" rtlCol="0" anchor="t">
              <a:spAutoFit/>
            </a:bodyPr>
            <a:lstStyle/>
            <a:p>
              <a:pPr algn="just" defTabSz="914400"/>
              <a:endParaRPr lang="en-US" sz="1200" noProof="1">
                <a:solidFill>
                  <a:prstClr val="black">
                    <a:lumMod val="65000"/>
                    <a:lumOff val="35000"/>
                  </a:prstClr>
                </a:solidFill>
                <a:latin typeface="Calibri" panose="020F0502020204030204"/>
              </a:endParaRPr>
            </a:p>
          </p:txBody>
        </p:sp>
      </p:grpSp>
    </p:spTree>
    <p:extLst>
      <p:ext uri="{BB962C8B-B14F-4D97-AF65-F5344CB8AC3E}">
        <p14:creationId xmlns:p14="http://schemas.microsoft.com/office/powerpoint/2010/main" val="95231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A72B6-394F-EAB0-A116-F42F480FB2F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56ADAD0-7FC3-CCF9-A07A-3E38C73EFD5D}"/>
              </a:ext>
            </a:extLst>
          </p:cNvPr>
          <p:cNvSpPr/>
          <p:nvPr/>
        </p:nvSpPr>
        <p:spPr>
          <a:xfrm>
            <a:off x="0" y="0"/>
            <a:ext cx="12192000" cy="996593"/>
          </a:xfrm>
          <a:prstGeom prst="rect">
            <a:avLst/>
          </a:prstGeom>
          <a:solidFill>
            <a:srgbClr val="59C6B1"/>
          </a:solidFill>
          <a:ln>
            <a:solidFill>
              <a:srgbClr val="59C6B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7B9E27-7C50-8BB2-20E6-F34D7AFEA891}"/>
              </a:ext>
            </a:extLst>
          </p:cNvPr>
          <p:cNvSpPr>
            <a:spLocks noGrp="1"/>
          </p:cNvSpPr>
          <p:nvPr>
            <p:ph type="title"/>
          </p:nvPr>
        </p:nvSpPr>
        <p:spPr>
          <a:xfrm>
            <a:off x="180654" y="-86938"/>
            <a:ext cx="10515600" cy="1325563"/>
          </a:xfrm>
        </p:spPr>
        <p:txBody>
          <a:bodyPr/>
          <a:lstStyle/>
          <a:p>
            <a:r>
              <a:rPr lang="en-US" dirty="0">
                <a:solidFill>
                  <a:schemeClr val="bg1"/>
                </a:solidFill>
              </a:rPr>
              <a:t>Main recommendations</a:t>
            </a:r>
          </a:p>
        </p:txBody>
      </p:sp>
      <p:sp>
        <p:nvSpPr>
          <p:cNvPr id="8" name="Text 3">
            <a:extLst>
              <a:ext uri="{FF2B5EF4-FFF2-40B4-BE49-F238E27FC236}">
                <a16:creationId xmlns:a16="http://schemas.microsoft.com/office/drawing/2014/main" id="{3E8F4083-F6EF-4822-39A5-09530093922C}"/>
              </a:ext>
            </a:extLst>
          </p:cNvPr>
          <p:cNvSpPr/>
          <p:nvPr/>
        </p:nvSpPr>
        <p:spPr>
          <a:xfrm>
            <a:off x="405068" y="2417964"/>
            <a:ext cx="5466365" cy="2567357"/>
          </a:xfrm>
          <a:prstGeom prst="rect">
            <a:avLst/>
          </a:prstGeom>
          <a:noFill/>
          <a:ln/>
        </p:spPr>
        <p:txBody>
          <a:bodyPr wrap="square" rtlCol="0" anchor="ctr"/>
          <a:lstStyle/>
          <a:p>
            <a:pPr marL="0" indent="0">
              <a:buNone/>
            </a:pPr>
            <a:endParaRPr lang="en-US" sz="1600" dirty="0"/>
          </a:p>
        </p:txBody>
      </p:sp>
      <p:pic>
        <p:nvPicPr>
          <p:cNvPr id="7" name="Content Placeholder 5">
            <a:extLst>
              <a:ext uri="{FF2B5EF4-FFF2-40B4-BE49-F238E27FC236}">
                <a16:creationId xmlns:a16="http://schemas.microsoft.com/office/drawing/2014/main" id="{485A884C-CD58-487D-B8F6-8C6AC8D85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997" y="6159228"/>
            <a:ext cx="3118751" cy="426392"/>
          </a:xfrm>
          <a:prstGeom prst="rect">
            <a:avLst/>
          </a:prstGeom>
        </p:spPr>
      </p:pic>
      <p:sp>
        <p:nvSpPr>
          <p:cNvPr id="10" name="Content Placeholder 9">
            <a:extLst>
              <a:ext uri="{FF2B5EF4-FFF2-40B4-BE49-F238E27FC236}">
                <a16:creationId xmlns:a16="http://schemas.microsoft.com/office/drawing/2014/main" id="{EF61A179-DEE2-3DE9-B783-12A46838BAF0}"/>
              </a:ext>
            </a:extLst>
          </p:cNvPr>
          <p:cNvSpPr>
            <a:spLocks noGrp="1"/>
          </p:cNvSpPr>
          <p:nvPr>
            <p:ph idx="1"/>
          </p:nvPr>
        </p:nvSpPr>
        <p:spPr>
          <a:xfrm>
            <a:off x="405068" y="1238625"/>
            <a:ext cx="10948732" cy="4938338"/>
          </a:xfrm>
        </p:spPr>
        <p:txBody>
          <a:bodyPr>
            <a:normAutofit fontScale="77500" lnSpcReduction="20000"/>
          </a:bodyPr>
          <a:lstStyle/>
          <a:p>
            <a:r>
              <a:rPr lang="en-GB" b="1" dirty="0"/>
              <a:t>Preserve a minimum adequacy standard and be explicit when it cannot be met</a:t>
            </a:r>
            <a:r>
              <a:rPr lang="en-GB" dirty="0"/>
              <a:t>. If coverage below 50 percent becomes necessary due to budgets, it should be treated as short term harm reduction with stronger follow up and referrals, not as a rent solution, because the evidence suggests it will not reliably prevent arrears or eviction risk for the most vulnerable. </a:t>
            </a:r>
            <a:endParaRPr lang="en-US" dirty="0"/>
          </a:p>
          <a:p>
            <a:r>
              <a:rPr lang="en-GB" b="1" dirty="0"/>
              <a:t>Adopt a dual programme logic to manage the sustainability debate under constrained resources.</a:t>
            </a:r>
            <a:r>
              <a:rPr lang="en-GB" dirty="0"/>
              <a:t> One track should be protection first for extremely vulnerable households at immediate risk, where the objective is stabilisation and risk reduction rather than exit. A second track should target households facing temporary shocks with some capacity to sustain rent after support, where duration, sequencing, and referrals can be designed with clearer transition intent. </a:t>
            </a:r>
            <a:endParaRPr lang="en-US" dirty="0"/>
          </a:p>
          <a:p>
            <a:r>
              <a:rPr lang="en-GB" b="1" dirty="0"/>
              <a:t>Treat the end of support as a planned step, not just the moment payments stop. </a:t>
            </a:r>
            <a:r>
              <a:rPr lang="en-GB" dirty="0"/>
              <a:t>Communicate to households early and clearly when assistance will end, remind them more than once, and start any referrals or follow up before the last payment, because many people report a sharp rise in stress and harder coping once support ends.</a:t>
            </a:r>
            <a:endParaRPr lang="en-US" dirty="0"/>
          </a:p>
          <a:p>
            <a:r>
              <a:rPr lang="en-GB" b="1" dirty="0"/>
              <a:t>Manage landlord and market risks more actively. </a:t>
            </a:r>
            <a:r>
              <a:rPr lang="en-GB" dirty="0"/>
              <a:t>Track rent changes in the areas where the programme operates, use clear safeguards when engaging landlords to avoid unintended harm, and offer safe alternatives when formal documents or contracts would exclude people who are renting informally. </a:t>
            </a:r>
            <a:endParaRPr lang="en-US" dirty="0"/>
          </a:p>
          <a:p>
            <a:pPr marL="0" indent="0">
              <a:buNone/>
            </a:pPr>
            <a:endParaRPr lang="en-US" dirty="0"/>
          </a:p>
        </p:txBody>
      </p:sp>
    </p:spTree>
    <p:extLst>
      <p:ext uri="{BB962C8B-B14F-4D97-AF65-F5344CB8AC3E}">
        <p14:creationId xmlns:p14="http://schemas.microsoft.com/office/powerpoint/2010/main" val="218808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69B2E-F414-DAC2-8EE5-930317E19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917B0E-41DA-F57B-94C9-E964966880E5}"/>
              </a:ext>
            </a:extLst>
          </p:cNvPr>
          <p:cNvSpPr>
            <a:spLocks noGrp="1"/>
          </p:cNvSpPr>
          <p:nvPr>
            <p:ph type="title"/>
          </p:nvPr>
        </p:nvSpPr>
        <p:spPr/>
        <p:txBody>
          <a:bodyPr/>
          <a:lstStyle/>
          <a:p>
            <a:r>
              <a:rPr lang="en-GB" dirty="0"/>
              <a:t>Cash for Rent during crises</a:t>
            </a:r>
            <a:endParaRPr lang="en-US" dirty="0"/>
          </a:p>
        </p:txBody>
      </p:sp>
      <p:sp>
        <p:nvSpPr>
          <p:cNvPr id="3" name="Content Placeholder 2">
            <a:extLst>
              <a:ext uri="{FF2B5EF4-FFF2-40B4-BE49-F238E27FC236}">
                <a16:creationId xmlns:a16="http://schemas.microsoft.com/office/drawing/2014/main" id="{4A09B85F-7DDC-B167-ECA5-0B6FA4BB533D}"/>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307306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9FDAA-2D2C-9D46-BD49-D86D6DDEBBE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AFA937B-816E-12CE-8500-A78F235C4B94}"/>
              </a:ext>
            </a:extLst>
          </p:cNvPr>
          <p:cNvSpPr/>
          <p:nvPr/>
        </p:nvSpPr>
        <p:spPr>
          <a:xfrm>
            <a:off x="0" y="0"/>
            <a:ext cx="12192000" cy="996593"/>
          </a:xfrm>
          <a:prstGeom prst="rect">
            <a:avLst/>
          </a:prstGeom>
          <a:solidFill>
            <a:srgbClr val="59C6B1"/>
          </a:solidFill>
          <a:ln>
            <a:solidFill>
              <a:srgbClr val="59C6B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8E8BC8-40FB-805D-24CB-94DCC8585EB9}"/>
              </a:ext>
            </a:extLst>
          </p:cNvPr>
          <p:cNvSpPr>
            <a:spLocks noGrp="1"/>
          </p:cNvSpPr>
          <p:nvPr>
            <p:ph type="title"/>
          </p:nvPr>
        </p:nvSpPr>
        <p:spPr>
          <a:xfrm>
            <a:off x="180654" y="-86938"/>
            <a:ext cx="10515600" cy="1325563"/>
          </a:xfrm>
        </p:spPr>
        <p:txBody>
          <a:bodyPr/>
          <a:lstStyle/>
          <a:p>
            <a:r>
              <a:rPr lang="en-US" dirty="0">
                <a:solidFill>
                  <a:schemeClr val="bg1"/>
                </a:solidFill>
              </a:rPr>
              <a:t>Cash for Rent in the current crisis context</a:t>
            </a:r>
          </a:p>
        </p:txBody>
      </p:sp>
      <p:sp>
        <p:nvSpPr>
          <p:cNvPr id="8" name="Text 3">
            <a:extLst>
              <a:ext uri="{FF2B5EF4-FFF2-40B4-BE49-F238E27FC236}">
                <a16:creationId xmlns:a16="http://schemas.microsoft.com/office/drawing/2014/main" id="{C777A68E-2846-108F-5A93-D28C7A06AFF6}"/>
              </a:ext>
            </a:extLst>
          </p:cNvPr>
          <p:cNvSpPr/>
          <p:nvPr/>
        </p:nvSpPr>
        <p:spPr>
          <a:xfrm>
            <a:off x="405068" y="2417964"/>
            <a:ext cx="5466365" cy="2567357"/>
          </a:xfrm>
          <a:prstGeom prst="rect">
            <a:avLst/>
          </a:prstGeom>
          <a:noFill/>
          <a:ln/>
        </p:spPr>
        <p:txBody>
          <a:bodyPr wrap="square" rtlCol="0" anchor="ctr"/>
          <a:lstStyle/>
          <a:p>
            <a:pPr marL="0" indent="0">
              <a:buNone/>
            </a:pPr>
            <a:endParaRPr lang="en-US" sz="1600" dirty="0"/>
          </a:p>
        </p:txBody>
      </p:sp>
      <p:pic>
        <p:nvPicPr>
          <p:cNvPr id="7" name="Content Placeholder 5">
            <a:extLst>
              <a:ext uri="{FF2B5EF4-FFF2-40B4-BE49-F238E27FC236}">
                <a16:creationId xmlns:a16="http://schemas.microsoft.com/office/drawing/2014/main" id="{2B39F7E5-74B2-3A4F-B384-0028A107F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997" y="6159228"/>
            <a:ext cx="3118751" cy="426392"/>
          </a:xfrm>
          <a:prstGeom prst="rect">
            <a:avLst/>
          </a:prstGeom>
        </p:spPr>
      </p:pic>
      <p:sp>
        <p:nvSpPr>
          <p:cNvPr id="3" name="Text 0">
            <a:extLst>
              <a:ext uri="{FF2B5EF4-FFF2-40B4-BE49-F238E27FC236}">
                <a16:creationId xmlns:a16="http://schemas.microsoft.com/office/drawing/2014/main" id="{F37C2FB3-B8FB-628F-0D5E-48794CD51E60}"/>
              </a:ext>
            </a:extLst>
          </p:cNvPr>
          <p:cNvSpPr/>
          <p:nvPr/>
        </p:nvSpPr>
        <p:spPr>
          <a:xfrm>
            <a:off x="640080" y="411480"/>
            <a:ext cx="7680960" cy="411480"/>
          </a:xfrm>
          <a:prstGeom prst="rect">
            <a:avLst/>
          </a:prstGeom>
          <a:noFill/>
          <a:ln/>
        </p:spPr>
        <p:txBody>
          <a:bodyPr wrap="square" lIns="0" tIns="0" rIns="0" bIns="0" rtlCol="0" anchor="ctr"/>
          <a:lstStyle/>
          <a:p>
            <a:pPr marL="0" indent="0">
              <a:buNone/>
            </a:pPr>
            <a:endParaRPr lang="en-US" sz="2800" dirty="0"/>
          </a:p>
        </p:txBody>
      </p:sp>
      <p:sp>
        <p:nvSpPr>
          <p:cNvPr id="5" name="Shape 1">
            <a:extLst>
              <a:ext uri="{FF2B5EF4-FFF2-40B4-BE49-F238E27FC236}">
                <a16:creationId xmlns:a16="http://schemas.microsoft.com/office/drawing/2014/main" id="{19F98A77-ADEC-2CC4-5AF8-D2C243117D3E}"/>
              </a:ext>
            </a:extLst>
          </p:cNvPr>
          <p:cNvSpPr/>
          <p:nvPr/>
        </p:nvSpPr>
        <p:spPr>
          <a:xfrm>
            <a:off x="640080" y="960120"/>
            <a:ext cx="10881360" cy="0"/>
          </a:xfrm>
          <a:prstGeom prst="line">
            <a:avLst/>
          </a:prstGeom>
          <a:noFill/>
          <a:ln w="12700">
            <a:solidFill>
              <a:srgbClr val="B8C7D1"/>
            </a:solidFill>
            <a:prstDash val="solid"/>
          </a:ln>
        </p:spPr>
        <p:txBody>
          <a:bodyPr/>
          <a:lstStyle/>
          <a:p>
            <a:endParaRPr lang="en-US"/>
          </a:p>
        </p:txBody>
      </p:sp>
      <p:sp>
        <p:nvSpPr>
          <p:cNvPr id="6" name="Text 2">
            <a:extLst>
              <a:ext uri="{FF2B5EF4-FFF2-40B4-BE49-F238E27FC236}">
                <a16:creationId xmlns:a16="http://schemas.microsoft.com/office/drawing/2014/main" id="{301BE8F9-DCAA-4033-38D7-EF7A81F7E744}"/>
              </a:ext>
            </a:extLst>
          </p:cNvPr>
          <p:cNvSpPr/>
          <p:nvPr/>
        </p:nvSpPr>
        <p:spPr>
          <a:xfrm>
            <a:off x="640079" y="1024127"/>
            <a:ext cx="10515597" cy="287309"/>
          </a:xfrm>
          <a:prstGeom prst="rect">
            <a:avLst/>
          </a:prstGeom>
          <a:noFill/>
          <a:ln/>
        </p:spPr>
        <p:txBody>
          <a:bodyPr wrap="square" lIns="0" tIns="0" rIns="0" bIns="0" rtlCol="0" anchor="ctr"/>
          <a:lstStyle/>
          <a:p>
            <a:pPr marL="0" indent="0">
              <a:buNone/>
            </a:pPr>
            <a:r>
              <a:rPr lang="en-US" sz="1250" i="1" dirty="0">
                <a:solidFill>
                  <a:srgbClr val="5A6B77"/>
                </a:solidFill>
                <a:latin typeface="Aptos" pitchFamily="34" charset="0"/>
                <a:ea typeface="Aptos" pitchFamily="34" charset="-122"/>
                <a:cs typeface="Aptos" pitchFamily="34" charset="-120"/>
              </a:rPr>
              <a:t>Evidence in this study was collected before the latest escalation, in January and February 2026, this is based on informal conversations with main actors.</a:t>
            </a:r>
            <a:endParaRPr lang="en-US" sz="1250" dirty="0"/>
          </a:p>
        </p:txBody>
      </p:sp>
      <p:sp>
        <p:nvSpPr>
          <p:cNvPr id="9" name="Shape 3">
            <a:extLst>
              <a:ext uri="{FF2B5EF4-FFF2-40B4-BE49-F238E27FC236}">
                <a16:creationId xmlns:a16="http://schemas.microsoft.com/office/drawing/2014/main" id="{5F904FBE-2C66-C331-E227-8354ACA3B900}"/>
              </a:ext>
            </a:extLst>
          </p:cNvPr>
          <p:cNvSpPr/>
          <p:nvPr/>
        </p:nvSpPr>
        <p:spPr>
          <a:xfrm>
            <a:off x="4485132" y="1737360"/>
            <a:ext cx="0" cy="3931920"/>
          </a:xfrm>
          <a:prstGeom prst="line">
            <a:avLst/>
          </a:prstGeom>
          <a:noFill/>
          <a:ln w="12700">
            <a:solidFill>
              <a:srgbClr val="D7E0E6"/>
            </a:solidFill>
            <a:prstDash val="solid"/>
          </a:ln>
        </p:spPr>
        <p:txBody>
          <a:bodyPr/>
          <a:lstStyle/>
          <a:p>
            <a:endParaRPr lang="en-US"/>
          </a:p>
        </p:txBody>
      </p:sp>
      <p:sp>
        <p:nvSpPr>
          <p:cNvPr id="11" name="Shape 4">
            <a:extLst>
              <a:ext uri="{FF2B5EF4-FFF2-40B4-BE49-F238E27FC236}">
                <a16:creationId xmlns:a16="http://schemas.microsoft.com/office/drawing/2014/main" id="{5F18346D-1185-8E0A-AF16-6A68EE452742}"/>
              </a:ext>
            </a:extLst>
          </p:cNvPr>
          <p:cNvSpPr/>
          <p:nvPr/>
        </p:nvSpPr>
        <p:spPr>
          <a:xfrm>
            <a:off x="8398764" y="1737360"/>
            <a:ext cx="0" cy="3931920"/>
          </a:xfrm>
          <a:prstGeom prst="line">
            <a:avLst/>
          </a:prstGeom>
          <a:noFill/>
          <a:ln w="12700">
            <a:solidFill>
              <a:srgbClr val="D7E0E6"/>
            </a:solidFill>
            <a:prstDash val="solid"/>
          </a:ln>
        </p:spPr>
        <p:txBody>
          <a:bodyPr/>
          <a:lstStyle/>
          <a:p>
            <a:endParaRPr lang="en-US"/>
          </a:p>
        </p:txBody>
      </p:sp>
      <p:sp>
        <p:nvSpPr>
          <p:cNvPr id="12" name="Shape 5">
            <a:extLst>
              <a:ext uri="{FF2B5EF4-FFF2-40B4-BE49-F238E27FC236}">
                <a16:creationId xmlns:a16="http://schemas.microsoft.com/office/drawing/2014/main" id="{FC8B85C9-F9F3-97A6-FA0D-4F74D185341F}"/>
              </a:ext>
            </a:extLst>
          </p:cNvPr>
          <p:cNvSpPr/>
          <p:nvPr/>
        </p:nvSpPr>
        <p:spPr>
          <a:xfrm>
            <a:off x="731520" y="1600200"/>
            <a:ext cx="146304" cy="502920"/>
          </a:xfrm>
          <a:prstGeom prst="rect">
            <a:avLst/>
          </a:prstGeom>
          <a:solidFill>
            <a:srgbClr val="3586C7"/>
          </a:solidFill>
          <a:ln w="12700">
            <a:solidFill>
              <a:srgbClr val="2F6E7B">
                <a:alpha val="0"/>
              </a:srgbClr>
            </a:solidFill>
            <a:prstDash val="solid"/>
          </a:ln>
        </p:spPr>
        <p:txBody>
          <a:bodyPr/>
          <a:lstStyle/>
          <a:p>
            <a:endParaRPr lang="en-US"/>
          </a:p>
        </p:txBody>
      </p:sp>
      <p:sp>
        <p:nvSpPr>
          <p:cNvPr id="13" name="Text 6">
            <a:extLst>
              <a:ext uri="{FF2B5EF4-FFF2-40B4-BE49-F238E27FC236}">
                <a16:creationId xmlns:a16="http://schemas.microsoft.com/office/drawing/2014/main" id="{E6BDD881-53D3-769A-9889-0486DD610C11}"/>
              </a:ext>
            </a:extLst>
          </p:cNvPr>
          <p:cNvSpPr/>
          <p:nvPr/>
        </p:nvSpPr>
        <p:spPr>
          <a:xfrm>
            <a:off x="950976" y="1581912"/>
            <a:ext cx="3374136" cy="384048"/>
          </a:xfrm>
          <a:prstGeom prst="rect">
            <a:avLst/>
          </a:prstGeom>
          <a:noFill/>
          <a:ln/>
        </p:spPr>
        <p:txBody>
          <a:bodyPr wrap="square" lIns="0" tIns="0" rIns="0" bIns="0" rtlCol="0" anchor="ctr"/>
          <a:lstStyle/>
          <a:p>
            <a:pPr marL="0" indent="0">
              <a:buNone/>
            </a:pPr>
            <a:r>
              <a:rPr lang="en-US" sz="2000" b="1" dirty="0">
                <a:solidFill>
                  <a:srgbClr val="12324A"/>
                </a:solidFill>
                <a:latin typeface="Aptos Display" pitchFamily="34" charset="0"/>
                <a:ea typeface="Aptos Display" pitchFamily="34" charset="-122"/>
                <a:cs typeface="Aptos Display" pitchFamily="34" charset="-120"/>
              </a:rPr>
              <a:t>Acute phase</a:t>
            </a:r>
            <a:endParaRPr lang="en-US" sz="2000" dirty="0"/>
          </a:p>
        </p:txBody>
      </p:sp>
      <p:sp>
        <p:nvSpPr>
          <p:cNvPr id="14" name="Text 7">
            <a:extLst>
              <a:ext uri="{FF2B5EF4-FFF2-40B4-BE49-F238E27FC236}">
                <a16:creationId xmlns:a16="http://schemas.microsoft.com/office/drawing/2014/main" id="{9E3D04B2-6866-4D0B-469B-017CECB5D205}"/>
              </a:ext>
            </a:extLst>
          </p:cNvPr>
          <p:cNvSpPr/>
          <p:nvPr/>
        </p:nvSpPr>
        <p:spPr>
          <a:xfrm>
            <a:off x="749808" y="2167128"/>
            <a:ext cx="3520440" cy="3502152"/>
          </a:xfrm>
          <a:prstGeom prst="rect">
            <a:avLst/>
          </a:prstGeom>
          <a:noFill/>
          <a:ln/>
        </p:spPr>
        <p:txBody>
          <a:bodyPr wrap="square" lIns="254" tIns="254" rIns="254" bIns="254" rtlCol="0" anchor="t">
            <a:normAutofit/>
          </a:bodyPr>
          <a:lstStyle/>
          <a:p>
            <a:pPr marL="152400" indent="-152400">
              <a:buSzPct val="100000"/>
              <a:buChar char="•"/>
            </a:pPr>
            <a:r>
              <a:rPr lang="en-US" sz="1795" dirty="0">
                <a:solidFill>
                  <a:srgbClr val="24323D"/>
                </a:solidFill>
              </a:rPr>
              <a:t>Mass displacement put strong pressure on shelters and rental markets</a:t>
            </a:r>
            <a:endParaRPr lang="en-US" sz="1795" dirty="0"/>
          </a:p>
          <a:p>
            <a:pPr marL="152400" indent="-152400">
              <a:buSzPct val="100000"/>
              <a:buChar char="•"/>
            </a:pPr>
            <a:r>
              <a:rPr lang="en-US" sz="1795" dirty="0">
                <a:solidFill>
                  <a:srgbClr val="24323D"/>
                </a:solidFill>
              </a:rPr>
              <a:t>Many households stayed in collective shelters, hosted arrangements, or public spaces</a:t>
            </a:r>
            <a:endParaRPr lang="en-US" sz="1795" dirty="0"/>
          </a:p>
          <a:p>
            <a:pPr marL="152400" indent="-152400">
              <a:buSzPct val="100000"/>
              <a:buChar char="•"/>
            </a:pPr>
            <a:r>
              <a:rPr lang="en-US" sz="1795" dirty="0">
                <a:solidFill>
                  <a:srgbClr val="24323D"/>
                </a:solidFill>
              </a:rPr>
              <a:t>In safer areas, rents rose and housing became harder to access</a:t>
            </a:r>
            <a:endParaRPr lang="en-US" sz="1795" dirty="0"/>
          </a:p>
        </p:txBody>
      </p:sp>
      <p:sp>
        <p:nvSpPr>
          <p:cNvPr id="15" name="Shape 8">
            <a:extLst>
              <a:ext uri="{FF2B5EF4-FFF2-40B4-BE49-F238E27FC236}">
                <a16:creationId xmlns:a16="http://schemas.microsoft.com/office/drawing/2014/main" id="{E185A473-CBB1-A1C2-2734-FE9D06F3463D}"/>
              </a:ext>
            </a:extLst>
          </p:cNvPr>
          <p:cNvSpPr/>
          <p:nvPr/>
        </p:nvSpPr>
        <p:spPr>
          <a:xfrm>
            <a:off x="4645152" y="1600200"/>
            <a:ext cx="146304" cy="502920"/>
          </a:xfrm>
          <a:prstGeom prst="rect">
            <a:avLst/>
          </a:prstGeom>
          <a:solidFill>
            <a:srgbClr val="59C6B1"/>
          </a:solidFill>
          <a:ln w="12700">
            <a:solidFill>
              <a:srgbClr val="6B7C39">
                <a:alpha val="0"/>
              </a:srgbClr>
            </a:solidFill>
            <a:prstDash val="solid"/>
          </a:ln>
        </p:spPr>
        <p:txBody>
          <a:bodyPr/>
          <a:lstStyle/>
          <a:p>
            <a:endParaRPr lang="en-US"/>
          </a:p>
        </p:txBody>
      </p:sp>
      <p:sp>
        <p:nvSpPr>
          <p:cNvPr id="16" name="Text 9">
            <a:extLst>
              <a:ext uri="{FF2B5EF4-FFF2-40B4-BE49-F238E27FC236}">
                <a16:creationId xmlns:a16="http://schemas.microsoft.com/office/drawing/2014/main" id="{0350DD79-F8C1-72F4-27CF-45ACD87FFEB9}"/>
              </a:ext>
            </a:extLst>
          </p:cNvPr>
          <p:cNvSpPr/>
          <p:nvPr/>
        </p:nvSpPr>
        <p:spPr>
          <a:xfrm>
            <a:off x="4864608" y="1581912"/>
            <a:ext cx="3374136" cy="384048"/>
          </a:xfrm>
          <a:prstGeom prst="rect">
            <a:avLst/>
          </a:prstGeom>
          <a:noFill/>
          <a:ln/>
        </p:spPr>
        <p:txBody>
          <a:bodyPr wrap="square" lIns="0" tIns="0" rIns="0" bIns="0" rtlCol="0" anchor="ctr"/>
          <a:lstStyle/>
          <a:p>
            <a:pPr marL="0" indent="0">
              <a:buNone/>
            </a:pPr>
            <a:r>
              <a:rPr lang="en-US" sz="2000" b="1" dirty="0">
                <a:solidFill>
                  <a:srgbClr val="12324A"/>
                </a:solidFill>
                <a:latin typeface="Aptos Display" pitchFamily="34" charset="0"/>
                <a:ea typeface="Aptos Display" pitchFamily="34" charset="-122"/>
                <a:cs typeface="Aptos Display" pitchFamily="34" charset="-120"/>
              </a:rPr>
              <a:t>Role of CfR now</a:t>
            </a:r>
            <a:endParaRPr lang="en-US" sz="2000" dirty="0"/>
          </a:p>
        </p:txBody>
      </p:sp>
      <p:sp>
        <p:nvSpPr>
          <p:cNvPr id="17" name="Text 10">
            <a:extLst>
              <a:ext uri="{FF2B5EF4-FFF2-40B4-BE49-F238E27FC236}">
                <a16:creationId xmlns:a16="http://schemas.microsoft.com/office/drawing/2014/main" id="{CA271536-C463-8201-ADB8-FC0F23AA3DB6}"/>
              </a:ext>
            </a:extLst>
          </p:cNvPr>
          <p:cNvSpPr/>
          <p:nvPr/>
        </p:nvSpPr>
        <p:spPr>
          <a:xfrm>
            <a:off x="4663440" y="2167128"/>
            <a:ext cx="3520440" cy="3502152"/>
          </a:xfrm>
          <a:prstGeom prst="rect">
            <a:avLst/>
          </a:prstGeom>
          <a:noFill/>
          <a:ln/>
        </p:spPr>
        <p:txBody>
          <a:bodyPr wrap="square" lIns="254" tIns="254" rIns="254" bIns="254" rtlCol="0" anchor="t">
            <a:normAutofit/>
          </a:bodyPr>
          <a:lstStyle/>
          <a:p>
            <a:pPr marL="152400" indent="-152400">
              <a:buSzPct val="100000"/>
              <a:buChar char="•"/>
            </a:pPr>
            <a:r>
              <a:rPr lang="en-US" sz="1795" dirty="0">
                <a:solidFill>
                  <a:srgbClr val="24323D"/>
                </a:solidFill>
              </a:rPr>
              <a:t>CfR remains relevant, but for a narrower group of households</a:t>
            </a:r>
            <a:endParaRPr lang="en-US" sz="1795" dirty="0"/>
          </a:p>
          <a:p>
            <a:pPr marL="152400" indent="-152400">
              <a:buSzPct val="100000"/>
              <a:buChar char="•"/>
            </a:pPr>
            <a:r>
              <a:rPr lang="en-US" sz="1795" dirty="0">
                <a:solidFill>
                  <a:srgbClr val="24323D"/>
                </a:solidFill>
              </a:rPr>
              <a:t>It works best where a household can find a rental unit, agree with a landlord, and stay in one place</a:t>
            </a:r>
            <a:endParaRPr lang="en-US" sz="1795" dirty="0"/>
          </a:p>
          <a:p>
            <a:pPr marL="152400" indent="-152400">
              <a:buSzPct val="100000"/>
              <a:buChar char="•"/>
            </a:pPr>
            <a:r>
              <a:rPr lang="en-US" sz="1795" dirty="0">
                <a:solidFill>
                  <a:srgbClr val="24323D"/>
                </a:solidFill>
              </a:rPr>
              <a:t>It is less suited as the main response in the first phase of a nationwide crisis</a:t>
            </a:r>
            <a:endParaRPr lang="en-US" sz="1795" dirty="0"/>
          </a:p>
        </p:txBody>
      </p:sp>
      <p:sp>
        <p:nvSpPr>
          <p:cNvPr id="18" name="Shape 11">
            <a:extLst>
              <a:ext uri="{FF2B5EF4-FFF2-40B4-BE49-F238E27FC236}">
                <a16:creationId xmlns:a16="http://schemas.microsoft.com/office/drawing/2014/main" id="{2C038641-D1AA-3F11-AF95-DC6943F0E7EA}"/>
              </a:ext>
            </a:extLst>
          </p:cNvPr>
          <p:cNvSpPr/>
          <p:nvPr/>
        </p:nvSpPr>
        <p:spPr>
          <a:xfrm>
            <a:off x="8558784" y="1600200"/>
            <a:ext cx="146304" cy="502920"/>
          </a:xfrm>
          <a:prstGeom prst="rect">
            <a:avLst/>
          </a:prstGeom>
          <a:solidFill>
            <a:srgbClr val="1C1C1B"/>
          </a:solidFill>
          <a:ln w="12700">
            <a:solidFill>
              <a:srgbClr val="8B5E3C">
                <a:alpha val="0"/>
              </a:srgbClr>
            </a:solidFill>
            <a:prstDash val="solid"/>
          </a:ln>
        </p:spPr>
        <p:txBody>
          <a:bodyPr/>
          <a:lstStyle/>
          <a:p>
            <a:endParaRPr lang="en-US"/>
          </a:p>
        </p:txBody>
      </p:sp>
      <p:sp>
        <p:nvSpPr>
          <p:cNvPr id="19" name="Text 13">
            <a:extLst>
              <a:ext uri="{FF2B5EF4-FFF2-40B4-BE49-F238E27FC236}">
                <a16:creationId xmlns:a16="http://schemas.microsoft.com/office/drawing/2014/main" id="{9976A53E-DBDB-D662-ECB8-E67BE645C4DF}"/>
              </a:ext>
            </a:extLst>
          </p:cNvPr>
          <p:cNvSpPr/>
          <p:nvPr/>
        </p:nvSpPr>
        <p:spPr>
          <a:xfrm>
            <a:off x="8577072" y="2167128"/>
            <a:ext cx="3520440" cy="3502152"/>
          </a:xfrm>
          <a:prstGeom prst="rect">
            <a:avLst/>
          </a:prstGeom>
          <a:noFill/>
          <a:ln/>
        </p:spPr>
        <p:txBody>
          <a:bodyPr wrap="square" lIns="254" tIns="254" rIns="254" bIns="254" rtlCol="0" anchor="t">
            <a:normAutofit/>
          </a:bodyPr>
          <a:lstStyle/>
          <a:p>
            <a:pPr marL="152400" indent="-152400">
              <a:buSzPct val="100000"/>
              <a:buChar char="•"/>
            </a:pPr>
            <a:r>
              <a:rPr lang="en-US" sz="1641" dirty="0">
                <a:solidFill>
                  <a:srgbClr val="24323D"/>
                </a:solidFill>
              </a:rPr>
              <a:t>CfR becomes more important after the acute phase, when households seek more stable temporary housing</a:t>
            </a:r>
            <a:endParaRPr lang="en-US" sz="1641" dirty="0"/>
          </a:p>
          <a:p>
            <a:pPr marL="152400" indent="-152400">
              <a:buSzPct val="100000"/>
              <a:buChar char="•"/>
            </a:pPr>
            <a:r>
              <a:rPr lang="en-US" sz="1641" dirty="0">
                <a:solidFill>
                  <a:srgbClr val="24323D"/>
                </a:solidFill>
              </a:rPr>
              <a:t>It can help prevent eviction, reduce repeated displacement, and support access to rental housing where markets still function</a:t>
            </a:r>
            <a:endParaRPr lang="en-US" sz="1641" dirty="0"/>
          </a:p>
          <a:p>
            <a:pPr marL="152400" indent="-152400">
              <a:buSzPct val="100000"/>
              <a:buChar char="•"/>
            </a:pPr>
            <a:r>
              <a:rPr lang="en-US" sz="1641" dirty="0">
                <a:solidFill>
                  <a:srgbClr val="24323D"/>
                </a:solidFill>
              </a:rPr>
              <a:t>Transfer values, duration, and targeting should stay flexible, with close coordination with CWG and MoSA</a:t>
            </a:r>
            <a:endParaRPr lang="en-US" sz="1641" dirty="0"/>
          </a:p>
        </p:txBody>
      </p:sp>
      <p:sp>
        <p:nvSpPr>
          <p:cNvPr id="20" name="Text 9">
            <a:extLst>
              <a:ext uri="{FF2B5EF4-FFF2-40B4-BE49-F238E27FC236}">
                <a16:creationId xmlns:a16="http://schemas.microsoft.com/office/drawing/2014/main" id="{A85A5D19-6E97-16AC-C039-EA916941E343}"/>
              </a:ext>
            </a:extLst>
          </p:cNvPr>
          <p:cNvSpPr/>
          <p:nvPr/>
        </p:nvSpPr>
        <p:spPr>
          <a:xfrm>
            <a:off x="8865107" y="1572665"/>
            <a:ext cx="3374136" cy="384048"/>
          </a:xfrm>
          <a:prstGeom prst="rect">
            <a:avLst/>
          </a:prstGeom>
          <a:noFill/>
          <a:ln/>
        </p:spPr>
        <p:txBody>
          <a:bodyPr wrap="square" lIns="0" tIns="0" rIns="0" bIns="0" rtlCol="0" anchor="ctr"/>
          <a:lstStyle/>
          <a:p>
            <a:pPr marL="0" indent="0">
              <a:buNone/>
            </a:pPr>
            <a:r>
              <a:rPr lang="en-US" sz="2000" b="1" dirty="0">
                <a:solidFill>
                  <a:srgbClr val="12324A"/>
                </a:solidFill>
                <a:latin typeface="Aptos Display" pitchFamily="34" charset="0"/>
                <a:ea typeface="Aptos Display" pitchFamily="34" charset="-122"/>
                <a:cs typeface="Aptos Display" pitchFamily="34" charset="-120"/>
              </a:rPr>
              <a:t>What this means</a:t>
            </a:r>
            <a:endParaRPr lang="en-US" sz="2000" dirty="0"/>
          </a:p>
        </p:txBody>
      </p:sp>
    </p:spTree>
    <p:extLst>
      <p:ext uri="{BB962C8B-B14F-4D97-AF65-F5344CB8AC3E}">
        <p14:creationId xmlns:p14="http://schemas.microsoft.com/office/powerpoint/2010/main" val="595198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112FA-9D01-EECC-3523-AD872F482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E4654D-1710-FFC0-CD8E-F52C4FA6B2ED}"/>
              </a:ext>
            </a:extLst>
          </p:cNvPr>
          <p:cNvSpPr>
            <a:spLocks noGrp="1"/>
          </p:cNvSpPr>
          <p:nvPr>
            <p:ph type="title"/>
          </p:nvPr>
        </p:nvSpPr>
        <p:spPr/>
        <p:txBody>
          <a:bodyPr/>
          <a:lstStyle/>
          <a:p>
            <a:r>
              <a:rPr lang="en-GB" dirty="0"/>
              <a:t>Data Sources and discussion</a:t>
            </a:r>
            <a:endParaRPr lang="en-US" dirty="0"/>
          </a:p>
        </p:txBody>
      </p:sp>
    </p:spTree>
    <p:extLst>
      <p:ext uri="{BB962C8B-B14F-4D97-AF65-F5344CB8AC3E}">
        <p14:creationId xmlns:p14="http://schemas.microsoft.com/office/powerpoint/2010/main" val="1150877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0CB36D0-D5D5-7310-749E-A25E60D084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1837" y="5954538"/>
            <a:ext cx="4615912" cy="631082"/>
          </a:xfrm>
          <a:prstGeom prst="rect">
            <a:avLst/>
          </a:prstGeom>
        </p:spPr>
      </p:pic>
      <p:sp>
        <p:nvSpPr>
          <p:cNvPr id="4" name="Rectangle 3">
            <a:extLst>
              <a:ext uri="{FF2B5EF4-FFF2-40B4-BE49-F238E27FC236}">
                <a16:creationId xmlns:a16="http://schemas.microsoft.com/office/drawing/2014/main" id="{4D0F8C06-CB57-D1E1-4748-06260218BC10}"/>
              </a:ext>
            </a:extLst>
          </p:cNvPr>
          <p:cNvSpPr/>
          <p:nvPr/>
        </p:nvSpPr>
        <p:spPr>
          <a:xfrm>
            <a:off x="0" y="0"/>
            <a:ext cx="12192000" cy="996593"/>
          </a:xfrm>
          <a:prstGeom prst="rect">
            <a:avLst/>
          </a:prstGeom>
          <a:solidFill>
            <a:srgbClr val="59C6B1"/>
          </a:solidFill>
          <a:ln>
            <a:solidFill>
              <a:srgbClr val="59C6B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1E73A7-D5E1-7EE2-E4D0-0A0F36FF0042}"/>
              </a:ext>
            </a:extLst>
          </p:cNvPr>
          <p:cNvSpPr>
            <a:spLocks noGrp="1"/>
          </p:cNvSpPr>
          <p:nvPr>
            <p:ph type="title"/>
          </p:nvPr>
        </p:nvSpPr>
        <p:spPr>
          <a:xfrm>
            <a:off x="180654" y="-86938"/>
            <a:ext cx="10515600" cy="1325563"/>
          </a:xfrm>
        </p:spPr>
        <p:txBody>
          <a:bodyPr/>
          <a:lstStyle/>
          <a:p>
            <a:r>
              <a:rPr lang="en-US" dirty="0">
                <a:solidFill>
                  <a:schemeClr val="bg1"/>
                </a:solidFill>
              </a:rPr>
              <a:t>Secondary Data Review</a:t>
            </a:r>
          </a:p>
        </p:txBody>
      </p:sp>
      <p:graphicFrame>
        <p:nvGraphicFramePr>
          <p:cNvPr id="7" name="Chart 0">
            <a:extLst>
              <a:ext uri="{FF2B5EF4-FFF2-40B4-BE49-F238E27FC236}">
                <a16:creationId xmlns:a16="http://schemas.microsoft.com/office/drawing/2014/main" id="{637E19D7-CFE4-B825-8524-9EBECAFC27BA}"/>
              </a:ext>
            </a:extLst>
          </p:cNvPr>
          <p:cNvGraphicFramePr/>
          <p:nvPr>
            <p:extLst>
              <p:ext uri="{D42A27DB-BD31-4B8C-83A1-F6EECF244321}">
                <p14:modId xmlns:p14="http://schemas.microsoft.com/office/powerpoint/2010/main" val="893928182"/>
              </p:ext>
            </p:extLst>
          </p:nvPr>
        </p:nvGraphicFramePr>
        <p:xfrm>
          <a:off x="298836" y="1755107"/>
          <a:ext cx="6512930" cy="23853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3">
            <a:extLst>
              <a:ext uri="{FF2B5EF4-FFF2-40B4-BE49-F238E27FC236}">
                <a16:creationId xmlns:a16="http://schemas.microsoft.com/office/drawing/2014/main" id="{A4188AA6-09A3-3024-AF63-C566AB655024}"/>
              </a:ext>
            </a:extLst>
          </p:cNvPr>
          <p:cNvSpPr/>
          <p:nvPr/>
        </p:nvSpPr>
        <p:spPr>
          <a:xfrm>
            <a:off x="502920" y="1161288"/>
            <a:ext cx="11185855" cy="365760"/>
          </a:xfrm>
          <a:prstGeom prst="rect">
            <a:avLst/>
          </a:prstGeom>
          <a:noFill/>
          <a:ln/>
        </p:spPr>
        <p:txBody>
          <a:bodyPr wrap="square" rtlCol="0" anchor="ctr"/>
          <a:lstStyle/>
          <a:p>
            <a:pPr marL="0" indent="0">
              <a:buNone/>
            </a:pPr>
            <a:r>
              <a:rPr lang="en-US" sz="1600" b="1">
                <a:solidFill>
                  <a:srgbClr val="1A1A1A"/>
                </a:solidFill>
                <a:latin typeface="Calibri" pitchFamily="34" charset="0"/>
                <a:ea typeface="Calibri" pitchFamily="34" charset="-122"/>
                <a:cs typeface="Calibri" pitchFamily="34" charset="-120"/>
              </a:rPr>
              <a:t>CfR coverage contracted sharply between 2023 and 2025</a:t>
            </a:r>
            <a:endParaRPr lang="en-US" sz="1600"/>
          </a:p>
        </p:txBody>
      </p:sp>
      <p:grpSp>
        <p:nvGrpSpPr>
          <p:cNvPr id="10" name="Group 9">
            <a:extLst>
              <a:ext uri="{FF2B5EF4-FFF2-40B4-BE49-F238E27FC236}">
                <a16:creationId xmlns:a16="http://schemas.microsoft.com/office/drawing/2014/main" id="{0F45EFA5-E74E-9551-73A4-6D126F202489}"/>
              </a:ext>
            </a:extLst>
          </p:cNvPr>
          <p:cNvGrpSpPr/>
          <p:nvPr/>
        </p:nvGrpSpPr>
        <p:grpSpPr>
          <a:xfrm>
            <a:off x="7498080" y="1618488"/>
            <a:ext cx="4190695" cy="3840480"/>
            <a:chOff x="7498080" y="1618488"/>
            <a:chExt cx="4190695" cy="3840480"/>
          </a:xfrm>
        </p:grpSpPr>
        <p:sp>
          <p:nvSpPr>
            <p:cNvPr id="11" name="Shape 4">
              <a:extLst>
                <a:ext uri="{FF2B5EF4-FFF2-40B4-BE49-F238E27FC236}">
                  <a16:creationId xmlns:a16="http://schemas.microsoft.com/office/drawing/2014/main" id="{BEB2868D-4F53-8A6A-6103-297FAEC6C4DE}"/>
                </a:ext>
              </a:extLst>
            </p:cNvPr>
            <p:cNvSpPr/>
            <p:nvPr/>
          </p:nvSpPr>
          <p:spPr>
            <a:xfrm>
              <a:off x="7498080" y="1618488"/>
              <a:ext cx="4190695" cy="3840480"/>
            </a:xfrm>
            <a:prstGeom prst="roundRect">
              <a:avLst/>
            </a:prstGeom>
            <a:solidFill>
              <a:srgbClr val="F7F9FB"/>
            </a:solidFill>
            <a:ln w="12700">
              <a:solidFill>
                <a:srgbClr val="E6EEF3"/>
              </a:solidFill>
              <a:prstDash val="solid"/>
            </a:ln>
            <a:effectLst>
              <a:outerShdw blurRad="38100" dist="25400" dir="2700000" algn="bl" rotWithShape="0">
                <a:srgbClr val="000000">
                  <a:alpha val="12000"/>
                </a:srgbClr>
              </a:outerShdw>
            </a:effectLst>
          </p:spPr>
          <p:txBody>
            <a:bodyPr/>
            <a:lstStyle/>
            <a:p>
              <a:endParaRPr lang="en-US"/>
            </a:p>
          </p:txBody>
        </p:sp>
        <p:sp>
          <p:nvSpPr>
            <p:cNvPr id="12" name="Text 5">
              <a:extLst>
                <a:ext uri="{FF2B5EF4-FFF2-40B4-BE49-F238E27FC236}">
                  <a16:creationId xmlns:a16="http://schemas.microsoft.com/office/drawing/2014/main" id="{F4A45317-E7AC-6131-8FFF-F820DB681415}"/>
                </a:ext>
              </a:extLst>
            </p:cNvPr>
            <p:cNvSpPr/>
            <p:nvPr/>
          </p:nvSpPr>
          <p:spPr>
            <a:xfrm>
              <a:off x="7772400" y="1819656"/>
              <a:ext cx="3642055" cy="320040"/>
            </a:xfrm>
            <a:prstGeom prst="rect">
              <a:avLst/>
            </a:prstGeom>
            <a:noFill/>
            <a:ln/>
          </p:spPr>
          <p:txBody>
            <a:bodyPr wrap="square" rtlCol="0" anchor="ctr"/>
            <a:lstStyle/>
            <a:p>
              <a:pPr marL="0" indent="0">
                <a:buNone/>
              </a:pPr>
              <a:r>
                <a:rPr lang="en-US" sz="1600" b="1">
                  <a:solidFill>
                    <a:srgbClr val="1A1A1A"/>
                  </a:solidFill>
                  <a:latin typeface="Calibri" pitchFamily="34" charset="0"/>
                  <a:ea typeface="Calibri" pitchFamily="34" charset="-122"/>
                  <a:cs typeface="Calibri" pitchFamily="34" charset="-120"/>
                </a:rPr>
                <a:t>What the sector data suggests</a:t>
              </a:r>
              <a:endParaRPr lang="en-US" sz="1600"/>
            </a:p>
          </p:txBody>
        </p:sp>
        <p:sp>
          <p:nvSpPr>
            <p:cNvPr id="13" name="Text 6">
              <a:extLst>
                <a:ext uri="{FF2B5EF4-FFF2-40B4-BE49-F238E27FC236}">
                  <a16:creationId xmlns:a16="http://schemas.microsoft.com/office/drawing/2014/main" id="{5EE7DA9B-8AB1-5922-4D92-CBFA295D60B3}"/>
                </a:ext>
              </a:extLst>
            </p:cNvPr>
            <p:cNvSpPr/>
            <p:nvPr/>
          </p:nvSpPr>
          <p:spPr>
            <a:xfrm>
              <a:off x="7772400" y="2185416"/>
              <a:ext cx="3642055" cy="3108960"/>
            </a:xfrm>
            <a:prstGeom prst="rect">
              <a:avLst/>
            </a:prstGeom>
            <a:noFill/>
            <a:ln/>
          </p:spPr>
          <p:txBody>
            <a:bodyPr wrap="square" rtlCol="0" anchor="t"/>
            <a:lstStyle/>
            <a:p>
              <a:pPr marL="228600" indent="-228600">
                <a:lnSpc>
                  <a:spcPct val="110000"/>
                </a:lnSpc>
                <a:buSzPct val="100000"/>
                <a:buChar char="•"/>
              </a:pPr>
              <a:r>
                <a:rPr lang="en-US" sz="1200">
                  <a:solidFill>
                    <a:srgbClr val="1A1A1A"/>
                  </a:solidFill>
                  <a:latin typeface="Calibri" pitchFamily="34" charset="0"/>
                  <a:ea typeface="Calibri" pitchFamily="34" charset="-122"/>
                  <a:cs typeface="Calibri" pitchFamily="34" charset="-120"/>
                </a:rPr>
                <a:t>Syrian refugees are the majority of recorded CfR beneficiaries (78.74%)</a:t>
              </a:r>
              <a:endParaRPr lang="en-US" sz="1200"/>
            </a:p>
            <a:p>
              <a:pPr marL="228600" indent="-228600">
                <a:lnSpc>
                  <a:spcPct val="110000"/>
                </a:lnSpc>
                <a:buSzPct val="100000"/>
                <a:buChar char="•"/>
              </a:pPr>
              <a:r>
                <a:rPr lang="en-US" sz="1200">
                  <a:solidFill>
                    <a:srgbClr val="1A1A1A"/>
                  </a:solidFill>
                  <a:latin typeface="Calibri" pitchFamily="34" charset="0"/>
                  <a:ea typeface="Calibri" pitchFamily="34" charset="-122"/>
                  <a:cs typeface="Calibri" pitchFamily="34" charset="-120"/>
                </a:rPr>
                <a:t>Lebanese nationals represent a smaller but non negligible share (18.31%)</a:t>
              </a:r>
              <a:endParaRPr lang="en-US" sz="1200"/>
            </a:p>
            <a:p>
              <a:pPr marL="228600" indent="-228600">
                <a:lnSpc>
                  <a:spcPct val="110000"/>
                </a:lnSpc>
                <a:buSzPct val="100000"/>
                <a:buChar char="•"/>
              </a:pPr>
              <a:r>
                <a:rPr lang="en-US" sz="1200">
                  <a:solidFill>
                    <a:srgbClr val="1A1A1A"/>
                  </a:solidFill>
                  <a:latin typeface="Calibri" pitchFamily="34" charset="0"/>
                  <a:ea typeface="Calibri" pitchFamily="34" charset="-122"/>
                  <a:cs typeface="Calibri" pitchFamily="34" charset="-120"/>
                </a:rPr>
                <a:t>Assistance is concentrated in Akkar, Bekaa, and South (around 55% combined)</a:t>
              </a:r>
            </a:p>
            <a:p>
              <a:pPr marL="228600" indent="-228600">
                <a:lnSpc>
                  <a:spcPct val="110000"/>
                </a:lnSpc>
                <a:buSzPct val="100000"/>
                <a:buChar char="•"/>
              </a:pPr>
              <a:r>
                <a:rPr lang="en-US" sz="1200">
                  <a:solidFill>
                    <a:srgbClr val="1A1A1A"/>
                  </a:solidFill>
                  <a:latin typeface="Calibri" pitchFamily="34" charset="0"/>
                  <a:ea typeface="Calibri" pitchFamily="34" charset="-122"/>
                  <a:cs typeface="Calibri" pitchFamily="34" charset="-120"/>
                </a:rPr>
                <a:t>Continuously increasing average rental cost, from less than 50 USD in 2022 to almost 150 USD in 2025</a:t>
              </a:r>
              <a:endParaRPr lang="en-US" sz="1200"/>
            </a:p>
          </p:txBody>
        </p:sp>
      </p:grpSp>
      <p:graphicFrame>
        <p:nvGraphicFramePr>
          <p:cNvPr id="14" name="Chart 13">
            <a:extLst>
              <a:ext uri="{FF2B5EF4-FFF2-40B4-BE49-F238E27FC236}">
                <a16:creationId xmlns:a16="http://schemas.microsoft.com/office/drawing/2014/main" id="{C4D4F7CA-4F0D-B3F6-8B55-2BE7B07E7F0C}"/>
              </a:ext>
            </a:extLst>
          </p:cNvPr>
          <p:cNvGraphicFramePr>
            <a:graphicFrameLocks/>
          </p:cNvGraphicFramePr>
          <p:nvPr>
            <p:extLst>
              <p:ext uri="{D42A27DB-BD31-4B8C-83A1-F6EECF244321}">
                <p14:modId xmlns:p14="http://schemas.microsoft.com/office/powerpoint/2010/main" val="1442796223"/>
              </p:ext>
            </p:extLst>
          </p:nvPr>
        </p:nvGraphicFramePr>
        <p:xfrm>
          <a:off x="1017142" y="4224215"/>
          <a:ext cx="4957723" cy="22410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4795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65911-6557-FA12-5CD4-ABC6159D5AD6}"/>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7CAC497-4E57-AD06-B358-452A1367D2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2469" y="6219858"/>
            <a:ext cx="2675279" cy="365761"/>
          </a:xfrm>
          <a:prstGeom prst="rect">
            <a:avLst/>
          </a:prstGeom>
        </p:spPr>
      </p:pic>
      <p:sp>
        <p:nvSpPr>
          <p:cNvPr id="4" name="Rectangle 3">
            <a:extLst>
              <a:ext uri="{FF2B5EF4-FFF2-40B4-BE49-F238E27FC236}">
                <a16:creationId xmlns:a16="http://schemas.microsoft.com/office/drawing/2014/main" id="{DFCBC546-86F0-3A01-FF7D-E102667E95D8}"/>
              </a:ext>
            </a:extLst>
          </p:cNvPr>
          <p:cNvSpPr/>
          <p:nvPr/>
        </p:nvSpPr>
        <p:spPr>
          <a:xfrm>
            <a:off x="0" y="0"/>
            <a:ext cx="12192000" cy="996593"/>
          </a:xfrm>
          <a:prstGeom prst="rect">
            <a:avLst/>
          </a:prstGeom>
          <a:solidFill>
            <a:srgbClr val="59C6B1"/>
          </a:solidFill>
          <a:ln>
            <a:solidFill>
              <a:srgbClr val="59C6B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01B11-638E-294E-7DA4-D5B70583EA24}"/>
              </a:ext>
            </a:extLst>
          </p:cNvPr>
          <p:cNvSpPr>
            <a:spLocks noGrp="1"/>
          </p:cNvSpPr>
          <p:nvPr>
            <p:ph type="title"/>
          </p:nvPr>
        </p:nvSpPr>
        <p:spPr>
          <a:xfrm>
            <a:off x="180654" y="-86938"/>
            <a:ext cx="10515600" cy="1325563"/>
          </a:xfrm>
        </p:spPr>
        <p:txBody>
          <a:bodyPr/>
          <a:lstStyle/>
          <a:p>
            <a:r>
              <a:rPr lang="en-US">
                <a:solidFill>
                  <a:schemeClr val="bg1"/>
                </a:solidFill>
              </a:rPr>
              <a:t>Secondary Data Review – PDMs</a:t>
            </a:r>
          </a:p>
        </p:txBody>
      </p:sp>
      <p:grpSp>
        <p:nvGrpSpPr>
          <p:cNvPr id="14" name="Group 13">
            <a:extLst>
              <a:ext uri="{FF2B5EF4-FFF2-40B4-BE49-F238E27FC236}">
                <a16:creationId xmlns:a16="http://schemas.microsoft.com/office/drawing/2014/main" id="{0EF834F4-8696-4FD6-7193-16EB9F0C9F60}"/>
              </a:ext>
            </a:extLst>
          </p:cNvPr>
          <p:cNvGrpSpPr/>
          <p:nvPr/>
        </p:nvGrpSpPr>
        <p:grpSpPr>
          <a:xfrm>
            <a:off x="482372" y="2150002"/>
            <a:ext cx="3545738" cy="1188720"/>
            <a:chOff x="502920" y="1298448"/>
            <a:chExt cx="3545738" cy="1188720"/>
          </a:xfrm>
        </p:grpSpPr>
        <p:sp>
          <p:nvSpPr>
            <p:cNvPr id="15" name="Shape 3">
              <a:extLst>
                <a:ext uri="{FF2B5EF4-FFF2-40B4-BE49-F238E27FC236}">
                  <a16:creationId xmlns:a16="http://schemas.microsoft.com/office/drawing/2014/main" id="{D6F0AE7F-52C3-DB75-A959-D9CA920C5DFF}"/>
                </a:ext>
              </a:extLst>
            </p:cNvPr>
            <p:cNvSpPr/>
            <p:nvPr/>
          </p:nvSpPr>
          <p:spPr>
            <a:xfrm>
              <a:off x="502920" y="1298448"/>
              <a:ext cx="3545738" cy="1188720"/>
            </a:xfrm>
            <a:prstGeom prst="roundRect">
              <a:avLst/>
            </a:prstGeom>
            <a:solidFill>
              <a:srgbClr val="FFFFFF"/>
            </a:solidFill>
            <a:ln w="12700">
              <a:solidFill>
                <a:srgbClr val="E6EEF3"/>
              </a:solidFill>
              <a:prstDash val="solid"/>
            </a:ln>
            <a:effectLst>
              <a:outerShdw blurRad="38100" dist="25400" dir="2700000" algn="bl" rotWithShape="0">
                <a:srgbClr val="000000">
                  <a:alpha val="12000"/>
                </a:srgbClr>
              </a:outerShdw>
            </a:effectLst>
          </p:spPr>
          <p:txBody>
            <a:bodyPr/>
            <a:lstStyle/>
            <a:p>
              <a:endParaRPr lang="en-US"/>
            </a:p>
          </p:txBody>
        </p:sp>
        <p:sp>
          <p:nvSpPr>
            <p:cNvPr id="16" name="Text 4">
              <a:extLst>
                <a:ext uri="{FF2B5EF4-FFF2-40B4-BE49-F238E27FC236}">
                  <a16:creationId xmlns:a16="http://schemas.microsoft.com/office/drawing/2014/main" id="{AB687BCB-9FF3-EBAD-224C-9C9ECD133D3C}"/>
                </a:ext>
              </a:extLst>
            </p:cNvPr>
            <p:cNvSpPr/>
            <p:nvPr/>
          </p:nvSpPr>
          <p:spPr>
            <a:xfrm>
              <a:off x="731520" y="1463040"/>
              <a:ext cx="3088538" cy="228600"/>
            </a:xfrm>
            <a:prstGeom prst="rect">
              <a:avLst/>
            </a:prstGeom>
            <a:noFill/>
            <a:ln/>
          </p:spPr>
          <p:txBody>
            <a:bodyPr wrap="square" rtlCol="0" anchor="ctr"/>
            <a:lstStyle/>
            <a:p>
              <a:pPr marL="0" indent="0">
                <a:buNone/>
              </a:pPr>
              <a:r>
                <a:rPr lang="en-US" sz="1100">
                  <a:solidFill>
                    <a:srgbClr val="555555"/>
                  </a:solidFill>
                  <a:latin typeface="Calibri" pitchFamily="34" charset="0"/>
                  <a:ea typeface="Calibri" pitchFamily="34" charset="-122"/>
                  <a:cs typeface="Calibri" pitchFamily="34" charset="-120"/>
                </a:rPr>
                <a:t>Received HLP awareness session</a:t>
              </a:r>
              <a:endParaRPr lang="en-US" sz="1100"/>
            </a:p>
          </p:txBody>
        </p:sp>
        <p:sp>
          <p:nvSpPr>
            <p:cNvPr id="17" name="Text 5">
              <a:extLst>
                <a:ext uri="{FF2B5EF4-FFF2-40B4-BE49-F238E27FC236}">
                  <a16:creationId xmlns:a16="http://schemas.microsoft.com/office/drawing/2014/main" id="{34D49C7F-B4A4-F78A-BD32-47428C9AC87B}"/>
                </a:ext>
              </a:extLst>
            </p:cNvPr>
            <p:cNvSpPr/>
            <p:nvPr/>
          </p:nvSpPr>
          <p:spPr>
            <a:xfrm>
              <a:off x="731520" y="1709928"/>
              <a:ext cx="3088538" cy="457200"/>
            </a:xfrm>
            <a:prstGeom prst="rect">
              <a:avLst/>
            </a:prstGeom>
            <a:noFill/>
            <a:ln/>
          </p:spPr>
          <p:txBody>
            <a:bodyPr wrap="square" rtlCol="0" anchor="ctr"/>
            <a:lstStyle/>
            <a:p>
              <a:pPr marL="0" indent="0">
                <a:buNone/>
              </a:pPr>
              <a:r>
                <a:rPr lang="en-US" sz="2800" b="1" dirty="0">
                  <a:solidFill>
                    <a:srgbClr val="1B6A8F"/>
                  </a:solidFill>
                  <a:latin typeface="Calibri" pitchFamily="34" charset="0"/>
                  <a:ea typeface="Calibri" pitchFamily="34" charset="-122"/>
                  <a:cs typeface="Calibri" pitchFamily="34" charset="-120"/>
                </a:rPr>
                <a:t>99.3%</a:t>
              </a:r>
              <a:endParaRPr lang="en-US" sz="2800" dirty="0"/>
            </a:p>
          </p:txBody>
        </p:sp>
      </p:grpSp>
      <p:sp>
        <p:nvSpPr>
          <p:cNvPr id="19" name="Shape 7">
            <a:extLst>
              <a:ext uri="{FF2B5EF4-FFF2-40B4-BE49-F238E27FC236}">
                <a16:creationId xmlns:a16="http://schemas.microsoft.com/office/drawing/2014/main" id="{A027BEA1-4C1B-A1FE-1616-9429DC8CFDDC}"/>
              </a:ext>
            </a:extLst>
          </p:cNvPr>
          <p:cNvSpPr/>
          <p:nvPr/>
        </p:nvSpPr>
        <p:spPr>
          <a:xfrm>
            <a:off x="4302430" y="2150002"/>
            <a:ext cx="3545738" cy="1188720"/>
          </a:xfrm>
          <a:prstGeom prst="roundRect">
            <a:avLst/>
          </a:prstGeom>
          <a:solidFill>
            <a:srgbClr val="FFFFFF"/>
          </a:solidFill>
          <a:ln w="12700">
            <a:solidFill>
              <a:srgbClr val="E6EEF3"/>
            </a:solidFill>
            <a:prstDash val="solid"/>
          </a:ln>
          <a:effectLst>
            <a:outerShdw blurRad="38100" dist="25400" dir="2700000" algn="bl" rotWithShape="0">
              <a:srgbClr val="000000">
                <a:alpha val="12000"/>
              </a:srgbClr>
            </a:outerShdw>
          </a:effectLst>
        </p:spPr>
        <p:txBody>
          <a:bodyPr/>
          <a:lstStyle/>
          <a:p>
            <a:endParaRPr lang="en-US"/>
          </a:p>
        </p:txBody>
      </p:sp>
      <p:sp>
        <p:nvSpPr>
          <p:cNvPr id="20" name="Text 8">
            <a:extLst>
              <a:ext uri="{FF2B5EF4-FFF2-40B4-BE49-F238E27FC236}">
                <a16:creationId xmlns:a16="http://schemas.microsoft.com/office/drawing/2014/main" id="{243530FC-46C0-9BB4-152F-E292AA466FF7}"/>
              </a:ext>
            </a:extLst>
          </p:cNvPr>
          <p:cNvSpPr/>
          <p:nvPr/>
        </p:nvSpPr>
        <p:spPr>
          <a:xfrm>
            <a:off x="4531030" y="2314594"/>
            <a:ext cx="3088538" cy="228600"/>
          </a:xfrm>
          <a:prstGeom prst="rect">
            <a:avLst/>
          </a:prstGeom>
          <a:noFill/>
          <a:ln/>
        </p:spPr>
        <p:txBody>
          <a:bodyPr wrap="square" rtlCol="0" anchor="ctr"/>
          <a:lstStyle/>
          <a:p>
            <a:pPr marL="0" indent="0">
              <a:buNone/>
            </a:pPr>
            <a:r>
              <a:rPr lang="en-US" sz="1100">
                <a:solidFill>
                  <a:srgbClr val="555555"/>
                </a:solidFill>
                <a:latin typeface="Calibri" pitchFamily="34" charset="0"/>
                <a:ea typeface="Calibri" pitchFamily="34" charset="-122"/>
                <a:cs typeface="Calibri" pitchFamily="34" charset="-120"/>
              </a:rPr>
              <a:t>Signed lease before intervention</a:t>
            </a:r>
            <a:endParaRPr lang="en-US" sz="1100"/>
          </a:p>
        </p:txBody>
      </p:sp>
      <p:sp>
        <p:nvSpPr>
          <p:cNvPr id="21" name="Text 9">
            <a:extLst>
              <a:ext uri="{FF2B5EF4-FFF2-40B4-BE49-F238E27FC236}">
                <a16:creationId xmlns:a16="http://schemas.microsoft.com/office/drawing/2014/main" id="{0ECBC0F6-15C0-F16F-AECC-A14848663AB3}"/>
              </a:ext>
            </a:extLst>
          </p:cNvPr>
          <p:cNvSpPr/>
          <p:nvPr/>
        </p:nvSpPr>
        <p:spPr>
          <a:xfrm>
            <a:off x="4531030" y="2561482"/>
            <a:ext cx="3088538" cy="457200"/>
          </a:xfrm>
          <a:prstGeom prst="rect">
            <a:avLst/>
          </a:prstGeom>
          <a:noFill/>
          <a:ln/>
        </p:spPr>
        <p:txBody>
          <a:bodyPr wrap="square" rtlCol="0" anchor="ctr"/>
          <a:lstStyle/>
          <a:p>
            <a:pPr marL="0" indent="0">
              <a:buNone/>
            </a:pPr>
            <a:r>
              <a:rPr lang="en-US" sz="2800" b="1">
                <a:solidFill>
                  <a:srgbClr val="1B6A8F"/>
                </a:solidFill>
                <a:latin typeface="Calibri" pitchFamily="34" charset="0"/>
                <a:ea typeface="Calibri" pitchFamily="34" charset="-122"/>
                <a:cs typeface="Calibri" pitchFamily="34" charset="-120"/>
              </a:rPr>
              <a:t>97%</a:t>
            </a:r>
            <a:endParaRPr lang="en-US" sz="2800"/>
          </a:p>
        </p:txBody>
      </p:sp>
      <p:grpSp>
        <p:nvGrpSpPr>
          <p:cNvPr id="23" name="Group 22">
            <a:extLst>
              <a:ext uri="{FF2B5EF4-FFF2-40B4-BE49-F238E27FC236}">
                <a16:creationId xmlns:a16="http://schemas.microsoft.com/office/drawing/2014/main" id="{A11D98E9-325A-7B7A-BD1F-94C735160452}"/>
              </a:ext>
            </a:extLst>
          </p:cNvPr>
          <p:cNvGrpSpPr/>
          <p:nvPr/>
        </p:nvGrpSpPr>
        <p:grpSpPr>
          <a:xfrm>
            <a:off x="8122489" y="2150002"/>
            <a:ext cx="3545738" cy="1188720"/>
            <a:chOff x="8143037" y="1298448"/>
            <a:chExt cx="3545738" cy="1188720"/>
          </a:xfrm>
        </p:grpSpPr>
        <p:sp>
          <p:nvSpPr>
            <p:cNvPr id="24" name="Shape 11">
              <a:extLst>
                <a:ext uri="{FF2B5EF4-FFF2-40B4-BE49-F238E27FC236}">
                  <a16:creationId xmlns:a16="http://schemas.microsoft.com/office/drawing/2014/main" id="{EFE0D099-A1F0-21C6-7FA8-FB23CE1C5124}"/>
                </a:ext>
              </a:extLst>
            </p:cNvPr>
            <p:cNvSpPr/>
            <p:nvPr/>
          </p:nvSpPr>
          <p:spPr>
            <a:xfrm>
              <a:off x="8143037" y="1298448"/>
              <a:ext cx="3545738" cy="1188720"/>
            </a:xfrm>
            <a:prstGeom prst="roundRect">
              <a:avLst/>
            </a:prstGeom>
            <a:solidFill>
              <a:srgbClr val="FFFFFF"/>
            </a:solidFill>
            <a:ln w="12700">
              <a:solidFill>
                <a:srgbClr val="E6EEF3"/>
              </a:solidFill>
              <a:prstDash val="solid"/>
            </a:ln>
            <a:effectLst>
              <a:outerShdw blurRad="38100" dist="25400" dir="2700000" algn="bl" rotWithShape="0">
                <a:srgbClr val="000000">
                  <a:alpha val="12000"/>
                </a:srgbClr>
              </a:outerShdw>
            </a:effectLst>
          </p:spPr>
          <p:txBody>
            <a:bodyPr/>
            <a:lstStyle/>
            <a:p>
              <a:endParaRPr lang="en-US"/>
            </a:p>
          </p:txBody>
        </p:sp>
        <p:sp>
          <p:nvSpPr>
            <p:cNvPr id="25" name="Text 12">
              <a:extLst>
                <a:ext uri="{FF2B5EF4-FFF2-40B4-BE49-F238E27FC236}">
                  <a16:creationId xmlns:a16="http://schemas.microsoft.com/office/drawing/2014/main" id="{DB353ADA-2116-1417-E43B-DC7F379BF122}"/>
                </a:ext>
              </a:extLst>
            </p:cNvPr>
            <p:cNvSpPr/>
            <p:nvPr/>
          </p:nvSpPr>
          <p:spPr>
            <a:xfrm>
              <a:off x="8371637" y="1463040"/>
              <a:ext cx="3088538" cy="228600"/>
            </a:xfrm>
            <a:prstGeom prst="rect">
              <a:avLst/>
            </a:prstGeom>
            <a:noFill/>
            <a:ln/>
          </p:spPr>
          <p:txBody>
            <a:bodyPr wrap="square" rtlCol="0" anchor="ctr"/>
            <a:lstStyle/>
            <a:p>
              <a:pPr marL="0" indent="0">
                <a:buNone/>
              </a:pPr>
              <a:r>
                <a:rPr lang="en-US" sz="1100">
                  <a:solidFill>
                    <a:srgbClr val="555555"/>
                  </a:solidFill>
                  <a:latin typeface="Calibri" pitchFamily="34" charset="0"/>
                  <a:ea typeface="Calibri" pitchFamily="34" charset="-122"/>
                  <a:cs typeface="Calibri" pitchFamily="34" charset="-120"/>
                </a:rPr>
                <a:t>Written lease at time of PDM</a:t>
              </a:r>
              <a:endParaRPr lang="en-US" sz="1100"/>
            </a:p>
          </p:txBody>
        </p:sp>
        <p:sp>
          <p:nvSpPr>
            <p:cNvPr id="26" name="Text 13">
              <a:extLst>
                <a:ext uri="{FF2B5EF4-FFF2-40B4-BE49-F238E27FC236}">
                  <a16:creationId xmlns:a16="http://schemas.microsoft.com/office/drawing/2014/main" id="{236F5FCF-E1DF-74CF-6924-B1631AA6C2A7}"/>
                </a:ext>
              </a:extLst>
            </p:cNvPr>
            <p:cNvSpPr/>
            <p:nvPr/>
          </p:nvSpPr>
          <p:spPr>
            <a:xfrm>
              <a:off x="8371637" y="1709928"/>
              <a:ext cx="3088538" cy="457200"/>
            </a:xfrm>
            <a:prstGeom prst="rect">
              <a:avLst/>
            </a:prstGeom>
            <a:noFill/>
            <a:ln/>
          </p:spPr>
          <p:txBody>
            <a:bodyPr wrap="square" rtlCol="0" anchor="ctr"/>
            <a:lstStyle/>
            <a:p>
              <a:pPr marL="0" indent="0">
                <a:buNone/>
              </a:pPr>
              <a:r>
                <a:rPr lang="en-US" sz="2800" b="1">
                  <a:solidFill>
                    <a:srgbClr val="1B6A8F"/>
                  </a:solidFill>
                  <a:latin typeface="Calibri" pitchFamily="34" charset="0"/>
                  <a:ea typeface="Calibri" pitchFamily="34" charset="-122"/>
                  <a:cs typeface="Calibri" pitchFamily="34" charset="-120"/>
                </a:rPr>
                <a:t>50% to 60%</a:t>
              </a:r>
              <a:endParaRPr lang="en-US" sz="2800"/>
            </a:p>
          </p:txBody>
        </p:sp>
      </p:grpSp>
      <p:grpSp>
        <p:nvGrpSpPr>
          <p:cNvPr id="28" name="Group 27">
            <a:extLst>
              <a:ext uri="{FF2B5EF4-FFF2-40B4-BE49-F238E27FC236}">
                <a16:creationId xmlns:a16="http://schemas.microsoft.com/office/drawing/2014/main" id="{6B80BA60-F9E0-F6B0-842B-CF7C80DE4642}"/>
              </a:ext>
            </a:extLst>
          </p:cNvPr>
          <p:cNvGrpSpPr/>
          <p:nvPr/>
        </p:nvGrpSpPr>
        <p:grpSpPr>
          <a:xfrm>
            <a:off x="482372" y="3732759"/>
            <a:ext cx="3545738" cy="1188720"/>
            <a:chOff x="502920" y="1298448"/>
            <a:chExt cx="3545738" cy="1188720"/>
          </a:xfrm>
        </p:grpSpPr>
        <p:sp>
          <p:nvSpPr>
            <p:cNvPr id="29" name="Shape 3">
              <a:extLst>
                <a:ext uri="{FF2B5EF4-FFF2-40B4-BE49-F238E27FC236}">
                  <a16:creationId xmlns:a16="http://schemas.microsoft.com/office/drawing/2014/main" id="{8B4646DA-F2D9-49B9-5F47-D565C19C1276}"/>
                </a:ext>
              </a:extLst>
            </p:cNvPr>
            <p:cNvSpPr/>
            <p:nvPr/>
          </p:nvSpPr>
          <p:spPr>
            <a:xfrm>
              <a:off x="502920" y="1298448"/>
              <a:ext cx="3545738" cy="1188720"/>
            </a:xfrm>
            <a:prstGeom prst="roundRect">
              <a:avLst/>
            </a:prstGeom>
            <a:solidFill>
              <a:srgbClr val="FFFFFF"/>
            </a:solidFill>
            <a:ln w="12700">
              <a:solidFill>
                <a:srgbClr val="E6EEF3"/>
              </a:solidFill>
              <a:prstDash val="solid"/>
            </a:ln>
            <a:effectLst>
              <a:outerShdw blurRad="38100" dist="25400" dir="2700000" algn="bl" rotWithShape="0">
                <a:srgbClr val="000000">
                  <a:alpha val="12000"/>
                </a:srgbClr>
              </a:outerShdw>
            </a:effectLst>
          </p:spPr>
          <p:txBody>
            <a:bodyPr/>
            <a:lstStyle/>
            <a:p>
              <a:endParaRPr lang="en-US"/>
            </a:p>
          </p:txBody>
        </p:sp>
        <p:sp>
          <p:nvSpPr>
            <p:cNvPr id="30" name="Text 4">
              <a:extLst>
                <a:ext uri="{FF2B5EF4-FFF2-40B4-BE49-F238E27FC236}">
                  <a16:creationId xmlns:a16="http://schemas.microsoft.com/office/drawing/2014/main" id="{67777B12-109B-D9BB-F6E7-A8169382EE6A}"/>
                </a:ext>
              </a:extLst>
            </p:cNvPr>
            <p:cNvSpPr/>
            <p:nvPr/>
          </p:nvSpPr>
          <p:spPr>
            <a:xfrm>
              <a:off x="731520" y="1463040"/>
              <a:ext cx="3088538" cy="228600"/>
            </a:xfrm>
            <a:prstGeom prst="rect">
              <a:avLst/>
            </a:prstGeom>
            <a:noFill/>
            <a:ln/>
          </p:spPr>
          <p:txBody>
            <a:bodyPr wrap="square" rtlCol="0" anchor="ctr"/>
            <a:lstStyle/>
            <a:p>
              <a:pPr marL="0" indent="0">
                <a:buNone/>
              </a:pPr>
              <a:r>
                <a:rPr lang="en-US" sz="1100">
                  <a:solidFill>
                    <a:srgbClr val="555555"/>
                  </a:solidFill>
                  <a:latin typeface="Calibri" pitchFamily="34" charset="0"/>
                  <a:ea typeface="Calibri" pitchFamily="34" charset="-122"/>
                  <a:cs typeface="Calibri" pitchFamily="34" charset="-120"/>
                </a:rPr>
                <a:t>Remained in the shelter 3 months after the end</a:t>
              </a:r>
              <a:endParaRPr lang="en-US" sz="1100"/>
            </a:p>
          </p:txBody>
        </p:sp>
        <p:sp>
          <p:nvSpPr>
            <p:cNvPr id="31" name="Text 5">
              <a:extLst>
                <a:ext uri="{FF2B5EF4-FFF2-40B4-BE49-F238E27FC236}">
                  <a16:creationId xmlns:a16="http://schemas.microsoft.com/office/drawing/2014/main" id="{4A3C255F-A681-0413-C4D0-2CDAA439FE4F}"/>
                </a:ext>
              </a:extLst>
            </p:cNvPr>
            <p:cNvSpPr/>
            <p:nvPr/>
          </p:nvSpPr>
          <p:spPr>
            <a:xfrm>
              <a:off x="731520" y="1709928"/>
              <a:ext cx="3088538" cy="457200"/>
            </a:xfrm>
            <a:prstGeom prst="rect">
              <a:avLst/>
            </a:prstGeom>
            <a:noFill/>
            <a:ln/>
          </p:spPr>
          <p:txBody>
            <a:bodyPr wrap="square" rtlCol="0" anchor="ctr"/>
            <a:lstStyle/>
            <a:p>
              <a:pPr marL="0" indent="0">
                <a:buNone/>
              </a:pPr>
              <a:r>
                <a:rPr lang="en-US" sz="2800" b="1">
                  <a:solidFill>
                    <a:srgbClr val="1B6A8F"/>
                  </a:solidFill>
                  <a:latin typeface="Calibri" pitchFamily="34" charset="0"/>
                  <a:ea typeface="Calibri" pitchFamily="34" charset="-122"/>
                  <a:cs typeface="Calibri" pitchFamily="34" charset="-120"/>
                </a:rPr>
                <a:t>75% to 85%</a:t>
              </a:r>
              <a:endParaRPr lang="en-US" sz="2800"/>
            </a:p>
          </p:txBody>
        </p:sp>
      </p:grpSp>
      <p:grpSp>
        <p:nvGrpSpPr>
          <p:cNvPr id="32" name="Group 31">
            <a:extLst>
              <a:ext uri="{FF2B5EF4-FFF2-40B4-BE49-F238E27FC236}">
                <a16:creationId xmlns:a16="http://schemas.microsoft.com/office/drawing/2014/main" id="{0B906EE3-D9CA-517B-047D-C4A7F2F404AD}"/>
              </a:ext>
            </a:extLst>
          </p:cNvPr>
          <p:cNvGrpSpPr/>
          <p:nvPr/>
        </p:nvGrpSpPr>
        <p:grpSpPr>
          <a:xfrm>
            <a:off x="4302430" y="3732759"/>
            <a:ext cx="3545738" cy="1188720"/>
            <a:chOff x="502920" y="1298448"/>
            <a:chExt cx="3545738" cy="1188720"/>
          </a:xfrm>
        </p:grpSpPr>
        <p:sp>
          <p:nvSpPr>
            <p:cNvPr id="33" name="Shape 3">
              <a:extLst>
                <a:ext uri="{FF2B5EF4-FFF2-40B4-BE49-F238E27FC236}">
                  <a16:creationId xmlns:a16="http://schemas.microsoft.com/office/drawing/2014/main" id="{950B659F-51E7-9656-413F-007155F01EBF}"/>
                </a:ext>
              </a:extLst>
            </p:cNvPr>
            <p:cNvSpPr/>
            <p:nvPr/>
          </p:nvSpPr>
          <p:spPr>
            <a:xfrm>
              <a:off x="502920" y="1298448"/>
              <a:ext cx="3545738" cy="1188720"/>
            </a:xfrm>
            <a:prstGeom prst="roundRect">
              <a:avLst/>
            </a:prstGeom>
            <a:solidFill>
              <a:srgbClr val="FFFFFF"/>
            </a:solidFill>
            <a:ln w="12700">
              <a:solidFill>
                <a:srgbClr val="E6EEF3"/>
              </a:solidFill>
              <a:prstDash val="solid"/>
            </a:ln>
            <a:effectLst>
              <a:outerShdw blurRad="38100" dist="25400" dir="2700000" algn="bl" rotWithShape="0">
                <a:srgbClr val="000000">
                  <a:alpha val="12000"/>
                </a:srgbClr>
              </a:outerShdw>
            </a:effectLst>
          </p:spPr>
          <p:txBody>
            <a:bodyPr/>
            <a:lstStyle/>
            <a:p>
              <a:endParaRPr lang="en-US"/>
            </a:p>
          </p:txBody>
        </p:sp>
        <p:sp>
          <p:nvSpPr>
            <p:cNvPr id="34" name="Text 4">
              <a:extLst>
                <a:ext uri="{FF2B5EF4-FFF2-40B4-BE49-F238E27FC236}">
                  <a16:creationId xmlns:a16="http://schemas.microsoft.com/office/drawing/2014/main" id="{23BE9BB6-5B5B-67CF-94B8-0139CFF63F60}"/>
                </a:ext>
              </a:extLst>
            </p:cNvPr>
            <p:cNvSpPr/>
            <p:nvPr/>
          </p:nvSpPr>
          <p:spPr>
            <a:xfrm>
              <a:off x="731520" y="1463040"/>
              <a:ext cx="3088538" cy="228600"/>
            </a:xfrm>
            <a:prstGeom prst="rect">
              <a:avLst/>
            </a:prstGeom>
            <a:noFill/>
            <a:ln/>
          </p:spPr>
          <p:txBody>
            <a:bodyPr wrap="square" rtlCol="0" anchor="ctr"/>
            <a:lstStyle/>
            <a:p>
              <a:pPr marL="0" indent="0">
                <a:buNone/>
              </a:pPr>
              <a:r>
                <a:rPr lang="en-US" sz="1100">
                  <a:solidFill>
                    <a:srgbClr val="555555"/>
                  </a:solidFill>
                  <a:latin typeface="Calibri" pitchFamily="34" charset="0"/>
                  <a:ea typeface="Calibri" pitchFamily="34" charset="-122"/>
                  <a:cs typeface="Calibri" pitchFamily="34" charset="-120"/>
                </a:rPr>
                <a:t>Range using the full transfer only for rent</a:t>
              </a:r>
              <a:endParaRPr lang="en-US" sz="1100"/>
            </a:p>
          </p:txBody>
        </p:sp>
        <p:sp>
          <p:nvSpPr>
            <p:cNvPr id="35" name="Text 5">
              <a:extLst>
                <a:ext uri="{FF2B5EF4-FFF2-40B4-BE49-F238E27FC236}">
                  <a16:creationId xmlns:a16="http://schemas.microsoft.com/office/drawing/2014/main" id="{D90AD181-2712-5A3C-530A-5608F564565F}"/>
                </a:ext>
              </a:extLst>
            </p:cNvPr>
            <p:cNvSpPr/>
            <p:nvPr/>
          </p:nvSpPr>
          <p:spPr>
            <a:xfrm>
              <a:off x="731520" y="1709928"/>
              <a:ext cx="3088538" cy="457200"/>
            </a:xfrm>
            <a:prstGeom prst="rect">
              <a:avLst/>
            </a:prstGeom>
            <a:noFill/>
            <a:ln/>
          </p:spPr>
          <p:txBody>
            <a:bodyPr wrap="square" rtlCol="0" anchor="ctr"/>
            <a:lstStyle/>
            <a:p>
              <a:pPr marL="0" indent="0">
                <a:buNone/>
              </a:pPr>
              <a:r>
                <a:rPr lang="en-US" sz="2800" b="1" dirty="0">
                  <a:solidFill>
                    <a:srgbClr val="1B6A8F"/>
                  </a:solidFill>
                  <a:latin typeface="Calibri" pitchFamily="34" charset="0"/>
                  <a:ea typeface="Calibri" pitchFamily="34" charset="-122"/>
                  <a:cs typeface="Calibri" pitchFamily="34" charset="-120"/>
                </a:rPr>
                <a:t>65.6% to 85.8%</a:t>
              </a:r>
              <a:endParaRPr lang="en-US" sz="2800" dirty="0"/>
            </a:p>
          </p:txBody>
        </p:sp>
      </p:grpSp>
      <p:sp>
        <p:nvSpPr>
          <p:cNvPr id="40" name="Text 3">
            <a:extLst>
              <a:ext uri="{FF2B5EF4-FFF2-40B4-BE49-F238E27FC236}">
                <a16:creationId xmlns:a16="http://schemas.microsoft.com/office/drawing/2014/main" id="{993AE2A3-598B-BA70-CCED-E056DB952F8A}"/>
              </a:ext>
            </a:extLst>
          </p:cNvPr>
          <p:cNvSpPr/>
          <p:nvPr/>
        </p:nvSpPr>
        <p:spPr>
          <a:xfrm>
            <a:off x="502920" y="1161288"/>
            <a:ext cx="11185855" cy="365760"/>
          </a:xfrm>
          <a:prstGeom prst="rect">
            <a:avLst/>
          </a:prstGeom>
          <a:noFill/>
          <a:ln/>
        </p:spPr>
        <p:txBody>
          <a:bodyPr wrap="square" rtlCol="0" anchor="ctr"/>
          <a:lstStyle/>
          <a:p>
            <a:pPr marL="0" indent="0">
              <a:buNone/>
            </a:pPr>
            <a:r>
              <a:rPr lang="en-US" sz="1600" b="1">
                <a:solidFill>
                  <a:srgbClr val="1A1A1A"/>
                </a:solidFill>
                <a:latin typeface="Calibri" pitchFamily="34" charset="0"/>
                <a:ea typeface="Calibri" pitchFamily="34" charset="-122"/>
                <a:cs typeface="Calibri" pitchFamily="34" charset="-120"/>
              </a:rPr>
              <a:t>PDMs tell us a lot about safety, adequacy and satisfaction, not so much about efficacy and efficiency</a:t>
            </a:r>
            <a:endParaRPr lang="en-US" sz="1600"/>
          </a:p>
        </p:txBody>
      </p:sp>
      <p:grpSp>
        <p:nvGrpSpPr>
          <p:cNvPr id="41" name="Group 40">
            <a:extLst>
              <a:ext uri="{FF2B5EF4-FFF2-40B4-BE49-F238E27FC236}">
                <a16:creationId xmlns:a16="http://schemas.microsoft.com/office/drawing/2014/main" id="{8DA3CF14-925E-5665-67F2-F87E88984B4C}"/>
              </a:ext>
            </a:extLst>
          </p:cNvPr>
          <p:cNvGrpSpPr/>
          <p:nvPr/>
        </p:nvGrpSpPr>
        <p:grpSpPr>
          <a:xfrm>
            <a:off x="8143037" y="3732759"/>
            <a:ext cx="3545738" cy="1188720"/>
            <a:chOff x="502920" y="1298448"/>
            <a:chExt cx="3545738" cy="1188720"/>
          </a:xfrm>
        </p:grpSpPr>
        <p:sp>
          <p:nvSpPr>
            <p:cNvPr id="42" name="Shape 3">
              <a:extLst>
                <a:ext uri="{FF2B5EF4-FFF2-40B4-BE49-F238E27FC236}">
                  <a16:creationId xmlns:a16="http://schemas.microsoft.com/office/drawing/2014/main" id="{D4B67041-CEF4-75BC-314B-BBF76BDF6775}"/>
                </a:ext>
              </a:extLst>
            </p:cNvPr>
            <p:cNvSpPr/>
            <p:nvPr/>
          </p:nvSpPr>
          <p:spPr>
            <a:xfrm>
              <a:off x="502920" y="1298448"/>
              <a:ext cx="3545738" cy="1188720"/>
            </a:xfrm>
            <a:prstGeom prst="roundRect">
              <a:avLst/>
            </a:prstGeom>
            <a:solidFill>
              <a:srgbClr val="FFFFFF"/>
            </a:solidFill>
            <a:ln w="12700">
              <a:solidFill>
                <a:srgbClr val="E6EEF3"/>
              </a:solidFill>
              <a:prstDash val="solid"/>
            </a:ln>
            <a:effectLst>
              <a:outerShdw blurRad="38100" dist="25400" dir="2700000" algn="bl" rotWithShape="0">
                <a:srgbClr val="000000">
                  <a:alpha val="12000"/>
                </a:srgbClr>
              </a:outerShdw>
            </a:effectLst>
          </p:spPr>
          <p:txBody>
            <a:bodyPr/>
            <a:lstStyle/>
            <a:p>
              <a:endParaRPr lang="en-US"/>
            </a:p>
          </p:txBody>
        </p:sp>
        <p:sp>
          <p:nvSpPr>
            <p:cNvPr id="43" name="Text 4">
              <a:extLst>
                <a:ext uri="{FF2B5EF4-FFF2-40B4-BE49-F238E27FC236}">
                  <a16:creationId xmlns:a16="http://schemas.microsoft.com/office/drawing/2014/main" id="{904F337B-DA38-5745-3333-9EFA16B9D221}"/>
                </a:ext>
              </a:extLst>
            </p:cNvPr>
            <p:cNvSpPr/>
            <p:nvPr/>
          </p:nvSpPr>
          <p:spPr>
            <a:xfrm>
              <a:off x="731520" y="1463040"/>
              <a:ext cx="3088538" cy="228600"/>
            </a:xfrm>
            <a:prstGeom prst="rect">
              <a:avLst/>
            </a:prstGeom>
            <a:noFill/>
            <a:ln/>
          </p:spPr>
          <p:txBody>
            <a:bodyPr wrap="square" rtlCol="0" anchor="ctr"/>
            <a:lstStyle/>
            <a:p>
              <a:pPr marL="0" indent="0">
                <a:buNone/>
              </a:pPr>
              <a:r>
                <a:rPr lang="en-US" sz="1100">
                  <a:solidFill>
                    <a:srgbClr val="555555"/>
                  </a:solidFill>
                  <a:latin typeface="Calibri" pitchFamily="34" charset="0"/>
                  <a:ea typeface="Calibri" pitchFamily="34" charset="-122"/>
                  <a:cs typeface="Calibri" pitchFamily="34" charset="-120"/>
                </a:rPr>
                <a:t>Negative coping mechanisms drop significantly during the assistance</a:t>
              </a:r>
              <a:endParaRPr lang="en-US" sz="1100"/>
            </a:p>
          </p:txBody>
        </p:sp>
        <p:sp>
          <p:nvSpPr>
            <p:cNvPr id="44" name="Text 5">
              <a:extLst>
                <a:ext uri="{FF2B5EF4-FFF2-40B4-BE49-F238E27FC236}">
                  <a16:creationId xmlns:a16="http://schemas.microsoft.com/office/drawing/2014/main" id="{BA34AA87-D0A4-5528-35EB-EB9DD1D30559}"/>
                </a:ext>
              </a:extLst>
            </p:cNvPr>
            <p:cNvSpPr/>
            <p:nvPr/>
          </p:nvSpPr>
          <p:spPr>
            <a:xfrm>
              <a:off x="731520" y="1709928"/>
              <a:ext cx="3088538" cy="457200"/>
            </a:xfrm>
            <a:prstGeom prst="rect">
              <a:avLst/>
            </a:prstGeom>
            <a:noFill/>
            <a:ln/>
          </p:spPr>
          <p:txBody>
            <a:bodyPr wrap="square" rtlCol="0" anchor="ctr"/>
            <a:lstStyle/>
            <a:p>
              <a:pPr marL="0" indent="0">
                <a:buNone/>
              </a:pPr>
              <a:r>
                <a:rPr lang="en-US" sz="2800" b="1">
                  <a:solidFill>
                    <a:srgbClr val="1B6A8F"/>
                  </a:solidFill>
                  <a:latin typeface="Calibri" pitchFamily="34" charset="0"/>
                  <a:ea typeface="Calibri" pitchFamily="34" charset="-122"/>
                  <a:cs typeface="Calibri" pitchFamily="34" charset="-120"/>
                </a:rPr>
                <a:t>75% drop</a:t>
              </a:r>
              <a:endParaRPr lang="en-US" sz="2800"/>
            </a:p>
          </p:txBody>
        </p:sp>
      </p:grpSp>
      <p:grpSp>
        <p:nvGrpSpPr>
          <p:cNvPr id="45" name="Group 44">
            <a:extLst>
              <a:ext uri="{FF2B5EF4-FFF2-40B4-BE49-F238E27FC236}">
                <a16:creationId xmlns:a16="http://schemas.microsoft.com/office/drawing/2014/main" id="{BF2BE898-E622-315D-01A5-F84C6165D528}"/>
              </a:ext>
            </a:extLst>
          </p:cNvPr>
          <p:cNvGrpSpPr/>
          <p:nvPr/>
        </p:nvGrpSpPr>
        <p:grpSpPr>
          <a:xfrm>
            <a:off x="482372" y="5246837"/>
            <a:ext cx="3545738" cy="1188720"/>
            <a:chOff x="502920" y="1298448"/>
            <a:chExt cx="3545738" cy="1188720"/>
          </a:xfrm>
        </p:grpSpPr>
        <p:sp>
          <p:nvSpPr>
            <p:cNvPr id="46" name="Shape 3">
              <a:extLst>
                <a:ext uri="{FF2B5EF4-FFF2-40B4-BE49-F238E27FC236}">
                  <a16:creationId xmlns:a16="http://schemas.microsoft.com/office/drawing/2014/main" id="{F57063AF-22E7-5AF3-FE09-D3FACDA9E52C}"/>
                </a:ext>
              </a:extLst>
            </p:cNvPr>
            <p:cNvSpPr/>
            <p:nvPr/>
          </p:nvSpPr>
          <p:spPr>
            <a:xfrm>
              <a:off x="502920" y="1298448"/>
              <a:ext cx="3545738" cy="1188720"/>
            </a:xfrm>
            <a:prstGeom prst="roundRect">
              <a:avLst/>
            </a:prstGeom>
            <a:solidFill>
              <a:srgbClr val="FFFFFF"/>
            </a:solidFill>
            <a:ln w="12700">
              <a:solidFill>
                <a:srgbClr val="E6EEF3"/>
              </a:solidFill>
              <a:prstDash val="solid"/>
            </a:ln>
            <a:effectLst>
              <a:outerShdw blurRad="38100" dist="25400" dir="2700000" algn="bl" rotWithShape="0">
                <a:srgbClr val="000000">
                  <a:alpha val="12000"/>
                </a:srgbClr>
              </a:outerShdw>
            </a:effectLst>
          </p:spPr>
          <p:txBody>
            <a:bodyPr/>
            <a:lstStyle/>
            <a:p>
              <a:endParaRPr lang="en-US"/>
            </a:p>
          </p:txBody>
        </p:sp>
        <p:sp>
          <p:nvSpPr>
            <p:cNvPr id="47" name="Text 4">
              <a:extLst>
                <a:ext uri="{FF2B5EF4-FFF2-40B4-BE49-F238E27FC236}">
                  <a16:creationId xmlns:a16="http://schemas.microsoft.com/office/drawing/2014/main" id="{3E55956A-BF7B-2D07-773A-21C89852DF4B}"/>
                </a:ext>
              </a:extLst>
            </p:cNvPr>
            <p:cNvSpPr/>
            <p:nvPr/>
          </p:nvSpPr>
          <p:spPr>
            <a:xfrm>
              <a:off x="731520" y="1463040"/>
              <a:ext cx="3088538" cy="228600"/>
            </a:xfrm>
            <a:prstGeom prst="rect">
              <a:avLst/>
            </a:prstGeom>
            <a:noFill/>
            <a:ln/>
          </p:spPr>
          <p:txBody>
            <a:bodyPr wrap="square" rtlCol="0" anchor="ctr"/>
            <a:lstStyle/>
            <a:p>
              <a:pPr marL="0" indent="0">
                <a:buNone/>
              </a:pPr>
              <a:r>
                <a:rPr lang="en-US" sz="1100">
                  <a:solidFill>
                    <a:srgbClr val="555555"/>
                  </a:solidFill>
                  <a:latin typeface="Calibri" pitchFamily="34" charset="0"/>
                  <a:ea typeface="Calibri" pitchFamily="34" charset="-122"/>
                  <a:cs typeface="Calibri" pitchFamily="34" charset="-120"/>
                </a:rPr>
                <a:t>Very vulnerable households</a:t>
              </a:r>
              <a:endParaRPr lang="en-US" sz="1100"/>
            </a:p>
          </p:txBody>
        </p:sp>
        <p:sp>
          <p:nvSpPr>
            <p:cNvPr id="48" name="Text 5">
              <a:extLst>
                <a:ext uri="{FF2B5EF4-FFF2-40B4-BE49-F238E27FC236}">
                  <a16:creationId xmlns:a16="http://schemas.microsoft.com/office/drawing/2014/main" id="{F78AD2E2-6057-D8E6-2FC2-F1519A50E791}"/>
                </a:ext>
              </a:extLst>
            </p:cNvPr>
            <p:cNvSpPr/>
            <p:nvPr/>
          </p:nvSpPr>
          <p:spPr>
            <a:xfrm>
              <a:off x="731520" y="1709928"/>
              <a:ext cx="3088538" cy="457200"/>
            </a:xfrm>
            <a:prstGeom prst="rect">
              <a:avLst/>
            </a:prstGeom>
            <a:noFill/>
            <a:ln/>
          </p:spPr>
          <p:txBody>
            <a:bodyPr wrap="square" rtlCol="0" anchor="ctr"/>
            <a:lstStyle/>
            <a:p>
              <a:pPr marL="0" indent="0">
                <a:buNone/>
              </a:pPr>
              <a:r>
                <a:rPr lang="en-US" sz="1600" b="1" dirty="0">
                  <a:solidFill>
                    <a:srgbClr val="1B6A8F"/>
                  </a:solidFill>
                  <a:latin typeface="Calibri" pitchFamily="34" charset="0"/>
                  <a:ea typeface="Calibri" pitchFamily="34" charset="-122"/>
                  <a:cs typeface="Calibri" pitchFamily="34" charset="-120"/>
                </a:rPr>
                <a:t>&gt;50% cannot met half  of basic needs during assistance</a:t>
              </a:r>
              <a:endParaRPr lang="en-US" sz="1600" dirty="0"/>
            </a:p>
          </p:txBody>
        </p:sp>
      </p:grpSp>
      <p:grpSp>
        <p:nvGrpSpPr>
          <p:cNvPr id="3" name="Group 2">
            <a:extLst>
              <a:ext uri="{FF2B5EF4-FFF2-40B4-BE49-F238E27FC236}">
                <a16:creationId xmlns:a16="http://schemas.microsoft.com/office/drawing/2014/main" id="{37EC7D31-959A-16F7-235C-AAFEF50F1A7F}"/>
              </a:ext>
            </a:extLst>
          </p:cNvPr>
          <p:cNvGrpSpPr/>
          <p:nvPr/>
        </p:nvGrpSpPr>
        <p:grpSpPr>
          <a:xfrm>
            <a:off x="4322978" y="5246837"/>
            <a:ext cx="3545738" cy="1188720"/>
            <a:chOff x="502920" y="1298448"/>
            <a:chExt cx="3545738" cy="1188720"/>
          </a:xfrm>
        </p:grpSpPr>
        <p:sp>
          <p:nvSpPr>
            <p:cNvPr id="5" name="Shape 3">
              <a:extLst>
                <a:ext uri="{FF2B5EF4-FFF2-40B4-BE49-F238E27FC236}">
                  <a16:creationId xmlns:a16="http://schemas.microsoft.com/office/drawing/2014/main" id="{C79F738C-CD1A-486D-F14A-C41DE3F445CB}"/>
                </a:ext>
              </a:extLst>
            </p:cNvPr>
            <p:cNvSpPr/>
            <p:nvPr/>
          </p:nvSpPr>
          <p:spPr>
            <a:xfrm>
              <a:off x="502920" y="1298448"/>
              <a:ext cx="3545738" cy="1188720"/>
            </a:xfrm>
            <a:prstGeom prst="roundRect">
              <a:avLst/>
            </a:prstGeom>
            <a:solidFill>
              <a:srgbClr val="FFFFFF"/>
            </a:solidFill>
            <a:ln w="12700">
              <a:solidFill>
                <a:srgbClr val="E6EEF3"/>
              </a:solidFill>
              <a:prstDash val="solid"/>
            </a:ln>
            <a:effectLst>
              <a:outerShdw blurRad="38100" dist="25400" dir="2700000" algn="bl" rotWithShape="0">
                <a:srgbClr val="000000">
                  <a:alpha val="12000"/>
                </a:srgbClr>
              </a:outerShdw>
            </a:effectLst>
          </p:spPr>
          <p:txBody>
            <a:bodyPr/>
            <a:lstStyle/>
            <a:p>
              <a:endParaRPr lang="en-US"/>
            </a:p>
          </p:txBody>
        </p:sp>
        <p:sp>
          <p:nvSpPr>
            <p:cNvPr id="7" name="Text 4">
              <a:extLst>
                <a:ext uri="{FF2B5EF4-FFF2-40B4-BE49-F238E27FC236}">
                  <a16:creationId xmlns:a16="http://schemas.microsoft.com/office/drawing/2014/main" id="{5EB0A0FB-D4EE-7F1B-6109-0D88B0601652}"/>
                </a:ext>
              </a:extLst>
            </p:cNvPr>
            <p:cNvSpPr/>
            <p:nvPr/>
          </p:nvSpPr>
          <p:spPr>
            <a:xfrm>
              <a:off x="731520" y="1463040"/>
              <a:ext cx="3088538" cy="228600"/>
            </a:xfrm>
            <a:prstGeom prst="rect">
              <a:avLst/>
            </a:prstGeom>
            <a:noFill/>
            <a:ln/>
          </p:spPr>
          <p:txBody>
            <a:bodyPr wrap="square" rtlCol="0" anchor="ctr"/>
            <a:lstStyle/>
            <a:p>
              <a:pPr marL="0" indent="0">
                <a:buNone/>
              </a:pPr>
              <a:r>
                <a:rPr lang="en-US" sz="1100">
                  <a:solidFill>
                    <a:srgbClr val="555555"/>
                  </a:solidFill>
                  <a:latin typeface="Calibri" pitchFamily="34" charset="0"/>
                  <a:ea typeface="Calibri" pitchFamily="34" charset="-122"/>
                  <a:cs typeface="Calibri" pitchFamily="34" charset="-120"/>
                </a:rPr>
                <a:t>Percentage reporting rent increase after assistance</a:t>
              </a:r>
              <a:endParaRPr lang="en-US" sz="1100"/>
            </a:p>
          </p:txBody>
        </p:sp>
        <p:sp>
          <p:nvSpPr>
            <p:cNvPr id="8" name="Text 5">
              <a:extLst>
                <a:ext uri="{FF2B5EF4-FFF2-40B4-BE49-F238E27FC236}">
                  <a16:creationId xmlns:a16="http://schemas.microsoft.com/office/drawing/2014/main" id="{5DFA9126-8F93-E59D-589B-28943437A8CC}"/>
                </a:ext>
              </a:extLst>
            </p:cNvPr>
            <p:cNvSpPr/>
            <p:nvPr/>
          </p:nvSpPr>
          <p:spPr>
            <a:xfrm>
              <a:off x="731520" y="1709928"/>
              <a:ext cx="3088538" cy="457200"/>
            </a:xfrm>
            <a:prstGeom prst="rect">
              <a:avLst/>
            </a:prstGeom>
            <a:noFill/>
            <a:ln/>
          </p:spPr>
          <p:txBody>
            <a:bodyPr wrap="square" rtlCol="0" anchor="ctr"/>
            <a:lstStyle/>
            <a:p>
              <a:pPr marL="0" indent="0">
                <a:buNone/>
              </a:pPr>
              <a:r>
                <a:rPr lang="en-US" sz="2800" b="1">
                  <a:solidFill>
                    <a:srgbClr val="1B6A8F"/>
                  </a:solidFill>
                  <a:latin typeface="Calibri" pitchFamily="34" charset="0"/>
                  <a:ea typeface="Calibri" pitchFamily="34" charset="-122"/>
                  <a:cs typeface="Calibri" pitchFamily="34" charset="-120"/>
                </a:rPr>
                <a:t>45%</a:t>
              </a:r>
              <a:endParaRPr lang="en-US" sz="2800"/>
            </a:p>
          </p:txBody>
        </p:sp>
      </p:grpSp>
    </p:spTree>
    <p:extLst>
      <p:ext uri="{BB962C8B-B14F-4D97-AF65-F5344CB8AC3E}">
        <p14:creationId xmlns:p14="http://schemas.microsoft.com/office/powerpoint/2010/main" val="2293905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723514-B6AD-8852-2E20-FABED099576E}"/>
              </a:ext>
            </a:extLst>
          </p:cNvPr>
          <p:cNvSpPr/>
          <p:nvPr/>
        </p:nvSpPr>
        <p:spPr>
          <a:xfrm>
            <a:off x="0" y="0"/>
            <a:ext cx="12192000" cy="996593"/>
          </a:xfrm>
          <a:prstGeom prst="rect">
            <a:avLst/>
          </a:prstGeom>
          <a:solidFill>
            <a:srgbClr val="59C6B1"/>
          </a:solidFill>
          <a:ln>
            <a:solidFill>
              <a:srgbClr val="59C6B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2D89B5F-63CE-6737-09F0-9FC7828F4D0B}"/>
              </a:ext>
            </a:extLst>
          </p:cNvPr>
          <p:cNvSpPr txBox="1">
            <a:spLocks/>
          </p:cNvSpPr>
          <p:nvPr/>
        </p:nvSpPr>
        <p:spPr>
          <a:xfrm>
            <a:off x="180653" y="-86938"/>
            <a:ext cx="124360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a:solidFill>
                  <a:schemeClr val="bg1"/>
                </a:solidFill>
              </a:rPr>
              <a:t>KII data – Program considerations – Value and duration</a:t>
            </a:r>
          </a:p>
        </p:txBody>
      </p:sp>
      <p:sp>
        <p:nvSpPr>
          <p:cNvPr id="6" name="Content Placeholder 2">
            <a:extLst>
              <a:ext uri="{FF2B5EF4-FFF2-40B4-BE49-F238E27FC236}">
                <a16:creationId xmlns:a16="http://schemas.microsoft.com/office/drawing/2014/main" id="{233EFB08-A21A-C229-FADE-B7CEF30066FE}"/>
              </a:ext>
            </a:extLst>
          </p:cNvPr>
          <p:cNvSpPr>
            <a:spLocks noGrp="1"/>
          </p:cNvSpPr>
          <p:nvPr>
            <p:ph idx="1"/>
          </p:nvPr>
        </p:nvSpPr>
        <p:spPr>
          <a:xfrm>
            <a:off x="468521" y="1238625"/>
            <a:ext cx="11542825" cy="5120640"/>
          </a:xfrm>
        </p:spPr>
        <p:txBody>
          <a:bodyPr>
            <a:normAutofit lnSpcReduction="10000"/>
          </a:bodyPr>
          <a:lstStyle/>
          <a:p>
            <a:r>
              <a:rPr lang="en-US" dirty="0"/>
              <a:t>Transfer value adequacy is increasingly context specific</a:t>
            </a:r>
          </a:p>
          <a:p>
            <a:pPr lvl="1"/>
            <a:r>
              <a:rPr lang="en-US" dirty="0"/>
              <a:t>Location, crisis, currency fluctuations</a:t>
            </a:r>
          </a:p>
          <a:p>
            <a:pPr lvl="1"/>
            <a:r>
              <a:rPr lang="en-US" dirty="0"/>
              <a:t>Misalignment is most acute where needs spike</a:t>
            </a:r>
          </a:p>
          <a:p>
            <a:r>
              <a:rPr lang="en-US" dirty="0"/>
              <a:t>Percentage of rent covered as the most key point</a:t>
            </a:r>
          </a:p>
          <a:p>
            <a:pPr lvl="1"/>
            <a:r>
              <a:rPr lang="en-US" dirty="0"/>
              <a:t>When the gap is large, households still need to borrow</a:t>
            </a:r>
          </a:p>
          <a:p>
            <a:pPr lvl="1"/>
            <a:r>
              <a:rPr lang="en-US" dirty="0"/>
              <a:t>70% is a good threshold, could be inadequate in situations with tight market</a:t>
            </a:r>
          </a:p>
          <a:p>
            <a:pPr lvl="1"/>
            <a:r>
              <a:rPr lang="en-US" dirty="0"/>
              <a:t>It determines in many cases who can be assisted </a:t>
            </a:r>
          </a:p>
          <a:p>
            <a:r>
              <a:rPr lang="en-US" dirty="0"/>
              <a:t>Duration adequacy is highly dependent on the household situation</a:t>
            </a:r>
          </a:p>
          <a:p>
            <a:pPr lvl="1"/>
            <a:r>
              <a:rPr lang="en-US" dirty="0"/>
              <a:t>Longer terms provide longer protection but depending on the case, shift the risk rather than removing it. </a:t>
            </a:r>
          </a:p>
          <a:p>
            <a:pPr lvl="1"/>
            <a:r>
              <a:rPr lang="en-US" dirty="0"/>
              <a:t>Dual track, life cycle vulnerabilities or particular protection situations vs. short term shock (displacement, illness)</a:t>
            </a:r>
          </a:p>
          <a:p>
            <a:r>
              <a:rPr lang="en-US" dirty="0"/>
              <a:t>Livelihood access shapes the ability to sustain rent after assistance. </a:t>
            </a:r>
          </a:p>
        </p:txBody>
      </p:sp>
    </p:spTree>
    <p:extLst>
      <p:ext uri="{BB962C8B-B14F-4D97-AF65-F5344CB8AC3E}">
        <p14:creationId xmlns:p14="http://schemas.microsoft.com/office/powerpoint/2010/main" val="1757611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DACBD-23F7-46D2-A9AD-770924417DC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CCB54B7-0D18-3F4A-77CB-0F60A2D63ABC}"/>
              </a:ext>
            </a:extLst>
          </p:cNvPr>
          <p:cNvSpPr/>
          <p:nvPr/>
        </p:nvSpPr>
        <p:spPr>
          <a:xfrm>
            <a:off x="0" y="0"/>
            <a:ext cx="12192000" cy="996593"/>
          </a:xfrm>
          <a:prstGeom prst="rect">
            <a:avLst/>
          </a:prstGeom>
          <a:solidFill>
            <a:srgbClr val="59C6B1"/>
          </a:solidFill>
          <a:ln>
            <a:solidFill>
              <a:srgbClr val="59C6B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B7E25AC-33C6-1DDA-74AF-9E129002B434}"/>
              </a:ext>
            </a:extLst>
          </p:cNvPr>
          <p:cNvSpPr txBox="1">
            <a:spLocks/>
          </p:cNvSpPr>
          <p:nvPr/>
        </p:nvSpPr>
        <p:spPr>
          <a:xfrm>
            <a:off x="180653" y="-86938"/>
            <a:ext cx="124360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a:solidFill>
                  <a:schemeClr val="bg1"/>
                </a:solidFill>
              </a:rPr>
              <a:t>KII data – Targeting</a:t>
            </a:r>
          </a:p>
        </p:txBody>
      </p:sp>
      <p:sp>
        <p:nvSpPr>
          <p:cNvPr id="6" name="Content Placeholder 2">
            <a:extLst>
              <a:ext uri="{FF2B5EF4-FFF2-40B4-BE49-F238E27FC236}">
                <a16:creationId xmlns:a16="http://schemas.microsoft.com/office/drawing/2014/main" id="{A1739A45-C879-714E-7DDF-CBBE11E8CAD5}"/>
              </a:ext>
            </a:extLst>
          </p:cNvPr>
          <p:cNvSpPr>
            <a:spLocks noGrp="1"/>
          </p:cNvSpPr>
          <p:nvPr>
            <p:ph idx="1"/>
          </p:nvPr>
        </p:nvSpPr>
        <p:spPr>
          <a:xfrm>
            <a:off x="468521" y="1238625"/>
            <a:ext cx="11542825" cy="5120640"/>
          </a:xfrm>
        </p:spPr>
        <p:txBody>
          <a:bodyPr>
            <a:normAutofit/>
          </a:bodyPr>
          <a:lstStyle/>
          <a:p>
            <a:r>
              <a:rPr lang="en-US"/>
              <a:t>Lately targeting is mostly protection referrals, before shelter hotlines dominate. </a:t>
            </a:r>
          </a:p>
          <a:p>
            <a:r>
              <a:rPr lang="en-US" err="1"/>
              <a:t>CfR</a:t>
            </a:r>
            <a:r>
              <a:rPr lang="en-US"/>
              <a:t> targets households at immediate risk of eviction without considering future ability to pay rent. Therefore, the majority of beneficiaries are extremely vulnerable households. </a:t>
            </a:r>
          </a:p>
          <a:p>
            <a:r>
              <a:rPr lang="en-US"/>
              <a:t>Similar targeting for all populations but somehow different outcomes. Short term stabilization for Palestinians vs. long term vulnerabilities, lack of access and discrimination for Syrians</a:t>
            </a:r>
          </a:p>
          <a:p>
            <a:r>
              <a:rPr lang="en-US"/>
              <a:t>Outcome differences are mostly structural, not programmatic.   </a:t>
            </a:r>
          </a:p>
        </p:txBody>
      </p:sp>
    </p:spTree>
    <p:extLst>
      <p:ext uri="{BB962C8B-B14F-4D97-AF65-F5344CB8AC3E}">
        <p14:creationId xmlns:p14="http://schemas.microsoft.com/office/powerpoint/2010/main" val="1052039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37798-911D-8DEC-9959-0946C779D4C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B8808A1-52E1-C695-6C0A-D7E46BB25217}"/>
              </a:ext>
            </a:extLst>
          </p:cNvPr>
          <p:cNvSpPr/>
          <p:nvPr/>
        </p:nvSpPr>
        <p:spPr>
          <a:xfrm>
            <a:off x="0" y="0"/>
            <a:ext cx="12192000" cy="996593"/>
          </a:xfrm>
          <a:prstGeom prst="rect">
            <a:avLst/>
          </a:prstGeom>
          <a:solidFill>
            <a:srgbClr val="59C6B1"/>
          </a:solidFill>
          <a:ln>
            <a:solidFill>
              <a:srgbClr val="59C6B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53A8694-BA71-B7F1-92A8-56D66372B350}"/>
              </a:ext>
            </a:extLst>
          </p:cNvPr>
          <p:cNvSpPr txBox="1">
            <a:spLocks/>
          </p:cNvSpPr>
          <p:nvPr/>
        </p:nvSpPr>
        <p:spPr>
          <a:xfrm>
            <a:off x="180653" y="-86938"/>
            <a:ext cx="124360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a:solidFill>
                  <a:schemeClr val="bg1"/>
                </a:solidFill>
              </a:rPr>
              <a:t>KII data – Landlord engagement and market effects</a:t>
            </a:r>
          </a:p>
        </p:txBody>
      </p:sp>
      <p:sp>
        <p:nvSpPr>
          <p:cNvPr id="6" name="Content Placeholder 2">
            <a:extLst>
              <a:ext uri="{FF2B5EF4-FFF2-40B4-BE49-F238E27FC236}">
                <a16:creationId xmlns:a16="http://schemas.microsoft.com/office/drawing/2014/main" id="{678911FB-AE9C-F15D-28E3-191124274451}"/>
              </a:ext>
            </a:extLst>
          </p:cNvPr>
          <p:cNvSpPr>
            <a:spLocks noGrp="1"/>
          </p:cNvSpPr>
          <p:nvPr>
            <p:ph idx="1"/>
          </p:nvPr>
        </p:nvSpPr>
        <p:spPr>
          <a:xfrm>
            <a:off x="468521" y="1238625"/>
            <a:ext cx="11542825" cy="5120640"/>
          </a:xfrm>
        </p:spPr>
        <p:txBody>
          <a:bodyPr>
            <a:normAutofit fontScale="85000" lnSpcReduction="10000"/>
          </a:bodyPr>
          <a:lstStyle/>
          <a:p>
            <a:r>
              <a:rPr lang="en-GB" dirty="0"/>
              <a:t>N</a:t>
            </a:r>
            <a:r>
              <a:rPr lang="en-US" dirty="0" err="1"/>
              <a:t>egligible</a:t>
            </a:r>
            <a:r>
              <a:rPr lang="en-GB" dirty="0"/>
              <a:t> effect on rental prices, only in really local markets. Many KII describe rents as shaped mainly by speculation, demand shocks, displacement patterns, and limited supply. At the same time, they describe credible pathways for very local inflation when assistance is concentrated in a small area, and landlords are aware of the programme</a:t>
            </a:r>
          </a:p>
          <a:p>
            <a:r>
              <a:rPr lang="en-GB" dirty="0"/>
              <a:t>Different incentives and levels of vulnerability</a:t>
            </a:r>
            <a:r>
              <a:rPr lang="en-GB" b="1" dirty="0"/>
              <a:t>.</a:t>
            </a:r>
            <a:r>
              <a:rPr lang="en-GB" dirty="0"/>
              <a:t> Some landlords appear primarily motivated by maximising income, using threats or renegotiation. Others are described as dependent on rent as a key livelihood source. This matters because engagement strategies that assume all landlords are predatory will miss opportunities for constructive agreements, while strategies that assume cooperative behaviour will underestimate risk in abusive relationships</a:t>
            </a:r>
          </a:p>
          <a:p>
            <a:r>
              <a:rPr lang="en-GB" dirty="0"/>
              <a:t>Contracts are necessary but not sufficient. The KII suggest that contracts provide a high degree of security during the assistance period but cannot fully protect tenants in a context of weak contract enforcement. The real determinant becomes whether the landlord sees value in stability, whether community norms constrain abuse, and whether implementers can follow up quickly when disputes begin.</a:t>
            </a:r>
            <a:endParaRPr lang="en-US" dirty="0"/>
          </a:p>
          <a:p>
            <a:endParaRPr lang="en-US" dirty="0"/>
          </a:p>
        </p:txBody>
      </p:sp>
    </p:spTree>
    <p:extLst>
      <p:ext uri="{BB962C8B-B14F-4D97-AF65-F5344CB8AC3E}">
        <p14:creationId xmlns:p14="http://schemas.microsoft.com/office/powerpoint/2010/main" val="300290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5AE63F5F-1E0A-81C2-2B1A-CDE406B60F2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148D1BD-2382-F112-2800-2DF612EF46E2}"/>
              </a:ext>
            </a:extLst>
          </p:cNvPr>
          <p:cNvSpPr/>
          <p:nvPr/>
        </p:nvSpPr>
        <p:spPr>
          <a:xfrm>
            <a:off x="0" y="-109664"/>
            <a:ext cx="12192000" cy="6967663"/>
          </a:xfrm>
          <a:prstGeom prst="rect">
            <a:avLst/>
          </a:prstGeom>
          <a:solidFill>
            <a:srgbClr val="54BB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Light" panose="020F0302020204030204"/>
            </a:endParaRPr>
          </a:p>
        </p:txBody>
      </p:sp>
      <p:sp>
        <p:nvSpPr>
          <p:cNvPr id="2" name="Title 1">
            <a:extLst>
              <a:ext uri="{FF2B5EF4-FFF2-40B4-BE49-F238E27FC236}">
                <a16:creationId xmlns:a16="http://schemas.microsoft.com/office/drawing/2014/main" id="{248ACDC0-1F88-D88C-5DAC-4565F1A3D6C6}"/>
              </a:ext>
            </a:extLst>
          </p:cNvPr>
          <p:cNvSpPr>
            <a:spLocks noGrp="1"/>
          </p:cNvSpPr>
          <p:nvPr>
            <p:ph type="ctrTitle"/>
          </p:nvPr>
        </p:nvSpPr>
        <p:spPr>
          <a:xfrm>
            <a:off x="258685" y="4877274"/>
            <a:ext cx="8676185" cy="1390169"/>
          </a:xfrm>
        </p:spPr>
        <p:txBody>
          <a:bodyPr>
            <a:normAutofit fontScale="90000"/>
          </a:bodyPr>
          <a:lstStyle/>
          <a:p>
            <a:pPr algn="ctr">
              <a:lnSpc>
                <a:spcPct val="100000"/>
              </a:lnSpc>
            </a:pPr>
            <a:br>
              <a:rPr lang="en-GB" dirty="0"/>
            </a:br>
            <a:r>
              <a:rPr lang="en-GB" dirty="0"/>
              <a:t>Disclaimer</a:t>
            </a:r>
            <a:br>
              <a:rPr lang="en-US" dirty="0"/>
            </a:br>
            <a:r>
              <a:rPr lang="en-US" sz="2700" dirty="0"/>
              <a:t>This publication was co-funded by the European Union and Norway. Its contents are the sole responsibility of CAMEALEON and do not necessarily reflect the views of the European Union and Norway. </a:t>
            </a:r>
            <a:br>
              <a:rPr lang="en-US" dirty="0"/>
            </a:br>
            <a:br>
              <a:rPr lang="en-US" dirty="0"/>
            </a:br>
            <a:endParaRPr lang="en-US" dirty="0"/>
          </a:p>
        </p:txBody>
      </p:sp>
      <p:pic>
        <p:nvPicPr>
          <p:cNvPr id="8" name="Picture 7">
            <a:extLst>
              <a:ext uri="{FF2B5EF4-FFF2-40B4-BE49-F238E27FC236}">
                <a16:creationId xmlns:a16="http://schemas.microsoft.com/office/drawing/2014/main" id="{022A7D62-87B7-9CEE-C6C0-AB0C95C0AEDD}"/>
              </a:ext>
            </a:extLst>
          </p:cNvPr>
          <p:cNvPicPr>
            <a:picLocks noChangeAspect="1"/>
          </p:cNvPicPr>
          <p:nvPr/>
        </p:nvPicPr>
        <p:blipFill rotWithShape="1">
          <a:blip r:embed="rId3" cstate="print">
            <a:alphaModFix amt="85000"/>
            <a:extLst>
              <a:ext uri="{28A0092B-C50C-407E-A947-70E740481C1C}">
                <a14:useLocalDpi xmlns:a14="http://schemas.microsoft.com/office/drawing/2010/main" val="0"/>
              </a:ext>
            </a:extLst>
          </a:blip>
          <a:srcRect l="33431" t="1170" r="28405" b="33549"/>
          <a:stretch>
            <a:fillRect/>
          </a:stretch>
        </p:blipFill>
        <p:spPr bwMode="auto">
          <a:xfrm>
            <a:off x="8934870" y="-109663"/>
            <a:ext cx="3274514" cy="6967663"/>
          </a:xfrm>
          <a:prstGeom prst="rect">
            <a:avLst/>
          </a:prstGeom>
          <a:noFill/>
          <a:ln>
            <a:noFill/>
          </a:ln>
          <a:extLst>
            <a:ext uri="{53640926-AAD7-44D8-BBD7-CCE9431645EC}">
              <a14:shadowObscured xmlns:a14="http://schemas.microsoft.com/office/drawing/2010/main"/>
            </a:ext>
          </a:extLst>
        </p:spPr>
      </p:pic>
      <p:sp>
        <p:nvSpPr>
          <p:cNvPr id="14" name="Freeform 8">
            <a:extLst>
              <a:ext uri="{FF2B5EF4-FFF2-40B4-BE49-F238E27FC236}">
                <a16:creationId xmlns:a16="http://schemas.microsoft.com/office/drawing/2014/main" id="{F005AE88-F7CD-DA56-432D-D9E521B7A6C9}"/>
              </a:ext>
            </a:extLst>
          </p:cNvPr>
          <p:cNvSpPr/>
          <p:nvPr/>
        </p:nvSpPr>
        <p:spPr>
          <a:xfrm>
            <a:off x="798707" y="5740322"/>
            <a:ext cx="898219" cy="827118"/>
          </a:xfrm>
          <a:custGeom>
            <a:avLst/>
            <a:gdLst/>
            <a:ahLst/>
            <a:cxnLst/>
            <a:rect l="l" t="t" r="r" b="b"/>
            <a:pathLst>
              <a:path w="1731854" h="1556246">
                <a:moveTo>
                  <a:pt x="0" y="0"/>
                </a:moveTo>
                <a:lnTo>
                  <a:pt x="1731853" y="0"/>
                </a:lnTo>
                <a:lnTo>
                  <a:pt x="1731853" y="1556246"/>
                </a:lnTo>
                <a:lnTo>
                  <a:pt x="0" y="1556246"/>
                </a:lnTo>
                <a:lnTo>
                  <a:pt x="0" y="0"/>
                </a:lnTo>
                <a:close/>
              </a:path>
            </a:pathLst>
          </a:custGeom>
          <a:blipFill>
            <a:blip r:embed="rId4"/>
            <a:stretch>
              <a:fillRect/>
            </a:stretch>
          </a:blipFill>
        </p:spPr>
        <p:txBody>
          <a:bodyPr/>
          <a:lstStyle/>
          <a:p>
            <a:endParaRPr lang="en-US"/>
          </a:p>
        </p:txBody>
      </p:sp>
      <p:pic>
        <p:nvPicPr>
          <p:cNvPr id="15" name="Picture 14">
            <a:extLst>
              <a:ext uri="{FF2B5EF4-FFF2-40B4-BE49-F238E27FC236}">
                <a16:creationId xmlns:a16="http://schemas.microsoft.com/office/drawing/2014/main" id="{278AC7BA-A4CE-08AC-D9CC-6E9F5CAA60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0941" y="5828093"/>
            <a:ext cx="2515434" cy="637993"/>
          </a:xfrm>
          <a:prstGeom prst="rect">
            <a:avLst/>
          </a:prstGeom>
        </p:spPr>
      </p:pic>
      <p:pic>
        <p:nvPicPr>
          <p:cNvPr id="17" name="Picture 16">
            <a:extLst>
              <a:ext uri="{FF2B5EF4-FFF2-40B4-BE49-F238E27FC236}">
                <a16:creationId xmlns:a16="http://schemas.microsoft.com/office/drawing/2014/main" id="{EBE33A7B-4CEB-25D5-B83A-B729F7B6C3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5033" y="5862918"/>
            <a:ext cx="1817190" cy="704522"/>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B452B5FA-CE93-3781-77CD-008362D5DD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5425" y="427655"/>
            <a:ext cx="2481708" cy="795707"/>
          </a:xfrm>
          <a:prstGeom prst="rect">
            <a:avLst/>
          </a:prstGeom>
        </p:spPr>
      </p:pic>
      <p:pic>
        <p:nvPicPr>
          <p:cNvPr id="9" name="Picture 8">
            <a:extLst>
              <a:ext uri="{FF2B5EF4-FFF2-40B4-BE49-F238E27FC236}">
                <a16:creationId xmlns:a16="http://schemas.microsoft.com/office/drawing/2014/main" id="{33E25065-AFB0-609A-FB3F-AFFD10A3B5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2830" y="431749"/>
            <a:ext cx="2481708" cy="472521"/>
          </a:xfrm>
          <a:prstGeom prst="rect">
            <a:avLst/>
          </a:prstGeom>
        </p:spPr>
      </p:pic>
      <p:sp>
        <p:nvSpPr>
          <p:cNvPr id="13" name="Freeform 5">
            <a:extLst>
              <a:ext uri="{FF2B5EF4-FFF2-40B4-BE49-F238E27FC236}">
                <a16:creationId xmlns:a16="http://schemas.microsoft.com/office/drawing/2014/main" id="{1CC9D513-DD39-E925-7F59-65114B87F18E}"/>
              </a:ext>
            </a:extLst>
          </p:cNvPr>
          <p:cNvSpPr/>
          <p:nvPr/>
        </p:nvSpPr>
        <p:spPr>
          <a:xfrm>
            <a:off x="358904" y="124594"/>
            <a:ext cx="1370170" cy="1390169"/>
          </a:xfrm>
          <a:custGeom>
            <a:avLst/>
            <a:gdLst/>
            <a:ahLst/>
            <a:cxnLst/>
            <a:rect l="l" t="t" r="r" b="b"/>
            <a:pathLst>
              <a:path w="2840787" h="2876297">
                <a:moveTo>
                  <a:pt x="0" y="0"/>
                </a:moveTo>
                <a:lnTo>
                  <a:pt x="2840787" y="0"/>
                </a:lnTo>
                <a:lnTo>
                  <a:pt x="2840787" y="2876297"/>
                </a:lnTo>
                <a:lnTo>
                  <a:pt x="0" y="2876297"/>
                </a:lnTo>
                <a:lnTo>
                  <a:pt x="0" y="0"/>
                </a:lnTo>
                <a:close/>
              </a:path>
            </a:pathLst>
          </a:custGeom>
          <a:blipFill>
            <a:blip r:embed="rId9"/>
            <a:stretch>
              <a:fillRect/>
            </a:stretch>
          </a:blipFill>
        </p:spPr>
        <p:txBody>
          <a:bodyPr/>
          <a:lstStyle/>
          <a:p>
            <a:endParaRPr lang="en-US"/>
          </a:p>
        </p:txBody>
      </p:sp>
    </p:spTree>
    <p:extLst>
      <p:ext uri="{BB962C8B-B14F-4D97-AF65-F5344CB8AC3E}">
        <p14:creationId xmlns:p14="http://schemas.microsoft.com/office/powerpoint/2010/main" val="3455602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13D3D-E715-A19F-FC25-C8808FC2997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7225947-99A2-E371-CAB6-87158879D011}"/>
              </a:ext>
            </a:extLst>
          </p:cNvPr>
          <p:cNvSpPr/>
          <p:nvPr/>
        </p:nvSpPr>
        <p:spPr>
          <a:xfrm>
            <a:off x="0" y="0"/>
            <a:ext cx="12192000" cy="996593"/>
          </a:xfrm>
          <a:prstGeom prst="rect">
            <a:avLst/>
          </a:prstGeom>
          <a:solidFill>
            <a:srgbClr val="59C6B1"/>
          </a:solidFill>
          <a:ln>
            <a:solidFill>
              <a:srgbClr val="59C6B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BE0E2B7-DB82-9559-17FA-101900393221}"/>
              </a:ext>
            </a:extLst>
          </p:cNvPr>
          <p:cNvSpPr txBox="1">
            <a:spLocks/>
          </p:cNvSpPr>
          <p:nvPr/>
        </p:nvSpPr>
        <p:spPr>
          <a:xfrm>
            <a:off x="180653" y="-86938"/>
            <a:ext cx="124360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a:solidFill>
                  <a:schemeClr val="bg1"/>
                </a:solidFill>
              </a:rPr>
              <a:t>KII data – Protection risks and do no harm</a:t>
            </a:r>
          </a:p>
        </p:txBody>
      </p:sp>
      <p:sp>
        <p:nvSpPr>
          <p:cNvPr id="6" name="Content Placeholder 2">
            <a:extLst>
              <a:ext uri="{FF2B5EF4-FFF2-40B4-BE49-F238E27FC236}">
                <a16:creationId xmlns:a16="http://schemas.microsoft.com/office/drawing/2014/main" id="{FCD2836A-B58D-5C56-99EE-67BB51091EE3}"/>
              </a:ext>
            </a:extLst>
          </p:cNvPr>
          <p:cNvSpPr>
            <a:spLocks noGrp="1"/>
          </p:cNvSpPr>
          <p:nvPr>
            <p:ph idx="1"/>
          </p:nvPr>
        </p:nvSpPr>
        <p:spPr>
          <a:xfrm>
            <a:off x="468521" y="1238625"/>
            <a:ext cx="11542825" cy="5120640"/>
          </a:xfrm>
        </p:spPr>
        <p:txBody>
          <a:bodyPr>
            <a:normAutofit lnSpcReduction="10000"/>
          </a:bodyPr>
          <a:lstStyle/>
          <a:p>
            <a:r>
              <a:rPr lang="en-GB"/>
              <a:t>Administrative requirements are necessary but can become exclusionary. Where receipts, signatures, or property ownership documents are required, households and landlords in the most precarious and informal arrangements may struggle to comply. Compliance should be condition for assistance, but there is the risk the programme may inadvertently select for households in safer and more formal rental situations, rather than those at highest risk</a:t>
            </a:r>
          </a:p>
          <a:p>
            <a:r>
              <a:rPr lang="en-GB"/>
              <a:t>Volatile market, verbal contracts, power imbalance. Cash for rent operates inside a weakly regulated rental market where enforcement is limited and tenants often have little bargaining power. Under these conditions, the programme reduces risk during the assistance period, inverting the power dynamic but it cannot fully protect households from coercive behaviour, especially after support ends</a:t>
            </a:r>
            <a:endParaRPr lang="en-US"/>
          </a:p>
        </p:txBody>
      </p:sp>
    </p:spTree>
    <p:extLst>
      <p:ext uri="{BB962C8B-B14F-4D97-AF65-F5344CB8AC3E}">
        <p14:creationId xmlns:p14="http://schemas.microsoft.com/office/powerpoint/2010/main" val="3763849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6924C-C1C1-3175-01BB-86DEA5901B9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618C9E2-9203-7F56-4843-F5354F9F9F06}"/>
              </a:ext>
            </a:extLst>
          </p:cNvPr>
          <p:cNvSpPr/>
          <p:nvPr/>
        </p:nvSpPr>
        <p:spPr>
          <a:xfrm>
            <a:off x="0" y="0"/>
            <a:ext cx="12192000" cy="996593"/>
          </a:xfrm>
          <a:prstGeom prst="rect">
            <a:avLst/>
          </a:prstGeom>
          <a:solidFill>
            <a:srgbClr val="59C6B1"/>
          </a:solidFill>
          <a:ln>
            <a:solidFill>
              <a:srgbClr val="59C6B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0DB73BB-0E03-3182-6776-567C0086A6CF}"/>
              </a:ext>
            </a:extLst>
          </p:cNvPr>
          <p:cNvSpPr txBox="1">
            <a:spLocks/>
          </p:cNvSpPr>
          <p:nvPr/>
        </p:nvSpPr>
        <p:spPr>
          <a:xfrm>
            <a:off x="180653" y="-86938"/>
            <a:ext cx="124360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a:solidFill>
                  <a:schemeClr val="bg1"/>
                </a:solidFill>
              </a:rPr>
              <a:t>KII data – Outcomes</a:t>
            </a:r>
          </a:p>
        </p:txBody>
      </p:sp>
      <p:sp>
        <p:nvSpPr>
          <p:cNvPr id="6" name="Content Placeholder 2">
            <a:extLst>
              <a:ext uri="{FF2B5EF4-FFF2-40B4-BE49-F238E27FC236}">
                <a16:creationId xmlns:a16="http://schemas.microsoft.com/office/drawing/2014/main" id="{27EE188E-8323-F384-C0C4-5A763DF3CB6B}"/>
              </a:ext>
            </a:extLst>
          </p:cNvPr>
          <p:cNvSpPr>
            <a:spLocks noGrp="1"/>
          </p:cNvSpPr>
          <p:nvPr>
            <p:ph idx="1"/>
          </p:nvPr>
        </p:nvSpPr>
        <p:spPr>
          <a:xfrm>
            <a:off x="468521" y="1238625"/>
            <a:ext cx="11542825" cy="5353904"/>
          </a:xfrm>
        </p:spPr>
        <p:txBody>
          <a:bodyPr>
            <a:normAutofit lnSpcReduction="10000"/>
          </a:bodyPr>
          <a:lstStyle/>
          <a:p>
            <a:r>
              <a:rPr lang="en-GB"/>
              <a:t>The KII broadly frame cash for rent as a protection tool aimed at tackling evictions, serving as a stabilization tool. It reduces immediate eviction risks, providing a safe and dignified shelter for a period.</a:t>
            </a:r>
          </a:p>
          <a:p>
            <a:r>
              <a:rPr lang="en-GB"/>
              <a:t>Short-term stabilisation is valuable in itself. In practice, eviction is often a rapid shock with immediate protection consequences, and the KII describe cash for rent primarily as a temporary intervention that buys time and reduces acute exposure. </a:t>
            </a:r>
          </a:p>
          <a:p>
            <a:r>
              <a:rPr lang="en-GB"/>
              <a:t>Cash for rent can reset the landlord tenant relationship, invert the power balance, and reduce immediate homelessness risk. </a:t>
            </a:r>
          </a:p>
          <a:p>
            <a:r>
              <a:rPr lang="en-GB"/>
              <a:t>However, in most cases, core driver of risk is structural: low and unstable income combined with volatile rents linked to repeated crises. Even if rent is covered for a period, households often exit the programme into the same market conditions, with little change in earning capacity or legal security. </a:t>
            </a:r>
            <a:endParaRPr lang="en-US"/>
          </a:p>
        </p:txBody>
      </p:sp>
    </p:spTree>
    <p:extLst>
      <p:ext uri="{BB962C8B-B14F-4D97-AF65-F5344CB8AC3E}">
        <p14:creationId xmlns:p14="http://schemas.microsoft.com/office/powerpoint/2010/main" val="2923078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B8C03-836B-488F-5CE0-FE3B1156279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0B845C3-3A91-9FA0-76A4-07B759C691F9}"/>
              </a:ext>
            </a:extLst>
          </p:cNvPr>
          <p:cNvSpPr/>
          <p:nvPr/>
        </p:nvSpPr>
        <p:spPr>
          <a:xfrm>
            <a:off x="0" y="0"/>
            <a:ext cx="12192000" cy="996593"/>
          </a:xfrm>
          <a:prstGeom prst="rect">
            <a:avLst/>
          </a:prstGeom>
          <a:solidFill>
            <a:srgbClr val="59C6B1"/>
          </a:solidFill>
          <a:ln>
            <a:solidFill>
              <a:srgbClr val="59C6B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1DD0EDC-93E3-D6ED-8933-01C0C0DA60CB}"/>
              </a:ext>
            </a:extLst>
          </p:cNvPr>
          <p:cNvSpPr txBox="1">
            <a:spLocks/>
          </p:cNvSpPr>
          <p:nvPr/>
        </p:nvSpPr>
        <p:spPr>
          <a:xfrm>
            <a:off x="180653" y="-86938"/>
            <a:ext cx="124360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bg1"/>
                </a:solidFill>
              </a:rPr>
              <a:t>KII data – Coordination and linkages with other assistance</a:t>
            </a:r>
          </a:p>
        </p:txBody>
      </p:sp>
      <p:sp>
        <p:nvSpPr>
          <p:cNvPr id="6" name="Content Placeholder 2">
            <a:extLst>
              <a:ext uri="{FF2B5EF4-FFF2-40B4-BE49-F238E27FC236}">
                <a16:creationId xmlns:a16="http://schemas.microsoft.com/office/drawing/2014/main" id="{9CFF2990-6C56-DB0A-D3FE-AC9B7FBCB46B}"/>
              </a:ext>
            </a:extLst>
          </p:cNvPr>
          <p:cNvSpPr>
            <a:spLocks noGrp="1"/>
          </p:cNvSpPr>
          <p:nvPr>
            <p:ph idx="1"/>
          </p:nvPr>
        </p:nvSpPr>
        <p:spPr>
          <a:xfrm>
            <a:off x="468521" y="1238625"/>
            <a:ext cx="11542825" cy="5353904"/>
          </a:xfrm>
        </p:spPr>
        <p:txBody>
          <a:bodyPr>
            <a:normAutofit/>
          </a:bodyPr>
          <a:lstStyle/>
          <a:p>
            <a:r>
              <a:rPr lang="en-GB"/>
              <a:t>Strong linkages for entry, weak linkages for exit but only partially shelter actor’s fault. </a:t>
            </a:r>
          </a:p>
          <a:p>
            <a:r>
              <a:rPr lang="en-GB"/>
              <a:t>The KII describe coordination strong coordination on referrals and shelter specific rules than on inter sector pathways.</a:t>
            </a:r>
            <a:endParaRPr lang="en-US"/>
          </a:p>
          <a:p>
            <a:r>
              <a:rPr lang="en-GB"/>
              <a:t>Several KII describe that referrals to livelihoods and other assistance streams do not function reliably, for reasons linked to different targeting systems and capacity constraints.</a:t>
            </a:r>
            <a:endParaRPr lang="en-US"/>
          </a:p>
          <a:p>
            <a:endParaRPr lang="en-US"/>
          </a:p>
        </p:txBody>
      </p:sp>
    </p:spTree>
    <p:extLst>
      <p:ext uri="{BB962C8B-B14F-4D97-AF65-F5344CB8AC3E}">
        <p14:creationId xmlns:p14="http://schemas.microsoft.com/office/powerpoint/2010/main" val="3205477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9AD94-4E98-A480-40C4-98C848D940C2}"/>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CDF488E-8AD3-3D10-E7FB-6537285832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1837" y="5954538"/>
            <a:ext cx="4615912" cy="631082"/>
          </a:xfrm>
          <a:prstGeom prst="rect">
            <a:avLst/>
          </a:prstGeom>
        </p:spPr>
      </p:pic>
      <p:sp>
        <p:nvSpPr>
          <p:cNvPr id="4" name="Rectangle 3">
            <a:extLst>
              <a:ext uri="{FF2B5EF4-FFF2-40B4-BE49-F238E27FC236}">
                <a16:creationId xmlns:a16="http://schemas.microsoft.com/office/drawing/2014/main" id="{4DDD9AAB-CBE9-7FE5-284E-4A47C8CAE431}"/>
              </a:ext>
            </a:extLst>
          </p:cNvPr>
          <p:cNvSpPr/>
          <p:nvPr/>
        </p:nvSpPr>
        <p:spPr>
          <a:xfrm>
            <a:off x="0" y="0"/>
            <a:ext cx="12192000" cy="996593"/>
          </a:xfrm>
          <a:prstGeom prst="rect">
            <a:avLst/>
          </a:prstGeom>
          <a:solidFill>
            <a:srgbClr val="59C6B1"/>
          </a:solidFill>
          <a:ln>
            <a:solidFill>
              <a:srgbClr val="59C6B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E99E61-53A3-8FB5-1927-3349F76BA599}"/>
              </a:ext>
            </a:extLst>
          </p:cNvPr>
          <p:cNvSpPr>
            <a:spLocks noGrp="1"/>
          </p:cNvSpPr>
          <p:nvPr>
            <p:ph type="title"/>
          </p:nvPr>
        </p:nvSpPr>
        <p:spPr>
          <a:xfrm>
            <a:off x="180654" y="-86938"/>
            <a:ext cx="10515600" cy="1325563"/>
          </a:xfrm>
        </p:spPr>
        <p:txBody>
          <a:bodyPr/>
          <a:lstStyle/>
          <a:p>
            <a:r>
              <a:rPr lang="en-US">
                <a:solidFill>
                  <a:schemeClr val="bg1"/>
                </a:solidFill>
              </a:rPr>
              <a:t>Methodology</a:t>
            </a:r>
          </a:p>
        </p:txBody>
      </p:sp>
      <p:sp>
        <p:nvSpPr>
          <p:cNvPr id="8" name="Text 3">
            <a:extLst>
              <a:ext uri="{FF2B5EF4-FFF2-40B4-BE49-F238E27FC236}">
                <a16:creationId xmlns:a16="http://schemas.microsoft.com/office/drawing/2014/main" id="{ACD43146-24ED-8DF2-A5CB-056F94AA31A6}"/>
              </a:ext>
            </a:extLst>
          </p:cNvPr>
          <p:cNvSpPr/>
          <p:nvPr/>
        </p:nvSpPr>
        <p:spPr>
          <a:xfrm>
            <a:off x="405068" y="2417964"/>
            <a:ext cx="5466365" cy="2567357"/>
          </a:xfrm>
          <a:prstGeom prst="rect">
            <a:avLst/>
          </a:prstGeom>
          <a:noFill/>
          <a:ln/>
        </p:spPr>
        <p:txBody>
          <a:bodyPr wrap="square" rtlCol="0" anchor="ctr"/>
          <a:lstStyle/>
          <a:p>
            <a:pPr marL="0" indent="0">
              <a:buNone/>
            </a:pPr>
            <a:r>
              <a:rPr lang="en-US" sz="2000" b="1" dirty="0">
                <a:solidFill>
                  <a:srgbClr val="1A1A1A"/>
                </a:solidFill>
                <a:latin typeface="Calibri" pitchFamily="34" charset="0"/>
                <a:ea typeface="Calibri" pitchFamily="34" charset="-122"/>
                <a:cs typeface="Calibri" pitchFamily="34" charset="-120"/>
              </a:rPr>
              <a:t>Secondary Data Review</a:t>
            </a:r>
          </a:p>
          <a:p>
            <a:pPr marL="285750" indent="-285750">
              <a:buFontTx/>
              <a:buChar char="-"/>
            </a:pPr>
            <a:r>
              <a:rPr lang="en-US" sz="2000" dirty="0">
                <a:solidFill>
                  <a:srgbClr val="1A1A1A"/>
                </a:solidFill>
                <a:latin typeface="Calibri" pitchFamily="34" charset="0"/>
                <a:ea typeface="Calibri" pitchFamily="34" charset="-122"/>
                <a:cs typeface="Calibri" pitchFamily="34" charset="-120"/>
              </a:rPr>
              <a:t>11 Lebanon documents</a:t>
            </a:r>
          </a:p>
          <a:p>
            <a:pPr marL="285750" indent="-285750">
              <a:buFontTx/>
              <a:buChar char="-"/>
            </a:pPr>
            <a:r>
              <a:rPr lang="en-US" sz="2000" dirty="0">
                <a:solidFill>
                  <a:srgbClr val="1A1A1A"/>
                </a:solidFill>
                <a:latin typeface="Calibri" pitchFamily="34" charset="0"/>
                <a:ea typeface="Calibri" pitchFamily="34" charset="-122"/>
                <a:cs typeface="Calibri" pitchFamily="34" charset="-120"/>
              </a:rPr>
              <a:t>11 Global documents </a:t>
            </a:r>
          </a:p>
          <a:p>
            <a:pPr marL="285750" indent="-285750">
              <a:buFontTx/>
              <a:buChar char="-"/>
            </a:pPr>
            <a:r>
              <a:rPr lang="en-US" sz="2000" dirty="0">
                <a:solidFill>
                  <a:srgbClr val="1A1A1A"/>
                </a:solidFill>
                <a:latin typeface="Calibri" pitchFamily="34" charset="0"/>
                <a:ea typeface="Calibri" pitchFamily="34" charset="-122"/>
                <a:cs typeface="Calibri" pitchFamily="34" charset="-120"/>
              </a:rPr>
              <a:t>10 Post Distribution Monitoring reports and one PDM dataset</a:t>
            </a:r>
          </a:p>
          <a:p>
            <a:endParaRPr lang="en-US" sz="2000" dirty="0">
              <a:solidFill>
                <a:srgbClr val="1A1A1A"/>
              </a:solidFill>
              <a:latin typeface="Calibri" pitchFamily="34" charset="0"/>
              <a:ea typeface="Calibri" pitchFamily="34" charset="-122"/>
              <a:cs typeface="Calibri" pitchFamily="34" charset="-120"/>
            </a:endParaRPr>
          </a:p>
          <a:p>
            <a:r>
              <a:rPr lang="en-US" sz="2000" b="1" dirty="0">
                <a:solidFill>
                  <a:srgbClr val="1A1A1A"/>
                </a:solidFill>
                <a:latin typeface="Calibri" pitchFamily="34" charset="0"/>
                <a:ea typeface="Calibri" pitchFamily="34" charset="-122"/>
                <a:cs typeface="Calibri" pitchFamily="34" charset="-120"/>
              </a:rPr>
              <a:t>Primary Data</a:t>
            </a:r>
          </a:p>
          <a:p>
            <a:pPr marL="285750" indent="-285750">
              <a:buFontTx/>
              <a:buChar char="-"/>
            </a:pPr>
            <a:r>
              <a:rPr lang="en-US" sz="2000" dirty="0">
                <a:solidFill>
                  <a:srgbClr val="1A1A1A"/>
                </a:solidFill>
                <a:latin typeface="Calibri" pitchFamily="34" charset="0"/>
                <a:ea typeface="Calibri" pitchFamily="34" charset="-122"/>
                <a:cs typeface="Calibri" pitchFamily="34" charset="-120"/>
              </a:rPr>
              <a:t>17 key informant interviews</a:t>
            </a:r>
          </a:p>
          <a:p>
            <a:pPr marL="285750" indent="-285750">
              <a:buFontTx/>
              <a:buChar char="-"/>
            </a:pPr>
            <a:r>
              <a:rPr lang="en-US" sz="2000" dirty="0">
                <a:solidFill>
                  <a:srgbClr val="1A1A1A"/>
                </a:solidFill>
                <a:latin typeface="Calibri" pitchFamily="34" charset="0"/>
                <a:ea typeface="Calibri" pitchFamily="34" charset="-122"/>
                <a:cs typeface="Calibri" pitchFamily="34" charset="-120"/>
              </a:rPr>
              <a:t>62 In-Depth interviews with beneficiaries</a:t>
            </a:r>
          </a:p>
          <a:p>
            <a:pPr marL="285750" indent="-285750">
              <a:buFontTx/>
              <a:buChar char="-"/>
            </a:pPr>
            <a:r>
              <a:rPr lang="en-US" sz="2000" dirty="0">
                <a:solidFill>
                  <a:srgbClr val="1A1A1A"/>
                </a:solidFill>
                <a:latin typeface="Calibri" pitchFamily="34" charset="0"/>
                <a:ea typeface="Calibri" pitchFamily="34" charset="-122"/>
                <a:cs typeface="Calibri" pitchFamily="34" charset="-120"/>
              </a:rPr>
              <a:t>4 interviews with local authorities</a:t>
            </a:r>
          </a:p>
          <a:p>
            <a:pPr marL="285750" indent="-285750">
              <a:buFontTx/>
              <a:buChar char="-"/>
            </a:pPr>
            <a:r>
              <a:rPr lang="en-US" sz="2000" dirty="0">
                <a:solidFill>
                  <a:srgbClr val="1A1A1A"/>
                </a:solidFill>
                <a:latin typeface="Calibri" pitchFamily="34" charset="0"/>
                <a:ea typeface="Calibri" pitchFamily="34" charset="-122"/>
                <a:cs typeface="Calibri" pitchFamily="34" charset="-120"/>
              </a:rPr>
              <a:t>13 interviews with landlords</a:t>
            </a:r>
          </a:p>
          <a:p>
            <a:pPr marL="285750" indent="-285750">
              <a:buFontTx/>
              <a:buChar char="-"/>
            </a:pPr>
            <a:endParaRPr lang="en-US" sz="1600" dirty="0">
              <a:solidFill>
                <a:srgbClr val="1A1A1A"/>
              </a:solidFill>
              <a:latin typeface="Calibri" pitchFamily="34" charset="0"/>
              <a:ea typeface="Calibri" pitchFamily="34" charset="-122"/>
              <a:cs typeface="Calibri" pitchFamily="34" charset="-120"/>
            </a:endParaRPr>
          </a:p>
          <a:p>
            <a:pPr marL="0" indent="0">
              <a:buNone/>
            </a:pPr>
            <a:endParaRPr lang="en-US" sz="1600" dirty="0"/>
          </a:p>
        </p:txBody>
      </p:sp>
      <p:graphicFrame>
        <p:nvGraphicFramePr>
          <p:cNvPr id="3" name="Table 2">
            <a:extLst>
              <a:ext uri="{FF2B5EF4-FFF2-40B4-BE49-F238E27FC236}">
                <a16:creationId xmlns:a16="http://schemas.microsoft.com/office/drawing/2014/main" id="{FA679C5F-6C86-005B-9A71-8633FF8FBA40}"/>
              </a:ext>
            </a:extLst>
          </p:cNvPr>
          <p:cNvGraphicFramePr>
            <a:graphicFrameLocks noGrp="1"/>
          </p:cNvGraphicFramePr>
          <p:nvPr/>
        </p:nvGraphicFramePr>
        <p:xfrm>
          <a:off x="7855762" y="1185440"/>
          <a:ext cx="1854200" cy="1714500"/>
        </p:xfrm>
        <a:graphic>
          <a:graphicData uri="http://schemas.openxmlformats.org/drawingml/2006/table">
            <a:tbl>
              <a:tblPr>
                <a:tableStyleId>{5C22544A-7EE6-4342-B048-85BDC9FD1C3A}</a:tableStyleId>
              </a:tblPr>
              <a:tblGrid>
                <a:gridCol w="1445325">
                  <a:extLst>
                    <a:ext uri="{9D8B030D-6E8A-4147-A177-3AD203B41FA5}">
                      <a16:colId xmlns:a16="http://schemas.microsoft.com/office/drawing/2014/main" val="2096520360"/>
                    </a:ext>
                  </a:extLst>
                </a:gridCol>
                <a:gridCol w="408875">
                  <a:extLst>
                    <a:ext uri="{9D8B030D-6E8A-4147-A177-3AD203B41FA5}">
                      <a16:colId xmlns:a16="http://schemas.microsoft.com/office/drawing/2014/main" val="2654126070"/>
                    </a:ext>
                  </a:extLst>
                </a:gridCol>
              </a:tblGrid>
              <a:tr h="190500">
                <a:tc>
                  <a:txBody>
                    <a:bodyPr/>
                    <a:lstStyle/>
                    <a:p>
                      <a:pPr algn="l" fontAlgn="b">
                        <a:buNone/>
                      </a:pPr>
                      <a:r>
                        <a:rPr lang="en-US" sz="1100" b="1" u="none" strike="noStrike">
                          <a:effectLst/>
                        </a:rPr>
                        <a:t>Type of KII</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b="1" u="none" strike="noStrike">
                          <a:effectLst/>
                        </a:rPr>
                        <a:t>#</a:t>
                      </a:r>
                      <a:endParaRPr lang="en-US" sz="1100" b="1"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571758897"/>
                  </a:ext>
                </a:extLst>
              </a:tr>
              <a:tr h="190500">
                <a:tc>
                  <a:txBody>
                    <a:bodyPr/>
                    <a:lstStyle/>
                    <a:p>
                      <a:pPr algn="l" fontAlgn="b">
                        <a:buNone/>
                      </a:pPr>
                      <a:r>
                        <a:rPr lang="en-US" sz="1100" u="none" strike="noStrike">
                          <a:effectLst/>
                        </a:rPr>
                        <a:t>Coordination</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u="none" strike="noStrike">
                          <a:effectLst/>
                        </a:rPr>
                        <a:t>5</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55135431"/>
                  </a:ext>
                </a:extLst>
              </a:tr>
              <a:tr h="190500">
                <a:tc>
                  <a:txBody>
                    <a:bodyPr/>
                    <a:lstStyle/>
                    <a:p>
                      <a:pPr algn="l" fontAlgn="b">
                        <a:buNone/>
                      </a:pPr>
                      <a:r>
                        <a:rPr lang="en-US" sz="1100" u="none" strike="noStrike">
                          <a:effectLst/>
                        </a:rPr>
                        <a:t>Donor</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42931963"/>
                  </a:ext>
                </a:extLst>
              </a:tr>
              <a:tr h="190500">
                <a:tc>
                  <a:txBody>
                    <a:bodyPr/>
                    <a:lstStyle/>
                    <a:p>
                      <a:pPr algn="l" fontAlgn="b">
                        <a:buNone/>
                      </a:pPr>
                      <a:r>
                        <a:rPr lang="en-US" sz="1100" u="none" strike="noStrike">
                          <a:effectLst/>
                        </a:rPr>
                        <a:t>Global</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996195892"/>
                  </a:ext>
                </a:extLst>
              </a:tr>
              <a:tr h="190500">
                <a:tc>
                  <a:txBody>
                    <a:bodyPr/>
                    <a:lstStyle/>
                    <a:p>
                      <a:pPr algn="l" fontAlgn="b">
                        <a:buNone/>
                      </a:pPr>
                      <a:r>
                        <a:rPr lang="en-US" sz="1100" u="none" strike="noStrike">
                          <a:effectLst/>
                        </a:rPr>
                        <a:t>Government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57645536"/>
                  </a:ext>
                </a:extLst>
              </a:tr>
              <a:tr h="190500">
                <a:tc>
                  <a:txBody>
                    <a:bodyPr/>
                    <a:lstStyle/>
                    <a:p>
                      <a:pPr algn="l" fontAlgn="b">
                        <a:buNone/>
                      </a:pPr>
                      <a:r>
                        <a:rPr lang="en-US" sz="1100" u="none" strike="noStrike">
                          <a:effectLst/>
                        </a:rPr>
                        <a:t>National NGO</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36698171"/>
                  </a:ext>
                </a:extLst>
              </a:tr>
              <a:tr h="190500">
                <a:tc>
                  <a:txBody>
                    <a:bodyPr/>
                    <a:lstStyle/>
                    <a:p>
                      <a:pPr algn="l" fontAlgn="b">
                        <a:buNone/>
                      </a:pPr>
                      <a:r>
                        <a:rPr lang="en-US" sz="1100" u="none" strike="noStrike">
                          <a:effectLst/>
                        </a:rPr>
                        <a:t>Implementation -UN</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32058404"/>
                  </a:ext>
                </a:extLst>
              </a:tr>
              <a:tr h="190500">
                <a:tc>
                  <a:txBody>
                    <a:bodyPr/>
                    <a:lstStyle/>
                    <a:p>
                      <a:pPr algn="l" fontAlgn="b">
                        <a:buNone/>
                      </a:pPr>
                      <a:r>
                        <a:rPr lang="en-US" sz="1100" u="none" strike="noStrike">
                          <a:effectLst/>
                        </a:rPr>
                        <a:t>Implementation - INGO</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u="none" strike="noStrike">
                          <a:effectLst/>
                        </a:rPr>
                        <a:t>6</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57906808"/>
                  </a:ext>
                </a:extLst>
              </a:tr>
              <a:tr h="190500">
                <a:tc>
                  <a:txBody>
                    <a:bodyPr/>
                    <a:lstStyle/>
                    <a:p>
                      <a:pPr algn="l" fontAlgn="b">
                        <a:buNone/>
                      </a:pPr>
                      <a:r>
                        <a:rPr lang="en-US" sz="1100" u="none" strike="noStrike">
                          <a:effectLst/>
                        </a:rPr>
                        <a:t>Total</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b="1" u="none" strike="noStrike">
                          <a:effectLst/>
                        </a:rPr>
                        <a:t>16</a:t>
                      </a:r>
                      <a:endParaRPr lang="en-US" sz="1100" b="1"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808591048"/>
                  </a:ext>
                </a:extLst>
              </a:tr>
            </a:tbl>
          </a:graphicData>
        </a:graphic>
      </p:graphicFrame>
      <p:graphicFrame>
        <p:nvGraphicFramePr>
          <p:cNvPr id="5" name="Table 4">
            <a:extLst>
              <a:ext uri="{FF2B5EF4-FFF2-40B4-BE49-F238E27FC236}">
                <a16:creationId xmlns:a16="http://schemas.microsoft.com/office/drawing/2014/main" id="{FC1187C0-75F8-6CF7-B195-2A09EC5C6800}"/>
              </a:ext>
            </a:extLst>
          </p:cNvPr>
          <p:cNvGraphicFramePr>
            <a:graphicFrameLocks noGrp="1"/>
          </p:cNvGraphicFramePr>
          <p:nvPr/>
        </p:nvGraphicFramePr>
        <p:xfrm>
          <a:off x="10278608" y="1179714"/>
          <a:ext cx="1508018" cy="2476500"/>
        </p:xfrm>
        <a:graphic>
          <a:graphicData uri="http://schemas.openxmlformats.org/drawingml/2006/table">
            <a:tbl>
              <a:tblPr>
                <a:tableStyleId>{5C22544A-7EE6-4342-B048-85BDC9FD1C3A}</a:tableStyleId>
              </a:tblPr>
              <a:tblGrid>
                <a:gridCol w="1130237">
                  <a:extLst>
                    <a:ext uri="{9D8B030D-6E8A-4147-A177-3AD203B41FA5}">
                      <a16:colId xmlns:a16="http://schemas.microsoft.com/office/drawing/2014/main" val="247114489"/>
                    </a:ext>
                  </a:extLst>
                </a:gridCol>
                <a:gridCol w="377781">
                  <a:extLst>
                    <a:ext uri="{9D8B030D-6E8A-4147-A177-3AD203B41FA5}">
                      <a16:colId xmlns:a16="http://schemas.microsoft.com/office/drawing/2014/main" val="3672435778"/>
                    </a:ext>
                  </a:extLst>
                </a:gridCol>
              </a:tblGrid>
              <a:tr h="190500">
                <a:tc>
                  <a:txBody>
                    <a:bodyPr/>
                    <a:lstStyle/>
                    <a:p>
                      <a:pPr algn="l" fontAlgn="b">
                        <a:buNone/>
                      </a:pPr>
                      <a:r>
                        <a:rPr lang="en-US" sz="1100" b="1" u="none" strike="noStrike">
                          <a:effectLst/>
                        </a:rPr>
                        <a:t>Governorate</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b="1" u="none" strike="noStrike">
                          <a:effectLst/>
                        </a:rPr>
                        <a:t>#</a:t>
                      </a:r>
                      <a:endParaRPr lang="en-US" sz="1100" b="1"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459054775"/>
                  </a:ext>
                </a:extLst>
              </a:tr>
              <a:tr h="190500">
                <a:tc>
                  <a:txBody>
                    <a:bodyPr/>
                    <a:lstStyle/>
                    <a:p>
                      <a:pPr algn="l" fontAlgn="b">
                        <a:buNone/>
                      </a:pPr>
                      <a:r>
                        <a:rPr lang="en-US" sz="1100" u="none" strike="noStrike">
                          <a:effectLst/>
                        </a:rPr>
                        <a:t>Akkar</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u="none" strike="noStrike">
                          <a:effectLst/>
                        </a:rPr>
                        <a:t>6</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58116898"/>
                  </a:ext>
                </a:extLst>
              </a:tr>
              <a:tr h="190500">
                <a:tc>
                  <a:txBody>
                    <a:bodyPr/>
                    <a:lstStyle/>
                    <a:p>
                      <a:pPr algn="l" fontAlgn="b">
                        <a:buNone/>
                      </a:pPr>
                      <a:r>
                        <a:rPr lang="en-US" sz="1100" u="none" strike="noStrike">
                          <a:effectLst/>
                        </a:rPr>
                        <a:t>Baalbak-hermel</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u="none" strike="noStrike">
                          <a:effectLst/>
                        </a:rPr>
                        <a:t>4</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4199709"/>
                  </a:ext>
                </a:extLst>
              </a:tr>
              <a:tr h="190500">
                <a:tc>
                  <a:txBody>
                    <a:bodyPr/>
                    <a:lstStyle/>
                    <a:p>
                      <a:pPr algn="l" fontAlgn="b">
                        <a:buNone/>
                      </a:pPr>
                      <a:r>
                        <a:rPr lang="en-US" sz="1100" u="none" strike="noStrike">
                          <a:effectLst/>
                        </a:rPr>
                        <a:t>Beirut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u="none" strike="noStrike">
                          <a:effectLst/>
                        </a:rPr>
                        <a:t>5</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283572915"/>
                  </a:ext>
                </a:extLst>
              </a:tr>
              <a:tr h="190500">
                <a:tc>
                  <a:txBody>
                    <a:bodyPr/>
                    <a:lstStyle/>
                    <a:p>
                      <a:pPr algn="l" fontAlgn="b">
                        <a:buNone/>
                      </a:pPr>
                      <a:r>
                        <a:rPr lang="en-US" sz="1100" u="none" strike="noStrike">
                          <a:effectLst/>
                        </a:rPr>
                        <a:t>Beirut </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u="none" strike="noStrike">
                          <a:effectLst/>
                        </a:rPr>
                        <a:t>1</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99624395"/>
                  </a:ext>
                </a:extLst>
              </a:tr>
              <a:tr h="190500">
                <a:tc>
                  <a:txBody>
                    <a:bodyPr/>
                    <a:lstStyle/>
                    <a:p>
                      <a:pPr algn="l" fontAlgn="b">
                        <a:buNone/>
                      </a:pPr>
                      <a:r>
                        <a:rPr lang="en-US" sz="1100" u="none" strike="noStrike">
                          <a:effectLst/>
                        </a:rPr>
                        <a:t>Bekaa-Zahle</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u="none" strike="noStrike">
                          <a:effectLst/>
                        </a:rPr>
                        <a:t>8</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126075259"/>
                  </a:ext>
                </a:extLst>
              </a:tr>
              <a:tr h="190500">
                <a:tc>
                  <a:txBody>
                    <a:bodyPr/>
                    <a:lstStyle/>
                    <a:p>
                      <a:pPr algn="l" fontAlgn="b">
                        <a:buNone/>
                      </a:pPr>
                      <a:r>
                        <a:rPr lang="en-US" sz="1100" u="none" strike="noStrike">
                          <a:effectLst/>
                        </a:rPr>
                        <a:t>Mount Lebanon</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u="none" strike="noStrike">
                          <a:effectLst/>
                        </a:rPr>
                        <a:t>6</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67831801"/>
                  </a:ext>
                </a:extLst>
              </a:tr>
              <a:tr h="190500">
                <a:tc>
                  <a:txBody>
                    <a:bodyPr/>
                    <a:lstStyle/>
                    <a:p>
                      <a:pPr algn="l" fontAlgn="b">
                        <a:buNone/>
                      </a:pPr>
                      <a:r>
                        <a:rPr lang="en-US" sz="1100" u="none" strike="noStrike">
                          <a:effectLst/>
                        </a:rPr>
                        <a:t>north</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u="none" strike="noStrike">
                          <a:effectLst/>
                        </a:rPr>
                        <a:t>7</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327244005"/>
                  </a:ext>
                </a:extLst>
              </a:tr>
              <a:tr h="190500">
                <a:tc>
                  <a:txBody>
                    <a:bodyPr/>
                    <a:lstStyle/>
                    <a:p>
                      <a:pPr algn="l" fontAlgn="b">
                        <a:buNone/>
                      </a:pPr>
                      <a:r>
                        <a:rPr lang="en-US" sz="1100" u="none" strike="noStrike">
                          <a:effectLst/>
                        </a:rPr>
                        <a:t>north </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u="none" strike="noStrike">
                          <a:effectLst/>
                        </a:rPr>
                        <a:t>2</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72279338"/>
                  </a:ext>
                </a:extLst>
              </a:tr>
              <a:tr h="190500">
                <a:tc>
                  <a:txBody>
                    <a:bodyPr/>
                    <a:lstStyle/>
                    <a:p>
                      <a:pPr algn="l" fontAlgn="b">
                        <a:buNone/>
                      </a:pPr>
                      <a:r>
                        <a:rPr lang="en-US" sz="1100" u="none" strike="noStrike">
                          <a:effectLst/>
                        </a:rPr>
                        <a:t>Saida</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u="none" strike="noStrike">
                          <a:effectLst/>
                        </a:rPr>
                        <a:t>3</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41433297"/>
                  </a:ext>
                </a:extLst>
              </a:tr>
              <a:tr h="190500">
                <a:tc>
                  <a:txBody>
                    <a:bodyPr/>
                    <a:lstStyle/>
                    <a:p>
                      <a:pPr algn="l" fontAlgn="b">
                        <a:buNone/>
                      </a:pPr>
                      <a:r>
                        <a:rPr lang="en-US" sz="1100" u="none" strike="noStrike">
                          <a:effectLst/>
                        </a:rPr>
                        <a:t>South</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u="none" strike="noStrike">
                          <a:effectLst/>
                        </a:rPr>
                        <a:t>20</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422346327"/>
                  </a:ext>
                </a:extLst>
              </a:tr>
              <a:tr h="190500">
                <a:tc>
                  <a:txBody>
                    <a:bodyPr/>
                    <a:lstStyle/>
                    <a:p>
                      <a:pPr algn="l" fontAlgn="b">
                        <a:buNone/>
                      </a:pPr>
                      <a:r>
                        <a:rPr lang="en-US" sz="1100" u="none" strike="noStrike">
                          <a:effectLst/>
                        </a:rPr>
                        <a:t>(blank)</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42874298"/>
                  </a:ext>
                </a:extLst>
              </a:tr>
              <a:tr h="190500">
                <a:tc>
                  <a:txBody>
                    <a:bodyPr/>
                    <a:lstStyle/>
                    <a:p>
                      <a:pPr algn="l" fontAlgn="b">
                        <a:buNone/>
                      </a:pPr>
                      <a:r>
                        <a:rPr lang="en-US" sz="1100" u="none" strike="noStrike">
                          <a:effectLst/>
                        </a:rPr>
                        <a:t>Grand Total</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100" u="none" strike="noStrike">
                          <a:effectLst/>
                        </a:rPr>
                        <a:t>62</a:t>
                      </a:r>
                      <a:endParaRPr lang="en-US" sz="1100" b="1"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23008475"/>
                  </a:ext>
                </a:extLst>
              </a:tr>
            </a:tbl>
          </a:graphicData>
        </a:graphic>
      </p:graphicFrame>
    </p:spTree>
    <p:extLst>
      <p:ext uri="{BB962C8B-B14F-4D97-AF65-F5344CB8AC3E}">
        <p14:creationId xmlns:p14="http://schemas.microsoft.com/office/powerpoint/2010/main" val="280464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54CD98-235E-DBFB-29E0-6DC1C7927733}"/>
              </a:ext>
            </a:extLst>
          </p:cNvPr>
          <p:cNvSpPr/>
          <p:nvPr/>
        </p:nvSpPr>
        <p:spPr>
          <a:xfrm>
            <a:off x="0" y="774551"/>
            <a:ext cx="3453205" cy="5335793"/>
          </a:xfrm>
          <a:prstGeom prst="rect">
            <a:avLst/>
          </a:prstGeom>
          <a:solidFill>
            <a:srgbClr val="61BA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90704-7502-5E98-5BB0-BA321559ABA3}"/>
              </a:ext>
            </a:extLst>
          </p:cNvPr>
          <p:cNvSpPr>
            <a:spLocks noGrp="1"/>
          </p:cNvSpPr>
          <p:nvPr>
            <p:ph type="title"/>
          </p:nvPr>
        </p:nvSpPr>
        <p:spPr>
          <a:xfrm>
            <a:off x="252861" y="615837"/>
            <a:ext cx="2947482" cy="4601183"/>
          </a:xfrm>
        </p:spPr>
        <p:txBody>
          <a:bodyPr/>
          <a:lstStyle/>
          <a:p>
            <a:r>
              <a:rPr lang="en-US" dirty="0"/>
              <a:t>Agenda</a:t>
            </a:r>
          </a:p>
        </p:txBody>
      </p:sp>
      <p:sp>
        <p:nvSpPr>
          <p:cNvPr id="3" name="Content Placeholder 2">
            <a:extLst>
              <a:ext uri="{FF2B5EF4-FFF2-40B4-BE49-F238E27FC236}">
                <a16:creationId xmlns:a16="http://schemas.microsoft.com/office/drawing/2014/main" id="{2BF3226C-FF2E-602C-F499-11A9DC2930A8}"/>
              </a:ext>
            </a:extLst>
          </p:cNvPr>
          <p:cNvSpPr>
            <a:spLocks noGrp="1"/>
          </p:cNvSpPr>
          <p:nvPr>
            <p:ph idx="1"/>
          </p:nvPr>
        </p:nvSpPr>
        <p:spPr>
          <a:xfrm>
            <a:off x="3909908" y="447548"/>
            <a:ext cx="7315200" cy="5120640"/>
          </a:xfrm>
        </p:spPr>
        <p:txBody>
          <a:bodyPr/>
          <a:lstStyle/>
          <a:p>
            <a:r>
              <a:rPr lang="en-US" dirty="0"/>
              <a:t>Research objectives </a:t>
            </a:r>
          </a:p>
          <a:p>
            <a:r>
              <a:rPr lang="en-US" dirty="0"/>
              <a:t>Presentation of findings				60min</a:t>
            </a:r>
          </a:p>
          <a:p>
            <a:pPr lvl="1"/>
            <a:r>
              <a:rPr lang="en-US" dirty="0"/>
              <a:t>Main programmatic findings</a:t>
            </a:r>
          </a:p>
          <a:p>
            <a:pPr lvl="1"/>
            <a:r>
              <a:rPr lang="en-US" dirty="0"/>
              <a:t>Main recommendations</a:t>
            </a:r>
          </a:p>
          <a:p>
            <a:r>
              <a:rPr lang="en-US" dirty="0"/>
              <a:t>Cash for rent in the current crisis context</a:t>
            </a:r>
          </a:p>
          <a:p>
            <a:r>
              <a:rPr lang="en-GB" dirty="0"/>
              <a:t>Data Sources and discussion</a:t>
            </a:r>
            <a:endParaRPr lang="en-US" dirty="0"/>
          </a:p>
          <a:p>
            <a:r>
              <a:rPr lang="en-US" dirty="0"/>
              <a:t>Q&amp;A						30 min</a:t>
            </a:r>
          </a:p>
          <a:p>
            <a:pPr lvl="1"/>
            <a:endParaRPr lang="en-US" dirty="0"/>
          </a:p>
        </p:txBody>
      </p:sp>
    </p:spTree>
    <p:extLst>
      <p:ext uri="{BB962C8B-B14F-4D97-AF65-F5344CB8AC3E}">
        <p14:creationId xmlns:p14="http://schemas.microsoft.com/office/powerpoint/2010/main" val="88488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D0523-FD2C-CA7C-94BC-F93C3AD883B9}"/>
              </a:ext>
            </a:extLst>
          </p:cNvPr>
          <p:cNvSpPr>
            <a:spLocks noGrp="1"/>
          </p:cNvSpPr>
          <p:nvPr>
            <p:ph type="title"/>
          </p:nvPr>
        </p:nvSpPr>
        <p:spPr/>
        <p:txBody>
          <a:bodyPr/>
          <a:lstStyle/>
          <a:p>
            <a:r>
              <a:rPr lang="en-US" dirty="0"/>
              <a:t>Research objectives </a:t>
            </a:r>
          </a:p>
        </p:txBody>
      </p:sp>
      <p:sp>
        <p:nvSpPr>
          <p:cNvPr id="3" name="Content Placeholder 2">
            <a:extLst>
              <a:ext uri="{FF2B5EF4-FFF2-40B4-BE49-F238E27FC236}">
                <a16:creationId xmlns:a16="http://schemas.microsoft.com/office/drawing/2014/main" id="{79C4B810-0EEC-C5AC-23D4-129357BB84EF}"/>
              </a:ext>
            </a:extLst>
          </p:cNvPr>
          <p:cNvSpPr>
            <a:spLocks noGrp="1"/>
          </p:cNvSpPr>
          <p:nvPr>
            <p:ph idx="1"/>
          </p:nvPr>
        </p:nvSpPr>
        <p:spPr/>
        <p:txBody>
          <a:bodyPr>
            <a:normAutofit fontScale="85000" lnSpcReduction="20000"/>
          </a:bodyPr>
          <a:lstStyle/>
          <a:p>
            <a:pPr lvl="0"/>
            <a:r>
              <a:rPr lang="en-US" b="1" dirty="0"/>
              <a:t>Document and analyze implementation practices and identify gaps</a:t>
            </a:r>
            <a:endParaRPr lang="en-US" sz="2400" dirty="0"/>
          </a:p>
          <a:p>
            <a:pPr lvl="1"/>
            <a:r>
              <a:rPr lang="en-US" dirty="0"/>
              <a:t>Review how </a:t>
            </a:r>
            <a:r>
              <a:rPr lang="en-US" dirty="0" err="1"/>
              <a:t>CfR</a:t>
            </a:r>
            <a:r>
              <a:rPr lang="en-US" dirty="0"/>
              <a:t> </a:t>
            </a:r>
            <a:r>
              <a:rPr lang="en-US" dirty="0" err="1"/>
              <a:t>programmes</a:t>
            </a:r>
            <a:r>
              <a:rPr lang="en-US" dirty="0"/>
              <a:t> are currently designed and delivered in Lebanon, mapping the degree of standardization in targeting, assessment mechanisms, transfer values, frequency, duration, level of formalization of the agreement and post-distribution monitoring across agencies and identify gaps.</a:t>
            </a:r>
            <a:endParaRPr lang="en-US" sz="2000" dirty="0"/>
          </a:p>
          <a:p>
            <a:pPr lvl="1"/>
            <a:r>
              <a:rPr lang="en-US" dirty="0"/>
              <a:t>Examine sustainability considerations, linkages with government social protection programs and exit strategies applied by different actors.</a:t>
            </a:r>
            <a:endParaRPr lang="en-US" sz="2000" dirty="0"/>
          </a:p>
          <a:p>
            <a:pPr lvl="1"/>
            <a:r>
              <a:rPr lang="en-US" dirty="0"/>
              <a:t>Identify existing guidance and practices on linking </a:t>
            </a:r>
            <a:r>
              <a:rPr lang="en-US" dirty="0" err="1"/>
              <a:t>CfR</a:t>
            </a:r>
            <a:r>
              <a:rPr lang="en-US" dirty="0"/>
              <a:t> with complementary </a:t>
            </a:r>
            <a:r>
              <a:rPr lang="en-US" dirty="0" err="1"/>
              <a:t>programmes</a:t>
            </a:r>
            <a:r>
              <a:rPr lang="en-US" dirty="0"/>
              <a:t>.</a:t>
            </a:r>
            <a:endParaRPr lang="en-US" sz="2000" dirty="0"/>
          </a:p>
          <a:p>
            <a:pPr lvl="0"/>
            <a:r>
              <a:rPr lang="en-US" b="1" dirty="0"/>
              <a:t>Examine the effectiveness of </a:t>
            </a:r>
            <a:r>
              <a:rPr lang="en-US" b="1" dirty="0" err="1"/>
              <a:t>CfR</a:t>
            </a:r>
            <a:r>
              <a:rPr lang="en-US" b="1" dirty="0"/>
              <a:t> interventions </a:t>
            </a:r>
            <a:endParaRPr lang="en-US" sz="2400" dirty="0"/>
          </a:p>
          <a:p>
            <a:pPr lvl="1"/>
            <a:r>
              <a:rPr lang="en-US" dirty="0"/>
              <a:t>Assess the extent to which </a:t>
            </a:r>
            <a:r>
              <a:rPr lang="en-US" dirty="0" err="1"/>
              <a:t>CfR</a:t>
            </a:r>
            <a:r>
              <a:rPr lang="en-US" dirty="0"/>
              <a:t> interventions achieve intended outcomes.</a:t>
            </a:r>
            <a:endParaRPr lang="en-US" sz="2000" dirty="0"/>
          </a:p>
          <a:p>
            <a:pPr lvl="1"/>
            <a:r>
              <a:rPr lang="en-US" dirty="0"/>
              <a:t>Examine the adequacy of transfer values, targeting approaches, duration, and timing of interventions and the extent to which these factors influence the effectiveness.</a:t>
            </a:r>
            <a:endParaRPr lang="en-US" sz="2000" dirty="0"/>
          </a:p>
          <a:p>
            <a:pPr lvl="1"/>
            <a:r>
              <a:rPr lang="en-US" dirty="0"/>
              <a:t>Identify the impact of factors above on different populations and profiles within the Lebanon context. </a:t>
            </a:r>
            <a:endParaRPr lang="en-US" sz="2000" dirty="0"/>
          </a:p>
          <a:p>
            <a:pPr lvl="0"/>
            <a:r>
              <a:rPr lang="en-US" b="1" dirty="0"/>
              <a:t>Identify opportunities for improvement</a:t>
            </a:r>
            <a:endParaRPr lang="en-US" sz="2400" dirty="0"/>
          </a:p>
          <a:p>
            <a:pPr lvl="1"/>
            <a:r>
              <a:rPr lang="en-US" dirty="0"/>
              <a:t>Explore how </a:t>
            </a:r>
            <a:r>
              <a:rPr lang="en-US" dirty="0" err="1"/>
              <a:t>CfR</a:t>
            </a:r>
            <a:r>
              <a:rPr lang="en-US" dirty="0"/>
              <a:t> programming can be adapted or improved to enhance its relevance, effectiveness, and sustainability in the current Lebanese context.</a:t>
            </a:r>
            <a:endParaRPr lang="en-US" sz="2000" dirty="0"/>
          </a:p>
          <a:p>
            <a:pPr lvl="0"/>
            <a:r>
              <a:rPr lang="en-US" b="1" dirty="0"/>
              <a:t>Coordination and strategic alignment</a:t>
            </a:r>
            <a:endParaRPr lang="en-US" sz="2400" dirty="0"/>
          </a:p>
          <a:p>
            <a:pPr lvl="1"/>
            <a:r>
              <a:rPr lang="en-US" dirty="0"/>
              <a:t>Assess opportunities for improved coordination of </a:t>
            </a:r>
            <a:r>
              <a:rPr lang="en-US" dirty="0" err="1"/>
              <a:t>CfR</a:t>
            </a:r>
            <a:r>
              <a:rPr lang="en-US" dirty="0"/>
              <a:t> within the humanitarian architecture, particularly considering the new Cash Working Group, and to clarify its positioning alongside the Shelter and Protection sectors</a:t>
            </a:r>
            <a:r>
              <a:rPr lang="en-US" b="1" dirty="0"/>
              <a:t>.</a:t>
            </a:r>
            <a:endParaRPr lang="en-US" sz="2000" dirty="0"/>
          </a:p>
          <a:p>
            <a:endParaRPr lang="en-US" dirty="0"/>
          </a:p>
        </p:txBody>
      </p:sp>
    </p:spTree>
    <p:extLst>
      <p:ext uri="{BB962C8B-B14F-4D97-AF65-F5344CB8AC3E}">
        <p14:creationId xmlns:p14="http://schemas.microsoft.com/office/powerpoint/2010/main" val="390909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F6883-5327-7894-B06D-46CD6F44B43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CAC55D8-646B-41A6-BC7D-ABEC111FE208}"/>
              </a:ext>
            </a:extLst>
          </p:cNvPr>
          <p:cNvSpPr/>
          <p:nvPr/>
        </p:nvSpPr>
        <p:spPr>
          <a:xfrm>
            <a:off x="0" y="0"/>
            <a:ext cx="12192000" cy="996593"/>
          </a:xfrm>
          <a:prstGeom prst="rect">
            <a:avLst/>
          </a:prstGeom>
          <a:solidFill>
            <a:srgbClr val="59C6B1"/>
          </a:solidFill>
          <a:ln>
            <a:solidFill>
              <a:srgbClr val="59C6B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96F427-9E7C-79FD-74A6-F020734771C3}"/>
              </a:ext>
            </a:extLst>
          </p:cNvPr>
          <p:cNvSpPr>
            <a:spLocks noGrp="1"/>
          </p:cNvSpPr>
          <p:nvPr>
            <p:ph type="title"/>
          </p:nvPr>
        </p:nvSpPr>
        <p:spPr>
          <a:xfrm>
            <a:off x="180654" y="-86938"/>
            <a:ext cx="10515600" cy="1325563"/>
          </a:xfrm>
        </p:spPr>
        <p:txBody>
          <a:bodyPr/>
          <a:lstStyle/>
          <a:p>
            <a:r>
              <a:rPr lang="en-US" dirty="0">
                <a:solidFill>
                  <a:schemeClr val="bg1"/>
                </a:solidFill>
              </a:rPr>
              <a:t>Main conclusion</a:t>
            </a:r>
          </a:p>
        </p:txBody>
      </p:sp>
      <p:sp>
        <p:nvSpPr>
          <p:cNvPr id="8" name="Text 3">
            <a:extLst>
              <a:ext uri="{FF2B5EF4-FFF2-40B4-BE49-F238E27FC236}">
                <a16:creationId xmlns:a16="http://schemas.microsoft.com/office/drawing/2014/main" id="{71472E99-57E8-D879-97A7-5A52781F090D}"/>
              </a:ext>
            </a:extLst>
          </p:cNvPr>
          <p:cNvSpPr/>
          <p:nvPr/>
        </p:nvSpPr>
        <p:spPr>
          <a:xfrm>
            <a:off x="405068" y="2417964"/>
            <a:ext cx="5466365" cy="2567357"/>
          </a:xfrm>
          <a:prstGeom prst="rect">
            <a:avLst/>
          </a:prstGeom>
          <a:noFill/>
          <a:ln/>
        </p:spPr>
        <p:txBody>
          <a:bodyPr wrap="square" rtlCol="0" anchor="ctr"/>
          <a:lstStyle/>
          <a:p>
            <a:pPr marL="0" indent="0">
              <a:buNone/>
            </a:pPr>
            <a:endParaRPr lang="en-US" sz="1600" dirty="0"/>
          </a:p>
        </p:txBody>
      </p:sp>
      <p:pic>
        <p:nvPicPr>
          <p:cNvPr id="7" name="Content Placeholder 5">
            <a:extLst>
              <a:ext uri="{FF2B5EF4-FFF2-40B4-BE49-F238E27FC236}">
                <a16:creationId xmlns:a16="http://schemas.microsoft.com/office/drawing/2014/main" id="{423D28A3-F1F6-9568-7BF0-CD14D608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997" y="6159228"/>
            <a:ext cx="3118751" cy="426392"/>
          </a:xfrm>
          <a:prstGeom prst="rect">
            <a:avLst/>
          </a:prstGeom>
        </p:spPr>
      </p:pic>
      <p:sp>
        <p:nvSpPr>
          <p:cNvPr id="10" name="Content Placeholder 9">
            <a:extLst>
              <a:ext uri="{FF2B5EF4-FFF2-40B4-BE49-F238E27FC236}">
                <a16:creationId xmlns:a16="http://schemas.microsoft.com/office/drawing/2014/main" id="{C21ED2E1-2196-2207-FDF3-69F99B9D75E0}"/>
              </a:ext>
            </a:extLst>
          </p:cNvPr>
          <p:cNvSpPr>
            <a:spLocks noGrp="1"/>
          </p:cNvSpPr>
          <p:nvPr>
            <p:ph idx="1"/>
          </p:nvPr>
        </p:nvSpPr>
        <p:spPr/>
        <p:txBody>
          <a:bodyPr>
            <a:normAutofit fontScale="92500" lnSpcReduction="10000"/>
          </a:bodyPr>
          <a:lstStyle/>
          <a:p>
            <a:pPr marL="0" indent="0">
              <a:buNone/>
            </a:pPr>
            <a:r>
              <a:rPr lang="en-GB" dirty="0"/>
              <a:t>Cash for Rent (</a:t>
            </a:r>
            <a:r>
              <a:rPr lang="en-GB" dirty="0" err="1"/>
              <a:t>CfR</a:t>
            </a:r>
            <a:r>
              <a:rPr lang="en-GB" dirty="0"/>
              <a:t>) in Lebanon has worked well as a time bound protection and stabilization tool. It helps households avoid immediate eviction, remain in safe and adequate accommodation during the assistance period, and reduces acute stress linked to arrears. It does not create durable housing security once payments stop, because the beneficiaries selected, and because underlying drivers of rent stress in Lebanon are structural: volatile rental markets, limited income opportunities, and weak enforceability of tenancy arrangements. The evidence in this review therefore supports a realistic positioning for 2026: Cash for Rent can prevent acute harm and buy time for case management and referrals, but it cannot substitute for income, multipurpose support, or an affordable housing system. </a:t>
            </a:r>
            <a:endParaRPr lang="en-US" dirty="0"/>
          </a:p>
          <a:p>
            <a:pPr marL="0" indent="0">
              <a:buNone/>
            </a:pPr>
            <a:endParaRPr lang="en-US" dirty="0"/>
          </a:p>
        </p:txBody>
      </p:sp>
    </p:spTree>
    <p:extLst>
      <p:ext uri="{BB962C8B-B14F-4D97-AF65-F5344CB8AC3E}">
        <p14:creationId xmlns:p14="http://schemas.microsoft.com/office/powerpoint/2010/main" val="397103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A3D7D-2669-9023-8DDE-C200717ED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409AC8-6165-0DB5-E5B4-ADDB5EC3D49B}"/>
              </a:ext>
            </a:extLst>
          </p:cNvPr>
          <p:cNvSpPr>
            <a:spLocks noGrp="1"/>
          </p:cNvSpPr>
          <p:nvPr>
            <p:ph type="title"/>
          </p:nvPr>
        </p:nvSpPr>
        <p:spPr/>
        <p:txBody>
          <a:bodyPr/>
          <a:lstStyle/>
          <a:p>
            <a:r>
              <a:rPr lang="en-US" dirty="0"/>
              <a:t>Main programmatic topics</a:t>
            </a:r>
          </a:p>
        </p:txBody>
      </p:sp>
      <p:sp>
        <p:nvSpPr>
          <p:cNvPr id="3" name="Content Placeholder 2">
            <a:extLst>
              <a:ext uri="{FF2B5EF4-FFF2-40B4-BE49-F238E27FC236}">
                <a16:creationId xmlns:a16="http://schemas.microsoft.com/office/drawing/2014/main" id="{815F08E5-33CF-C5EC-8867-F9EEEF9E3BFB}"/>
              </a:ext>
            </a:extLst>
          </p:cNvPr>
          <p:cNvSpPr>
            <a:spLocks noGrp="1"/>
          </p:cNvSpPr>
          <p:nvPr>
            <p:ph idx="1"/>
          </p:nvPr>
        </p:nvSpPr>
        <p:spPr/>
        <p:txBody>
          <a:bodyPr>
            <a:normAutofit/>
          </a:bodyPr>
          <a:lstStyle/>
          <a:p>
            <a:pPr lvl="0"/>
            <a:r>
              <a:rPr lang="en-US" b="1" dirty="0"/>
              <a:t>Rent coverage (as % of the total rent supported)</a:t>
            </a:r>
          </a:p>
          <a:p>
            <a:pPr lvl="0"/>
            <a:r>
              <a:rPr lang="en-US" b="1" dirty="0"/>
              <a:t>Assistance duration</a:t>
            </a:r>
          </a:p>
          <a:p>
            <a:pPr lvl="0"/>
            <a:r>
              <a:rPr lang="en-US" sz="2000" b="1" dirty="0"/>
              <a:t>Beneficiary selection</a:t>
            </a:r>
            <a:endParaRPr lang="en-US" sz="2000" dirty="0"/>
          </a:p>
          <a:p>
            <a:endParaRPr lang="en-US" dirty="0"/>
          </a:p>
        </p:txBody>
      </p:sp>
    </p:spTree>
    <p:extLst>
      <p:ext uri="{BB962C8B-B14F-4D97-AF65-F5344CB8AC3E}">
        <p14:creationId xmlns:p14="http://schemas.microsoft.com/office/powerpoint/2010/main" val="268501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66D6DF-5CD6-56FB-77E2-2013EACF47B2}"/>
              </a:ext>
            </a:extLst>
          </p:cNvPr>
          <p:cNvSpPr/>
          <p:nvPr/>
        </p:nvSpPr>
        <p:spPr>
          <a:xfrm>
            <a:off x="0" y="0"/>
            <a:ext cx="12192000" cy="996593"/>
          </a:xfrm>
          <a:prstGeom prst="rect">
            <a:avLst/>
          </a:prstGeom>
          <a:solidFill>
            <a:srgbClr val="59C6B1"/>
          </a:solidFill>
          <a:ln>
            <a:solidFill>
              <a:srgbClr val="59C6B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3172B61-F371-D8F8-280C-E2FEF644CA4B}"/>
              </a:ext>
            </a:extLst>
          </p:cNvPr>
          <p:cNvSpPr/>
          <p:nvPr/>
        </p:nvSpPr>
        <p:spPr>
          <a:xfrm>
            <a:off x="3733531" y="6038290"/>
            <a:ext cx="4820898" cy="319084"/>
          </a:xfrm>
          <a:prstGeom prst="ellipse">
            <a:avLst/>
          </a:prstGeom>
          <a:gradFill flip="none" rotWithShape="1">
            <a:gsLst>
              <a:gs pos="100000">
                <a:schemeClr val="tx1">
                  <a:lumMod val="50000"/>
                  <a:lumOff val="50000"/>
                  <a:alpha val="0"/>
                </a:schemeClr>
              </a:gs>
              <a:gs pos="0">
                <a:schemeClr val="tx1">
                  <a:lumMod val="50000"/>
                  <a:lumOff val="50000"/>
                  <a:alpha val="52000"/>
                </a:schemeClr>
              </a:gs>
            </a:gsLst>
            <a:path path="shape">
              <a:fillToRect l="50000" t="50000" r="50000" b="50000"/>
            </a:path>
            <a:tileRect/>
          </a:gradFill>
          <a:ln>
            <a:noFill/>
          </a:ln>
          <a:effectLst>
            <a:innerShdw dist="152400" dir="5400000">
              <a:prstClr val="black">
                <a:alpha val="13000"/>
              </a:prst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484"/>
            <a:endParaRPr lang="en-US" dirty="0">
              <a:solidFill>
                <a:prstClr val="white"/>
              </a:solidFill>
              <a:latin typeface="Segoe UI"/>
            </a:endParaRPr>
          </a:p>
        </p:txBody>
      </p:sp>
      <p:grpSp>
        <p:nvGrpSpPr>
          <p:cNvPr id="25" name="Group 24">
            <a:extLst>
              <a:ext uri="{FF2B5EF4-FFF2-40B4-BE49-F238E27FC236}">
                <a16:creationId xmlns:a16="http://schemas.microsoft.com/office/drawing/2014/main" id="{FBD42047-3280-2B75-E3CD-5419B0CA7547}"/>
              </a:ext>
            </a:extLst>
          </p:cNvPr>
          <p:cNvGrpSpPr/>
          <p:nvPr/>
        </p:nvGrpSpPr>
        <p:grpSpPr>
          <a:xfrm>
            <a:off x="3892103" y="3366032"/>
            <a:ext cx="4484581" cy="2242289"/>
            <a:chOff x="3079442" y="2723535"/>
            <a:chExt cx="6029939" cy="3014969"/>
          </a:xfrm>
        </p:grpSpPr>
        <p:sp>
          <p:nvSpPr>
            <p:cNvPr id="7" name="Freeform: Shape 6">
              <a:extLst>
                <a:ext uri="{FF2B5EF4-FFF2-40B4-BE49-F238E27FC236}">
                  <a16:creationId xmlns:a16="http://schemas.microsoft.com/office/drawing/2014/main" id="{7003A067-6C16-AF77-C79B-8A028A298570}"/>
                </a:ext>
              </a:extLst>
            </p:cNvPr>
            <p:cNvSpPr/>
            <p:nvPr/>
          </p:nvSpPr>
          <p:spPr>
            <a:xfrm>
              <a:off x="6094412" y="2875459"/>
              <a:ext cx="2452035" cy="2863045"/>
            </a:xfrm>
            <a:custGeom>
              <a:avLst/>
              <a:gdLst>
                <a:gd name="connsiteX0" fmla="*/ 2452036 w 2452035"/>
                <a:gd name="connsiteY0" fmla="*/ 1108401 h 2863045"/>
                <a:gd name="connsiteX1" fmla="*/ 947406 w 2452035"/>
                <a:gd name="connsiteY1" fmla="*/ 0 h 2863045"/>
                <a:gd name="connsiteX2" fmla="*/ 0 w 2452035"/>
                <a:gd name="connsiteY2" fmla="*/ 2863046 h 2863045"/>
                <a:gd name="connsiteX3" fmla="*/ 2452036 w 2452035"/>
                <a:gd name="connsiteY3" fmla="*/ 1108401 h 2863045"/>
              </a:gdLst>
              <a:ahLst/>
              <a:cxnLst>
                <a:cxn ang="0">
                  <a:pos x="connsiteX0" y="connsiteY0"/>
                </a:cxn>
                <a:cxn ang="0">
                  <a:pos x="connsiteX1" y="connsiteY1"/>
                </a:cxn>
                <a:cxn ang="0">
                  <a:pos x="connsiteX2" y="connsiteY2"/>
                </a:cxn>
                <a:cxn ang="0">
                  <a:pos x="connsiteX3" y="connsiteY3"/>
                </a:cxn>
              </a:cxnLst>
              <a:rect l="l" t="t" r="r" b="b"/>
              <a:pathLst>
                <a:path w="2452035" h="2863045">
                  <a:moveTo>
                    <a:pt x="2452036" y="1108401"/>
                  </a:moveTo>
                  <a:cubicBezTo>
                    <a:pt x="2084108" y="595184"/>
                    <a:pt x="1559134" y="202314"/>
                    <a:pt x="947406" y="0"/>
                  </a:cubicBezTo>
                  <a:lnTo>
                    <a:pt x="0" y="2863046"/>
                  </a:lnTo>
                  <a:lnTo>
                    <a:pt x="2452036" y="1108401"/>
                  </a:lnTo>
                  <a:close/>
                </a:path>
              </a:pathLst>
            </a:custGeom>
            <a:gradFill>
              <a:gsLst>
                <a:gs pos="0">
                  <a:schemeClr val="accent2"/>
                </a:gs>
                <a:gs pos="77000">
                  <a:schemeClr val="accent6"/>
                </a:gs>
              </a:gsLst>
              <a:lin ang="1200000" scaled="0"/>
            </a:gradFill>
            <a:ln w="8397" cap="flat">
              <a:noFill/>
              <a:prstDash val="solid"/>
              <a:miter/>
            </a:ln>
          </p:spPr>
          <p:txBody>
            <a:bodyPr rtlCol="0" anchor="ctr"/>
            <a:lstStyle/>
            <a:p>
              <a:pPr defTabSz="914484"/>
              <a:endParaRPr lang="en-US" dirty="0">
                <a:solidFill>
                  <a:prstClr val="black"/>
                </a:solidFill>
                <a:latin typeface="Segoe UI"/>
              </a:endParaRPr>
            </a:p>
          </p:txBody>
        </p:sp>
        <p:sp>
          <p:nvSpPr>
            <p:cNvPr id="8" name="Freeform: Shape 7">
              <a:extLst>
                <a:ext uri="{FF2B5EF4-FFF2-40B4-BE49-F238E27FC236}">
                  <a16:creationId xmlns:a16="http://schemas.microsoft.com/office/drawing/2014/main" id="{C0E87779-83F7-5A0B-FC0D-D204AA9CF062}"/>
                </a:ext>
              </a:extLst>
            </p:cNvPr>
            <p:cNvSpPr/>
            <p:nvPr/>
          </p:nvSpPr>
          <p:spPr>
            <a:xfrm>
              <a:off x="6094412" y="3983859"/>
              <a:ext cx="3014969" cy="1754645"/>
            </a:xfrm>
            <a:custGeom>
              <a:avLst/>
              <a:gdLst>
                <a:gd name="connsiteX0" fmla="*/ 0 w 3014969"/>
                <a:gd name="connsiteY0" fmla="*/ 1754645 h 1754645"/>
                <a:gd name="connsiteX1" fmla="*/ 3014970 w 3014969"/>
                <a:gd name="connsiteY1" fmla="*/ 1754645 h 1754645"/>
                <a:gd name="connsiteX2" fmla="*/ 2452036 w 3014969"/>
                <a:gd name="connsiteY2" fmla="*/ 0 h 1754645"/>
                <a:gd name="connsiteX3" fmla="*/ 0 w 3014969"/>
                <a:gd name="connsiteY3" fmla="*/ 1754645 h 1754645"/>
                <a:gd name="connsiteX4" fmla="*/ 0 w 3014969"/>
                <a:gd name="connsiteY4" fmla="*/ 1754645 h 175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969" h="1754645">
                  <a:moveTo>
                    <a:pt x="0" y="1754645"/>
                  </a:moveTo>
                  <a:lnTo>
                    <a:pt x="3014970" y="1754645"/>
                  </a:lnTo>
                  <a:cubicBezTo>
                    <a:pt x="3014970" y="1100086"/>
                    <a:pt x="2806357" y="494237"/>
                    <a:pt x="2452036" y="0"/>
                  </a:cubicBezTo>
                  <a:lnTo>
                    <a:pt x="0" y="1754645"/>
                  </a:lnTo>
                  <a:lnTo>
                    <a:pt x="0" y="1754645"/>
                  </a:lnTo>
                  <a:close/>
                </a:path>
              </a:pathLst>
            </a:custGeom>
            <a:solidFill>
              <a:schemeClr val="accent6">
                <a:lumMod val="75000"/>
              </a:schemeClr>
            </a:solidFill>
            <a:ln w="8397" cap="flat">
              <a:noFill/>
              <a:prstDash val="solid"/>
              <a:miter/>
            </a:ln>
          </p:spPr>
          <p:txBody>
            <a:bodyPr rtlCol="0" anchor="ctr"/>
            <a:lstStyle/>
            <a:p>
              <a:pPr defTabSz="914484"/>
              <a:endParaRPr lang="en-US">
                <a:solidFill>
                  <a:prstClr val="black"/>
                </a:solidFill>
                <a:latin typeface="Segoe UI"/>
              </a:endParaRPr>
            </a:p>
          </p:txBody>
        </p:sp>
        <p:sp>
          <p:nvSpPr>
            <p:cNvPr id="9" name="Freeform: Shape 8">
              <a:extLst>
                <a:ext uri="{FF2B5EF4-FFF2-40B4-BE49-F238E27FC236}">
                  <a16:creationId xmlns:a16="http://schemas.microsoft.com/office/drawing/2014/main" id="{77C543F9-21B2-3B6A-D9A2-5941EA36E1BF}"/>
                </a:ext>
              </a:extLst>
            </p:cNvPr>
            <p:cNvSpPr/>
            <p:nvPr/>
          </p:nvSpPr>
          <p:spPr>
            <a:xfrm>
              <a:off x="5172788" y="2723535"/>
              <a:ext cx="1869029" cy="3014969"/>
            </a:xfrm>
            <a:custGeom>
              <a:avLst/>
              <a:gdLst>
                <a:gd name="connsiteX0" fmla="*/ 1869030 w 1869029"/>
                <a:gd name="connsiteY0" fmla="*/ 151924 h 3014969"/>
                <a:gd name="connsiteX1" fmla="*/ 921623 w 1869029"/>
                <a:gd name="connsiteY1" fmla="*/ 0 h 3014969"/>
                <a:gd name="connsiteX2" fmla="*/ 0 w 1869029"/>
                <a:gd name="connsiteY2" fmla="*/ 143526 h 3014969"/>
                <a:gd name="connsiteX3" fmla="*/ 921623 w 1869029"/>
                <a:gd name="connsiteY3" fmla="*/ 3014970 h 3014969"/>
                <a:gd name="connsiteX4" fmla="*/ 1869030 w 1869029"/>
                <a:gd name="connsiteY4" fmla="*/ 151924 h 3014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029" h="3014969">
                  <a:moveTo>
                    <a:pt x="1869030" y="151924"/>
                  </a:moveTo>
                  <a:cubicBezTo>
                    <a:pt x="1571060" y="53413"/>
                    <a:pt x="1252598" y="0"/>
                    <a:pt x="921623" y="0"/>
                  </a:cubicBezTo>
                  <a:cubicBezTo>
                    <a:pt x="600223" y="0"/>
                    <a:pt x="290495" y="50305"/>
                    <a:pt x="0" y="143526"/>
                  </a:cubicBezTo>
                  <a:lnTo>
                    <a:pt x="921623" y="3014970"/>
                  </a:lnTo>
                  <a:lnTo>
                    <a:pt x="1869030" y="151924"/>
                  </a:lnTo>
                  <a:close/>
                </a:path>
              </a:pathLst>
            </a:custGeom>
            <a:gradFill>
              <a:gsLst>
                <a:gs pos="0">
                  <a:schemeClr val="accent2"/>
                </a:gs>
                <a:gs pos="100000">
                  <a:schemeClr val="accent2">
                    <a:lumMod val="75000"/>
                  </a:schemeClr>
                </a:gs>
              </a:gsLst>
              <a:lin ang="0" scaled="0"/>
            </a:gradFill>
            <a:ln w="8397" cap="flat">
              <a:noFill/>
              <a:prstDash val="solid"/>
              <a:miter/>
            </a:ln>
          </p:spPr>
          <p:txBody>
            <a:bodyPr rtlCol="0" anchor="ctr"/>
            <a:lstStyle/>
            <a:p>
              <a:pPr defTabSz="914484"/>
              <a:endParaRPr lang="en-US" dirty="0">
                <a:solidFill>
                  <a:prstClr val="black"/>
                </a:solidFill>
                <a:latin typeface="Segoe UI"/>
              </a:endParaRPr>
            </a:p>
          </p:txBody>
        </p:sp>
        <p:sp>
          <p:nvSpPr>
            <p:cNvPr id="10" name="Freeform: Shape 9">
              <a:extLst>
                <a:ext uri="{FF2B5EF4-FFF2-40B4-BE49-F238E27FC236}">
                  <a16:creationId xmlns:a16="http://schemas.microsoft.com/office/drawing/2014/main" id="{12BF386C-6CEA-C186-5A22-4BA0EEE02CD2}"/>
                </a:ext>
              </a:extLst>
            </p:cNvPr>
            <p:cNvSpPr/>
            <p:nvPr/>
          </p:nvSpPr>
          <p:spPr>
            <a:xfrm>
              <a:off x="3658249" y="2867061"/>
              <a:ext cx="2436162" cy="2871443"/>
            </a:xfrm>
            <a:custGeom>
              <a:avLst/>
              <a:gdLst>
                <a:gd name="connsiteX0" fmla="*/ 1514540 w 2436162"/>
                <a:gd name="connsiteY0" fmla="*/ 0 h 2871443"/>
                <a:gd name="connsiteX1" fmla="*/ 0 w 2436162"/>
                <a:gd name="connsiteY1" fmla="*/ 1094795 h 2871443"/>
                <a:gd name="connsiteX2" fmla="*/ 2436163 w 2436162"/>
                <a:gd name="connsiteY2" fmla="*/ 2871444 h 2871443"/>
                <a:gd name="connsiteX3" fmla="*/ 1514540 w 2436162"/>
                <a:gd name="connsiteY3" fmla="*/ 0 h 2871443"/>
              </a:gdLst>
              <a:ahLst/>
              <a:cxnLst>
                <a:cxn ang="0">
                  <a:pos x="connsiteX0" y="connsiteY0"/>
                </a:cxn>
                <a:cxn ang="0">
                  <a:pos x="connsiteX1" y="connsiteY1"/>
                </a:cxn>
                <a:cxn ang="0">
                  <a:pos x="connsiteX2" y="connsiteY2"/>
                </a:cxn>
                <a:cxn ang="0">
                  <a:pos x="connsiteX3" y="connsiteY3"/>
                </a:cxn>
              </a:cxnLst>
              <a:rect l="l" t="t" r="r" b="b"/>
              <a:pathLst>
                <a:path w="2436162" h="2871443">
                  <a:moveTo>
                    <a:pt x="1514540" y="0"/>
                  </a:moveTo>
                  <a:cubicBezTo>
                    <a:pt x="900544" y="196855"/>
                    <a:pt x="372294" y="585190"/>
                    <a:pt x="0" y="1094795"/>
                  </a:cubicBezTo>
                  <a:lnTo>
                    <a:pt x="2436163" y="2871444"/>
                  </a:lnTo>
                  <a:lnTo>
                    <a:pt x="1514540" y="0"/>
                  </a:lnTo>
                  <a:close/>
                </a:path>
              </a:pathLst>
            </a:custGeom>
            <a:solidFill>
              <a:srgbClr val="F05148"/>
            </a:solidFill>
            <a:ln w="8397" cap="flat">
              <a:noFill/>
              <a:prstDash val="solid"/>
              <a:miter/>
            </a:ln>
          </p:spPr>
          <p:txBody>
            <a:bodyPr rtlCol="0" anchor="ctr"/>
            <a:lstStyle/>
            <a:p>
              <a:pPr defTabSz="914484"/>
              <a:endParaRPr lang="en-US" dirty="0">
                <a:solidFill>
                  <a:prstClr val="black"/>
                </a:solidFill>
                <a:latin typeface="Segoe UI"/>
              </a:endParaRPr>
            </a:p>
          </p:txBody>
        </p:sp>
        <p:sp>
          <p:nvSpPr>
            <p:cNvPr id="11" name="Freeform: Shape 10">
              <a:extLst>
                <a:ext uri="{FF2B5EF4-FFF2-40B4-BE49-F238E27FC236}">
                  <a16:creationId xmlns:a16="http://schemas.microsoft.com/office/drawing/2014/main" id="{267185CB-1199-5676-05F1-7EF15662AAAB}"/>
                </a:ext>
              </a:extLst>
            </p:cNvPr>
            <p:cNvSpPr/>
            <p:nvPr/>
          </p:nvSpPr>
          <p:spPr>
            <a:xfrm>
              <a:off x="3079442" y="3961856"/>
              <a:ext cx="3014969" cy="1776648"/>
            </a:xfrm>
            <a:custGeom>
              <a:avLst/>
              <a:gdLst>
                <a:gd name="connsiteX0" fmla="*/ 3014970 w 3014969"/>
                <a:gd name="connsiteY0" fmla="*/ 1776649 h 1776648"/>
                <a:gd name="connsiteX1" fmla="*/ 578807 w 3014969"/>
                <a:gd name="connsiteY1" fmla="*/ 0 h 1776648"/>
                <a:gd name="connsiteX2" fmla="*/ 0 w 3014969"/>
                <a:gd name="connsiteY2" fmla="*/ 1776649 h 1776648"/>
                <a:gd name="connsiteX3" fmla="*/ 3014970 w 3014969"/>
                <a:gd name="connsiteY3" fmla="*/ 1776649 h 1776648"/>
                <a:gd name="connsiteX4" fmla="*/ 3014970 w 3014969"/>
                <a:gd name="connsiteY4" fmla="*/ 1776649 h 1776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969" h="1776648">
                  <a:moveTo>
                    <a:pt x="3014970" y="1776649"/>
                  </a:moveTo>
                  <a:lnTo>
                    <a:pt x="578807" y="0"/>
                  </a:lnTo>
                  <a:cubicBezTo>
                    <a:pt x="214827" y="498268"/>
                    <a:pt x="0" y="1112348"/>
                    <a:pt x="0" y="1776649"/>
                  </a:cubicBezTo>
                  <a:lnTo>
                    <a:pt x="3014970" y="1776649"/>
                  </a:lnTo>
                  <a:lnTo>
                    <a:pt x="3014970" y="1776649"/>
                  </a:lnTo>
                  <a:close/>
                </a:path>
              </a:pathLst>
            </a:custGeom>
            <a:solidFill>
              <a:srgbClr val="C35192"/>
            </a:solidFill>
            <a:ln w="8397" cap="flat">
              <a:noFill/>
              <a:prstDash val="solid"/>
              <a:miter/>
            </a:ln>
          </p:spPr>
          <p:txBody>
            <a:bodyPr rtlCol="0" anchor="ctr"/>
            <a:lstStyle/>
            <a:p>
              <a:pPr defTabSz="914484"/>
              <a:endParaRPr lang="en-US" dirty="0">
                <a:solidFill>
                  <a:prstClr val="black"/>
                </a:solidFill>
                <a:latin typeface="Segoe UI"/>
              </a:endParaRPr>
            </a:p>
          </p:txBody>
        </p:sp>
      </p:grpSp>
      <p:sp>
        <p:nvSpPr>
          <p:cNvPr id="27" name="Freeform: Shape 26">
            <a:extLst>
              <a:ext uri="{FF2B5EF4-FFF2-40B4-BE49-F238E27FC236}">
                <a16:creationId xmlns:a16="http://schemas.microsoft.com/office/drawing/2014/main" id="{921F2BA8-5194-FBAB-61E3-DEF803309AA6}"/>
              </a:ext>
            </a:extLst>
          </p:cNvPr>
          <p:cNvSpPr/>
          <p:nvPr/>
        </p:nvSpPr>
        <p:spPr>
          <a:xfrm>
            <a:off x="3896882" y="3372902"/>
            <a:ext cx="4477527" cy="2235924"/>
          </a:xfrm>
          <a:custGeom>
            <a:avLst/>
            <a:gdLst>
              <a:gd name="connsiteX0" fmla="*/ 3455670 w 6911339"/>
              <a:gd name="connsiteY0" fmla="*/ 403289 h 3451288"/>
              <a:gd name="connsiteX1" fmla="*/ 6507957 w 6911339"/>
              <a:gd name="connsiteY1" fmla="*/ 3451289 h 3451288"/>
              <a:gd name="connsiteX2" fmla="*/ 6911340 w 6911339"/>
              <a:gd name="connsiteY2" fmla="*/ 3451289 h 3451288"/>
              <a:gd name="connsiteX3" fmla="*/ 3455670 w 6911339"/>
              <a:gd name="connsiteY3" fmla="*/ 0 h 3451288"/>
              <a:gd name="connsiteX4" fmla="*/ 0 w 6911339"/>
              <a:gd name="connsiteY4" fmla="*/ 3451289 h 3451288"/>
              <a:gd name="connsiteX5" fmla="*/ 403289 w 6911339"/>
              <a:gd name="connsiteY5" fmla="*/ 3451289 h 3451288"/>
              <a:gd name="connsiteX6" fmla="*/ 3455670 w 6911339"/>
              <a:gd name="connsiteY6" fmla="*/ 403289 h 345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1339" h="3451288">
                <a:moveTo>
                  <a:pt x="3455670" y="403289"/>
                </a:moveTo>
                <a:cubicBezTo>
                  <a:pt x="5139976" y="403289"/>
                  <a:pt x="6505670" y="1767554"/>
                  <a:pt x="6507957" y="3451289"/>
                </a:cubicBezTo>
                <a:lnTo>
                  <a:pt x="6911340" y="3451289"/>
                </a:lnTo>
                <a:cubicBezTo>
                  <a:pt x="6908959" y="1544765"/>
                  <a:pt x="5362766" y="0"/>
                  <a:pt x="3455670" y="0"/>
                </a:cubicBezTo>
                <a:cubicBezTo>
                  <a:pt x="1548575" y="0"/>
                  <a:pt x="2381" y="1544765"/>
                  <a:pt x="0" y="3451289"/>
                </a:cubicBezTo>
                <a:lnTo>
                  <a:pt x="403289" y="3451289"/>
                </a:lnTo>
                <a:cubicBezTo>
                  <a:pt x="405670" y="1767459"/>
                  <a:pt x="1771364" y="403289"/>
                  <a:pt x="3455670" y="403289"/>
                </a:cubicBezTo>
                <a:close/>
              </a:path>
            </a:pathLst>
          </a:custGeom>
          <a:solidFill>
            <a:schemeClr val="tx1">
              <a:alpha val="12000"/>
            </a:schemeClr>
          </a:solidFill>
          <a:ln w="9525" cap="flat">
            <a:noFill/>
            <a:prstDash val="solid"/>
            <a:miter/>
          </a:ln>
        </p:spPr>
        <p:txBody>
          <a:bodyPr rtlCol="0" anchor="ctr"/>
          <a:lstStyle/>
          <a:p>
            <a:pPr defTabSz="914484"/>
            <a:endParaRPr lang="en-US">
              <a:solidFill>
                <a:prstClr val="black"/>
              </a:solidFill>
              <a:latin typeface="Segoe UI"/>
            </a:endParaRPr>
          </a:p>
        </p:txBody>
      </p:sp>
      <p:sp>
        <p:nvSpPr>
          <p:cNvPr id="100" name="Freeform: Shape 99">
            <a:extLst>
              <a:ext uri="{FF2B5EF4-FFF2-40B4-BE49-F238E27FC236}">
                <a16:creationId xmlns:a16="http://schemas.microsoft.com/office/drawing/2014/main" id="{73EEC1BC-E012-3D03-17B5-A12F1D2DD1D4}"/>
              </a:ext>
            </a:extLst>
          </p:cNvPr>
          <p:cNvSpPr/>
          <p:nvPr/>
        </p:nvSpPr>
        <p:spPr>
          <a:xfrm>
            <a:off x="5094841" y="4572114"/>
            <a:ext cx="2079102" cy="1169382"/>
          </a:xfrm>
          <a:custGeom>
            <a:avLst/>
            <a:gdLst>
              <a:gd name="connsiteX0" fmla="*/ 1581150 w 3162300"/>
              <a:gd name="connsiteY0" fmla="*/ 0 h 1778622"/>
              <a:gd name="connsiteX1" fmla="*/ 3162300 w 3162300"/>
              <a:gd name="connsiteY1" fmla="*/ 1581150 h 1778622"/>
              <a:gd name="connsiteX2" fmla="*/ 3154137 w 3162300"/>
              <a:gd name="connsiteY2" fmla="*/ 1742813 h 1778622"/>
              <a:gd name="connsiteX3" fmla="*/ 3148672 w 3162300"/>
              <a:gd name="connsiteY3" fmla="*/ 1778622 h 1778622"/>
              <a:gd name="connsiteX4" fmla="*/ 13628 w 3162300"/>
              <a:gd name="connsiteY4" fmla="*/ 1778622 h 1778622"/>
              <a:gd name="connsiteX5" fmla="*/ 8163 w 3162300"/>
              <a:gd name="connsiteY5" fmla="*/ 1742813 h 1778622"/>
              <a:gd name="connsiteX6" fmla="*/ 0 w 3162300"/>
              <a:gd name="connsiteY6" fmla="*/ 1581150 h 1778622"/>
              <a:gd name="connsiteX7" fmla="*/ 1581150 w 3162300"/>
              <a:gd name="connsiteY7" fmla="*/ 0 h 17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2300" h="1778622">
                <a:moveTo>
                  <a:pt x="1581150" y="0"/>
                </a:moveTo>
                <a:cubicBezTo>
                  <a:pt x="2454395" y="0"/>
                  <a:pt x="3162300" y="707905"/>
                  <a:pt x="3162300" y="1581150"/>
                </a:cubicBezTo>
                <a:cubicBezTo>
                  <a:pt x="3162300" y="1635728"/>
                  <a:pt x="3159535" y="1689660"/>
                  <a:pt x="3154137" y="1742813"/>
                </a:cubicBezTo>
                <a:lnTo>
                  <a:pt x="3148672" y="1778622"/>
                </a:lnTo>
                <a:lnTo>
                  <a:pt x="13628" y="1778622"/>
                </a:lnTo>
                <a:lnTo>
                  <a:pt x="8163" y="1742813"/>
                </a:lnTo>
                <a:cubicBezTo>
                  <a:pt x="2766" y="1689660"/>
                  <a:pt x="0" y="1635728"/>
                  <a:pt x="0" y="1581150"/>
                </a:cubicBezTo>
                <a:cubicBezTo>
                  <a:pt x="0" y="707905"/>
                  <a:pt x="707905" y="0"/>
                  <a:pt x="1581150" y="0"/>
                </a:cubicBezTo>
                <a:close/>
              </a:path>
            </a:pathLst>
          </a:custGeom>
          <a:gradFill>
            <a:gsLst>
              <a:gs pos="0">
                <a:schemeClr val="tx1">
                  <a:lumMod val="65000"/>
                  <a:lumOff val="35000"/>
                </a:schemeClr>
              </a:gs>
              <a:gs pos="100000">
                <a:schemeClr val="tx1">
                  <a:lumMod val="85000"/>
                  <a:lumOff val="1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484"/>
            <a:endParaRPr lang="en-US" dirty="0">
              <a:solidFill>
                <a:prstClr val="white"/>
              </a:solidFill>
              <a:latin typeface="Segoe UI"/>
            </a:endParaRPr>
          </a:p>
        </p:txBody>
      </p:sp>
      <p:sp>
        <p:nvSpPr>
          <p:cNvPr id="84" name="Freeform: Shape 83">
            <a:extLst>
              <a:ext uri="{FF2B5EF4-FFF2-40B4-BE49-F238E27FC236}">
                <a16:creationId xmlns:a16="http://schemas.microsoft.com/office/drawing/2014/main" id="{E66C1847-D23E-17FD-51C2-EF56E398E63A}"/>
              </a:ext>
            </a:extLst>
          </p:cNvPr>
          <p:cNvSpPr/>
          <p:nvPr/>
        </p:nvSpPr>
        <p:spPr>
          <a:xfrm>
            <a:off x="3723943" y="5599468"/>
            <a:ext cx="4820898" cy="319084"/>
          </a:xfrm>
          <a:custGeom>
            <a:avLst/>
            <a:gdLst>
              <a:gd name="connsiteX0" fmla="*/ 282015 w 7332552"/>
              <a:gd name="connsiteY0" fmla="*/ 0 h 485324"/>
              <a:gd name="connsiteX1" fmla="*/ 7050537 w 7332552"/>
              <a:gd name="connsiteY1" fmla="*/ 0 h 485324"/>
              <a:gd name="connsiteX2" fmla="*/ 7332552 w 7332552"/>
              <a:gd name="connsiteY2" fmla="*/ 282015 h 485324"/>
              <a:gd name="connsiteX3" fmla="*/ 7332552 w 7332552"/>
              <a:gd name="connsiteY3" fmla="*/ 485324 h 485324"/>
              <a:gd name="connsiteX4" fmla="*/ 0 w 7332552"/>
              <a:gd name="connsiteY4" fmla="*/ 485324 h 485324"/>
              <a:gd name="connsiteX5" fmla="*/ 0 w 7332552"/>
              <a:gd name="connsiteY5" fmla="*/ 282015 h 485324"/>
              <a:gd name="connsiteX6" fmla="*/ 282015 w 7332552"/>
              <a:gd name="connsiteY6" fmla="*/ 0 h 48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2552" h="485324">
                <a:moveTo>
                  <a:pt x="282015" y="0"/>
                </a:moveTo>
                <a:lnTo>
                  <a:pt x="7050537" y="0"/>
                </a:lnTo>
                <a:cubicBezTo>
                  <a:pt x="7206290" y="0"/>
                  <a:pt x="7332552" y="126262"/>
                  <a:pt x="7332552" y="282015"/>
                </a:cubicBezTo>
                <a:lnTo>
                  <a:pt x="7332552" y="485324"/>
                </a:lnTo>
                <a:lnTo>
                  <a:pt x="0" y="485324"/>
                </a:lnTo>
                <a:lnTo>
                  <a:pt x="0" y="282015"/>
                </a:lnTo>
                <a:cubicBezTo>
                  <a:pt x="0" y="126262"/>
                  <a:pt x="126262" y="0"/>
                  <a:pt x="282015" y="0"/>
                </a:cubicBezTo>
                <a:close/>
              </a:path>
            </a:pathLst>
          </a:custGeom>
          <a:solidFill>
            <a:srgbClr val="54BBAF"/>
          </a:solidFill>
          <a:ln>
            <a:noFill/>
          </a:ln>
          <a:effectLst>
            <a:innerShdw dist="152400" dir="5400000">
              <a:prstClr val="black">
                <a:alpha val="13000"/>
              </a:prstClr>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484"/>
            <a:endParaRPr lang="en-US" dirty="0">
              <a:solidFill>
                <a:prstClr val="white"/>
              </a:solidFill>
              <a:latin typeface="Segoe UI"/>
            </a:endParaRPr>
          </a:p>
        </p:txBody>
      </p:sp>
      <p:sp>
        <p:nvSpPr>
          <p:cNvPr id="17" name="Freeform: Shape 16">
            <a:extLst>
              <a:ext uri="{FF2B5EF4-FFF2-40B4-BE49-F238E27FC236}">
                <a16:creationId xmlns:a16="http://schemas.microsoft.com/office/drawing/2014/main" id="{1C280FB8-D4DF-B7CB-ED91-BB88871397BF}"/>
              </a:ext>
            </a:extLst>
          </p:cNvPr>
          <p:cNvSpPr/>
          <p:nvPr/>
        </p:nvSpPr>
        <p:spPr>
          <a:xfrm>
            <a:off x="6135646" y="5611666"/>
            <a:ext cx="6263" cy="6263"/>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chemeClr val="bg1"/>
          </a:solidFill>
          <a:ln w="9525" cap="flat">
            <a:noFill/>
            <a:prstDash val="solid"/>
            <a:miter/>
          </a:ln>
        </p:spPr>
        <p:txBody>
          <a:bodyPr rtlCol="0" anchor="ctr"/>
          <a:lstStyle/>
          <a:p>
            <a:pPr defTabSz="914484"/>
            <a:endParaRPr lang="en-US">
              <a:solidFill>
                <a:prstClr val="black"/>
              </a:solidFill>
              <a:latin typeface="Segoe UI"/>
            </a:endParaRPr>
          </a:p>
        </p:txBody>
      </p:sp>
      <p:sp>
        <p:nvSpPr>
          <p:cNvPr id="18" name="Freeform: Shape 17">
            <a:extLst>
              <a:ext uri="{FF2B5EF4-FFF2-40B4-BE49-F238E27FC236}">
                <a16:creationId xmlns:a16="http://schemas.microsoft.com/office/drawing/2014/main" id="{BFB89861-EA93-3947-93B2-4843282CB536}"/>
              </a:ext>
            </a:extLst>
          </p:cNvPr>
          <p:cNvSpPr/>
          <p:nvPr/>
        </p:nvSpPr>
        <p:spPr>
          <a:xfrm>
            <a:off x="6135646" y="5611666"/>
            <a:ext cx="6263" cy="6263"/>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chemeClr val="bg1"/>
          </a:solidFill>
          <a:ln w="9525" cap="flat">
            <a:noFill/>
            <a:prstDash val="solid"/>
            <a:miter/>
          </a:ln>
        </p:spPr>
        <p:txBody>
          <a:bodyPr rtlCol="0" anchor="ctr"/>
          <a:lstStyle/>
          <a:p>
            <a:pPr defTabSz="914484"/>
            <a:endParaRPr lang="en-US">
              <a:solidFill>
                <a:prstClr val="black"/>
              </a:solidFill>
              <a:latin typeface="Segoe UI"/>
            </a:endParaRPr>
          </a:p>
        </p:txBody>
      </p:sp>
      <p:sp>
        <p:nvSpPr>
          <p:cNvPr id="26" name="Freeform: Shape 25">
            <a:extLst>
              <a:ext uri="{FF2B5EF4-FFF2-40B4-BE49-F238E27FC236}">
                <a16:creationId xmlns:a16="http://schemas.microsoft.com/office/drawing/2014/main" id="{89E56AEC-D9F7-6176-0B76-045F4FFB2CE5}"/>
              </a:ext>
            </a:extLst>
          </p:cNvPr>
          <p:cNvSpPr/>
          <p:nvPr/>
        </p:nvSpPr>
        <p:spPr>
          <a:xfrm>
            <a:off x="5896549" y="5372570"/>
            <a:ext cx="478193" cy="478193"/>
          </a:xfrm>
          <a:custGeom>
            <a:avLst/>
            <a:gdLst>
              <a:gd name="connsiteX0" fmla="*/ 727329 w 727329"/>
              <a:gd name="connsiteY0" fmla="*/ 363664 h 727329"/>
              <a:gd name="connsiteX1" fmla="*/ 363665 w 727329"/>
              <a:gd name="connsiteY1" fmla="*/ 727329 h 727329"/>
              <a:gd name="connsiteX2" fmla="*/ 0 w 727329"/>
              <a:gd name="connsiteY2" fmla="*/ 363664 h 727329"/>
              <a:gd name="connsiteX3" fmla="*/ 363665 w 727329"/>
              <a:gd name="connsiteY3" fmla="*/ 0 h 727329"/>
              <a:gd name="connsiteX4" fmla="*/ 727329 w 727329"/>
              <a:gd name="connsiteY4" fmla="*/ 363664 h 727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329" h="727329">
                <a:moveTo>
                  <a:pt x="727329" y="363664"/>
                </a:moveTo>
                <a:cubicBezTo>
                  <a:pt x="727329" y="564511"/>
                  <a:pt x="564511" y="727329"/>
                  <a:pt x="363665" y="727329"/>
                </a:cubicBezTo>
                <a:cubicBezTo>
                  <a:pt x="162818" y="727329"/>
                  <a:pt x="0" y="564511"/>
                  <a:pt x="0" y="363664"/>
                </a:cubicBezTo>
                <a:cubicBezTo>
                  <a:pt x="0" y="162818"/>
                  <a:pt x="162818" y="0"/>
                  <a:pt x="363665" y="0"/>
                </a:cubicBezTo>
                <a:cubicBezTo>
                  <a:pt x="564511" y="0"/>
                  <a:pt x="727329" y="162818"/>
                  <a:pt x="727329" y="363664"/>
                </a:cubicBezTo>
                <a:close/>
              </a:path>
            </a:pathLst>
          </a:custGeom>
          <a:solidFill>
            <a:srgbClr val="54BBAF"/>
          </a:solidFill>
          <a:ln w="9525" cap="flat">
            <a:noFill/>
            <a:prstDash val="solid"/>
            <a:miter/>
          </a:ln>
        </p:spPr>
        <p:txBody>
          <a:bodyPr rtlCol="0" anchor="ctr"/>
          <a:lstStyle/>
          <a:p>
            <a:pPr defTabSz="914484"/>
            <a:endParaRPr lang="en-US">
              <a:solidFill>
                <a:prstClr val="black"/>
              </a:solidFill>
              <a:latin typeface="Segoe UI"/>
            </a:endParaRPr>
          </a:p>
        </p:txBody>
      </p:sp>
      <p:grpSp>
        <p:nvGrpSpPr>
          <p:cNvPr id="116" name="Group 115">
            <a:extLst>
              <a:ext uri="{FF2B5EF4-FFF2-40B4-BE49-F238E27FC236}">
                <a16:creationId xmlns:a16="http://schemas.microsoft.com/office/drawing/2014/main" id="{254130BC-5A57-0571-4A1E-8AB589265D0E}"/>
              </a:ext>
            </a:extLst>
          </p:cNvPr>
          <p:cNvGrpSpPr/>
          <p:nvPr/>
        </p:nvGrpSpPr>
        <p:grpSpPr>
          <a:xfrm>
            <a:off x="4322573" y="1043236"/>
            <a:ext cx="4703280" cy="1263028"/>
            <a:chOff x="6598468" y="2658806"/>
            <a:chExt cx="2443932" cy="823027"/>
          </a:xfrm>
        </p:grpSpPr>
        <p:sp>
          <p:nvSpPr>
            <p:cNvPr id="117" name="Rectangle 116">
              <a:extLst>
                <a:ext uri="{FF2B5EF4-FFF2-40B4-BE49-F238E27FC236}">
                  <a16:creationId xmlns:a16="http://schemas.microsoft.com/office/drawing/2014/main" id="{9C6E3DB4-7893-87C6-2C80-D68C54006F62}"/>
                </a:ext>
              </a:extLst>
            </p:cNvPr>
            <p:cNvSpPr/>
            <p:nvPr/>
          </p:nvSpPr>
          <p:spPr>
            <a:xfrm>
              <a:off x="6598468" y="2996952"/>
              <a:ext cx="2443932" cy="484881"/>
            </a:xfrm>
            <a:prstGeom prst="rect">
              <a:avLst/>
            </a:prstGeom>
          </p:spPr>
          <p:txBody>
            <a:bodyPr wrap="square" lIns="0" tIns="0" rIns="0" bIns="0" anchor="t">
              <a:noAutofit/>
            </a:bodyPr>
            <a:lstStyle/>
            <a:p>
              <a:pPr defTabSz="914484"/>
              <a:r>
                <a:rPr lang="en-US" sz="1400" dirty="0">
                  <a:solidFill>
                    <a:prstClr val="black">
                      <a:lumMod val="85000"/>
                      <a:lumOff val="15000"/>
                    </a:prstClr>
                  </a:solidFill>
                  <a:latin typeface="Segoe UI" panose="020B0502040204020203" pitchFamily="34" charset="0"/>
                  <a:ea typeface="Open Sans" panose="020B0606030504020204" pitchFamily="34" charset="0"/>
                  <a:cs typeface="Segoe UI" panose="020B0502040204020203" pitchFamily="34" charset="0"/>
                </a:rPr>
                <a:t>- Partial support provided limited relief from financial pressure</a:t>
              </a:r>
            </a:p>
            <a:p>
              <a:pPr defTabSz="914484"/>
              <a:r>
                <a:rPr lang="en-US" sz="1400" dirty="0">
                  <a:solidFill>
                    <a:prstClr val="black">
                      <a:lumMod val="85000"/>
                      <a:lumOff val="15000"/>
                    </a:prstClr>
                  </a:solidFill>
                  <a:latin typeface="Segoe UI" panose="020B0502040204020203" pitchFamily="34" charset="0"/>
                  <a:ea typeface="Open Sans" panose="020B0606030504020204" pitchFamily="34" charset="0"/>
                  <a:cs typeface="Segoe UI" panose="020B0502040204020203" pitchFamily="34" charset="0"/>
                </a:rPr>
                <a:t>- Impact depended heavily on the household’s underlying economic situation</a:t>
              </a:r>
            </a:p>
            <a:p>
              <a:pPr defTabSz="914484"/>
              <a:r>
                <a:rPr lang="en-US" sz="1400" dirty="0">
                  <a:solidFill>
                    <a:prstClr val="black">
                      <a:lumMod val="85000"/>
                      <a:lumOff val="15000"/>
                    </a:prstClr>
                  </a:solidFill>
                  <a:latin typeface="Segoe UI" panose="020B0502040204020203" pitchFamily="34" charset="0"/>
                  <a:ea typeface="Open Sans" panose="020B0606030504020204" pitchFamily="34" charset="0"/>
                  <a:cs typeface="Segoe UI" panose="020B0502040204020203" pitchFamily="34" charset="0"/>
                </a:rPr>
                <a:t>- Syrian households receiving 50–60% of rent support still struggled to pay the remaining balance on time</a:t>
              </a:r>
            </a:p>
            <a:p>
              <a:pPr defTabSz="914484"/>
              <a:r>
                <a:rPr lang="en-US" sz="1400" dirty="0">
                  <a:solidFill>
                    <a:prstClr val="black">
                      <a:lumMod val="85000"/>
                      <a:lumOff val="15000"/>
                    </a:prstClr>
                  </a:solidFill>
                  <a:latin typeface="Segoe UI" panose="020B0502040204020203" pitchFamily="34" charset="0"/>
                  <a:ea typeface="Open Sans" panose="020B0606030504020204" pitchFamily="34" charset="0"/>
                  <a:cs typeface="Segoe UI" panose="020B0502040204020203" pitchFamily="34" charset="0"/>
                </a:rPr>
                <a:t>- Lebanese households reported more positive outcomes with this %</a:t>
              </a:r>
            </a:p>
          </p:txBody>
        </p:sp>
        <p:sp>
          <p:nvSpPr>
            <p:cNvPr id="118" name="Rectangle 117">
              <a:extLst>
                <a:ext uri="{FF2B5EF4-FFF2-40B4-BE49-F238E27FC236}">
                  <a16:creationId xmlns:a16="http://schemas.microsoft.com/office/drawing/2014/main" id="{C7F36A9C-0FEC-04C3-34BA-41BF9C8FC9D2}"/>
                </a:ext>
              </a:extLst>
            </p:cNvPr>
            <p:cNvSpPr/>
            <p:nvPr/>
          </p:nvSpPr>
          <p:spPr>
            <a:xfrm>
              <a:off x="6598468" y="2658806"/>
              <a:ext cx="2443932" cy="248184"/>
            </a:xfrm>
            <a:prstGeom prst="rect">
              <a:avLst/>
            </a:prstGeom>
          </p:spPr>
          <p:txBody>
            <a:bodyPr wrap="square" lIns="0" tIns="0" rIns="0" bIns="0" anchor="ctr">
              <a:noAutofit/>
            </a:bodyPr>
            <a:lstStyle/>
            <a:p>
              <a:pPr algn="ctr" defTabSz="914484"/>
              <a:r>
                <a:rPr lang="en-US" sz="1400" b="1" dirty="0">
                  <a:solidFill>
                    <a:srgbClr val="ED7D31"/>
                  </a:solidFill>
                  <a:latin typeface="Segoe UI" panose="020B0502040204020203" pitchFamily="34" charset="0"/>
                  <a:ea typeface="Open Sans" panose="020B0606030504020204" pitchFamily="34" charset="0"/>
                  <a:cs typeface="Segoe UI" panose="020B0502040204020203" pitchFamily="34" charset="0"/>
                </a:rPr>
                <a:t>Meaningful but Still Incomplete Relief</a:t>
              </a:r>
              <a:endParaRPr lang="en-IN" sz="1400" b="1" dirty="0">
                <a:solidFill>
                  <a:srgbClr val="ED7D31"/>
                </a:solidFill>
                <a:latin typeface="Segoe UI" panose="020B0502040204020203" pitchFamily="34" charset="0"/>
                <a:ea typeface="Open Sans" panose="020B0606030504020204" pitchFamily="34" charset="0"/>
                <a:cs typeface="Segoe UI" panose="020B0502040204020203" pitchFamily="34" charset="0"/>
              </a:endParaRPr>
            </a:p>
          </p:txBody>
        </p:sp>
      </p:grpSp>
      <p:grpSp>
        <p:nvGrpSpPr>
          <p:cNvPr id="110" name="Group 109">
            <a:extLst>
              <a:ext uri="{FF2B5EF4-FFF2-40B4-BE49-F238E27FC236}">
                <a16:creationId xmlns:a16="http://schemas.microsoft.com/office/drawing/2014/main" id="{F1A946E9-216C-CA57-8929-AE563FEE479E}"/>
              </a:ext>
            </a:extLst>
          </p:cNvPr>
          <p:cNvGrpSpPr/>
          <p:nvPr/>
        </p:nvGrpSpPr>
        <p:grpSpPr>
          <a:xfrm>
            <a:off x="1802296" y="2885447"/>
            <a:ext cx="2421489" cy="849418"/>
            <a:chOff x="6598468" y="2658806"/>
            <a:chExt cx="2443932" cy="823027"/>
          </a:xfrm>
        </p:grpSpPr>
        <p:sp>
          <p:nvSpPr>
            <p:cNvPr id="111" name="Rectangle 110">
              <a:extLst>
                <a:ext uri="{FF2B5EF4-FFF2-40B4-BE49-F238E27FC236}">
                  <a16:creationId xmlns:a16="http://schemas.microsoft.com/office/drawing/2014/main" id="{86431698-4C4E-B8D2-BDD4-6F48CC4F09D1}"/>
                </a:ext>
              </a:extLst>
            </p:cNvPr>
            <p:cNvSpPr/>
            <p:nvPr/>
          </p:nvSpPr>
          <p:spPr>
            <a:xfrm>
              <a:off x="6598468" y="2996952"/>
              <a:ext cx="2443932" cy="484881"/>
            </a:xfrm>
            <a:prstGeom prst="rect">
              <a:avLst/>
            </a:prstGeom>
          </p:spPr>
          <p:txBody>
            <a:bodyPr wrap="square" lIns="0" tIns="0" rIns="0" bIns="0" anchor="t">
              <a:noAutofit/>
            </a:bodyPr>
            <a:lstStyle/>
            <a:p>
              <a:r>
                <a:rPr lang="en-US" sz="1400" dirty="0">
                  <a:solidFill>
                    <a:prstClr val="black"/>
                  </a:solidFill>
                  <a:latin typeface="Segoe UI"/>
                </a:rPr>
                <a:t>- No reduction in negative coping strategies</a:t>
              </a:r>
            </a:p>
            <a:p>
              <a:r>
                <a:rPr lang="en-US" sz="1400" dirty="0">
                  <a:solidFill>
                    <a:prstClr val="black"/>
                  </a:solidFill>
                  <a:latin typeface="Segoe UI"/>
                </a:rPr>
                <a:t>- Borrowing to cover rent gap</a:t>
              </a:r>
            </a:p>
            <a:p>
              <a:r>
                <a:rPr lang="en-US" sz="1400" dirty="0">
                  <a:solidFill>
                    <a:prstClr val="black"/>
                  </a:solidFill>
                  <a:latin typeface="Segoe UI"/>
                </a:rPr>
                <a:t>Child labor</a:t>
              </a:r>
            </a:p>
            <a:p>
              <a:r>
                <a:rPr lang="en-US" sz="1400" dirty="0">
                  <a:solidFill>
                    <a:prstClr val="black"/>
                  </a:solidFill>
                  <a:latin typeface="Segoe UI"/>
                </a:rPr>
                <a:t>- Delaying medical purchases</a:t>
              </a:r>
            </a:p>
            <a:p>
              <a:pPr algn="r" defTabSz="914484"/>
              <a:r>
                <a:rPr lang="en-IN" sz="1400" dirty="0">
                  <a:solidFill>
                    <a:prstClr val="black">
                      <a:lumMod val="85000"/>
                      <a:lumOff val="15000"/>
                    </a:prstClr>
                  </a:solidFill>
                  <a:latin typeface="Segoe UI" panose="020B0502040204020203" pitchFamily="34" charset="0"/>
                  <a:ea typeface="Open Sans" panose="020B0606030504020204" pitchFamily="34" charset="0"/>
                  <a:cs typeface="Segoe UI" panose="020B0502040204020203" pitchFamily="34" charset="0"/>
                </a:rPr>
                <a:t>.</a:t>
              </a:r>
            </a:p>
          </p:txBody>
        </p:sp>
        <p:sp>
          <p:nvSpPr>
            <p:cNvPr id="112" name="Rectangle 111">
              <a:extLst>
                <a:ext uri="{FF2B5EF4-FFF2-40B4-BE49-F238E27FC236}">
                  <a16:creationId xmlns:a16="http://schemas.microsoft.com/office/drawing/2014/main" id="{8B91ACAE-5D81-DDE2-6EDF-197C65E113BE}"/>
                </a:ext>
              </a:extLst>
            </p:cNvPr>
            <p:cNvSpPr/>
            <p:nvPr/>
          </p:nvSpPr>
          <p:spPr>
            <a:xfrm>
              <a:off x="6598468" y="2658806"/>
              <a:ext cx="2443932" cy="248184"/>
            </a:xfrm>
            <a:prstGeom prst="rect">
              <a:avLst/>
            </a:prstGeom>
          </p:spPr>
          <p:txBody>
            <a:bodyPr wrap="square" lIns="0" tIns="0" rIns="0" bIns="0" anchor="ctr">
              <a:noAutofit/>
            </a:bodyPr>
            <a:lstStyle/>
            <a:p>
              <a:pPr defTabSz="914484"/>
              <a:r>
                <a:rPr lang="en-IN" sz="1400" b="1" dirty="0">
                  <a:solidFill>
                    <a:srgbClr val="FF0000"/>
                  </a:solidFill>
                  <a:latin typeface="Segoe UI" panose="020B0502040204020203" pitchFamily="34" charset="0"/>
                  <a:ea typeface="Open Sans" panose="020B0606030504020204" pitchFamily="34" charset="0"/>
                  <a:cs typeface="Segoe UI" panose="020B0502040204020203" pitchFamily="34" charset="0"/>
                </a:rPr>
                <a:t>Very limited protective effect </a:t>
              </a:r>
            </a:p>
          </p:txBody>
        </p:sp>
      </p:grpSp>
      <p:grpSp>
        <p:nvGrpSpPr>
          <p:cNvPr id="119" name="Group 118">
            <a:extLst>
              <a:ext uri="{FF2B5EF4-FFF2-40B4-BE49-F238E27FC236}">
                <a16:creationId xmlns:a16="http://schemas.microsoft.com/office/drawing/2014/main" id="{C0462640-05B4-FCFB-7FD1-8EC0DAB5C9F9}"/>
              </a:ext>
            </a:extLst>
          </p:cNvPr>
          <p:cNvGrpSpPr/>
          <p:nvPr/>
        </p:nvGrpSpPr>
        <p:grpSpPr>
          <a:xfrm>
            <a:off x="8800100" y="3366032"/>
            <a:ext cx="3107648" cy="790925"/>
            <a:chOff x="6598467" y="2427541"/>
            <a:chExt cx="2443933" cy="1054292"/>
          </a:xfrm>
        </p:grpSpPr>
        <p:sp>
          <p:nvSpPr>
            <p:cNvPr id="120" name="Rectangle 119">
              <a:extLst>
                <a:ext uri="{FF2B5EF4-FFF2-40B4-BE49-F238E27FC236}">
                  <a16:creationId xmlns:a16="http://schemas.microsoft.com/office/drawing/2014/main" id="{7E44DEA7-D37D-8B7D-FA7C-317CAA299A6D}"/>
                </a:ext>
              </a:extLst>
            </p:cNvPr>
            <p:cNvSpPr/>
            <p:nvPr/>
          </p:nvSpPr>
          <p:spPr>
            <a:xfrm>
              <a:off x="6598468" y="2996952"/>
              <a:ext cx="2443932" cy="484881"/>
            </a:xfrm>
            <a:prstGeom prst="rect">
              <a:avLst/>
            </a:prstGeom>
          </p:spPr>
          <p:txBody>
            <a:bodyPr wrap="square" lIns="0" tIns="0" rIns="0" bIns="0" anchor="t">
              <a:noAutofit/>
            </a:bodyPr>
            <a:lstStyle/>
            <a:p>
              <a:pPr defTabSz="914484"/>
              <a:r>
                <a:rPr lang="en-US" sz="1400" dirty="0">
                  <a:solidFill>
                    <a:prstClr val="black">
                      <a:lumMod val="85000"/>
                      <a:lumOff val="15000"/>
                    </a:prstClr>
                  </a:solidFill>
                  <a:latin typeface="Segoe UI" panose="020B0502040204020203" pitchFamily="34" charset="0"/>
                  <a:ea typeface="Open Sans" panose="020B0606030504020204" pitchFamily="34" charset="0"/>
                  <a:cs typeface="Segoe UI" panose="020B0502040204020203" pitchFamily="34" charset="0"/>
                </a:rPr>
                <a:t>- Reduced reliance on negative coping strategies</a:t>
              </a:r>
            </a:p>
            <a:p>
              <a:pPr defTabSz="914484"/>
              <a:r>
                <a:rPr lang="en-US" sz="1400" dirty="0">
                  <a:solidFill>
                    <a:prstClr val="black">
                      <a:lumMod val="85000"/>
                      <a:lumOff val="15000"/>
                    </a:prstClr>
                  </a:solidFill>
                  <a:latin typeface="Segoe UI" panose="020B0502040204020203" pitchFamily="34" charset="0"/>
                  <a:ea typeface="Open Sans" panose="020B0606030504020204" pitchFamily="34" charset="0"/>
                  <a:cs typeface="Segoe UI" panose="020B0502040204020203" pitchFamily="34" charset="0"/>
                </a:rPr>
                <a:t>- Improved dietary diversity </a:t>
              </a:r>
            </a:p>
            <a:p>
              <a:pPr defTabSz="914484"/>
              <a:r>
                <a:rPr lang="en-US" sz="1400" dirty="0">
                  <a:solidFill>
                    <a:prstClr val="black">
                      <a:lumMod val="85000"/>
                      <a:lumOff val="15000"/>
                    </a:prstClr>
                  </a:solidFill>
                  <a:latin typeface="Segoe UI" panose="020B0502040204020203" pitchFamily="34" charset="0"/>
                  <a:ea typeface="Open Sans" panose="020B0606030504020204" pitchFamily="34" charset="0"/>
                  <a:cs typeface="Segoe UI" panose="020B0502040204020203" pitchFamily="34" charset="0"/>
                </a:rPr>
                <a:t>- Greater ability to prioritize health needs</a:t>
              </a:r>
            </a:p>
            <a:p>
              <a:pPr defTabSz="914484"/>
              <a:r>
                <a:rPr lang="en-US" sz="1400" dirty="0">
                  <a:solidFill>
                    <a:prstClr val="black">
                      <a:lumMod val="85000"/>
                      <a:lumOff val="15000"/>
                    </a:prstClr>
                  </a:solidFill>
                  <a:latin typeface="Segoe UI" panose="020B0502040204020203" pitchFamily="34" charset="0"/>
                  <a:ea typeface="Open Sans" panose="020B0606030504020204" pitchFamily="34" charset="0"/>
                  <a:cs typeface="Segoe UI" panose="020B0502040204020203" pitchFamily="34" charset="0"/>
                </a:rPr>
                <a:t>- Better coverage of children’s essential needs, including clothing and fees</a:t>
              </a:r>
            </a:p>
            <a:p>
              <a:pPr defTabSz="914484"/>
              <a:r>
                <a:rPr lang="en-US" sz="1400" dirty="0">
                  <a:solidFill>
                    <a:prstClr val="black">
                      <a:lumMod val="85000"/>
                      <a:lumOff val="15000"/>
                    </a:prstClr>
                  </a:solidFill>
                  <a:latin typeface="Segoe UI" panose="020B0502040204020203" pitchFamily="34" charset="0"/>
                  <a:ea typeface="Open Sans" panose="020B0606030504020204" pitchFamily="34" charset="0"/>
                  <a:cs typeface="Segoe UI" panose="020B0502040204020203" pitchFamily="34" charset="0"/>
                </a:rPr>
                <a:t>- Improved ability to pay rent on time</a:t>
              </a:r>
            </a:p>
            <a:p>
              <a:pPr defTabSz="914484"/>
              <a:r>
                <a:rPr lang="en-US" sz="1400" dirty="0">
                  <a:solidFill>
                    <a:prstClr val="black">
                      <a:lumMod val="85000"/>
                      <a:lumOff val="15000"/>
                    </a:prstClr>
                  </a:solidFill>
                  <a:latin typeface="Segoe UI" panose="020B0502040204020203" pitchFamily="34" charset="0"/>
                  <a:ea typeface="Open Sans" panose="020B0606030504020204" pitchFamily="34" charset="0"/>
                  <a:cs typeface="Segoe UI" panose="020B0502040204020203" pitchFamily="34" charset="0"/>
                </a:rPr>
                <a:t>- % over 70% does not determine ability to stay beyond covered rent period. </a:t>
              </a:r>
            </a:p>
          </p:txBody>
        </p:sp>
        <p:sp>
          <p:nvSpPr>
            <p:cNvPr id="121" name="Rectangle 120">
              <a:extLst>
                <a:ext uri="{FF2B5EF4-FFF2-40B4-BE49-F238E27FC236}">
                  <a16:creationId xmlns:a16="http://schemas.microsoft.com/office/drawing/2014/main" id="{57255AD8-3030-D74A-FB7B-882C23F89ABE}"/>
                </a:ext>
              </a:extLst>
            </p:cNvPr>
            <p:cNvSpPr/>
            <p:nvPr/>
          </p:nvSpPr>
          <p:spPr>
            <a:xfrm>
              <a:off x="6598467" y="2427541"/>
              <a:ext cx="2443932" cy="248183"/>
            </a:xfrm>
            <a:prstGeom prst="rect">
              <a:avLst/>
            </a:prstGeom>
          </p:spPr>
          <p:txBody>
            <a:bodyPr wrap="square" lIns="0" tIns="0" rIns="0" bIns="0" anchor="ctr">
              <a:noAutofit/>
            </a:bodyPr>
            <a:lstStyle/>
            <a:p>
              <a:pPr defTabSz="914484"/>
              <a:r>
                <a:rPr lang="en-US" sz="1350" b="1" dirty="0">
                  <a:solidFill>
                    <a:srgbClr val="70AD47"/>
                  </a:solidFill>
                  <a:latin typeface="Segoe UI" panose="020B0502040204020203" pitchFamily="34" charset="0"/>
                  <a:ea typeface="Open Sans" panose="020B0606030504020204" pitchFamily="34" charset="0"/>
                  <a:cs typeface="Segoe UI" panose="020B0502040204020203" pitchFamily="34" charset="0"/>
                </a:rPr>
                <a:t>Basic Needs Met and Reduced Debt Cycles</a:t>
              </a:r>
              <a:endParaRPr lang="en-IN" sz="1350" b="1" dirty="0">
                <a:solidFill>
                  <a:srgbClr val="70AD47"/>
                </a:solidFill>
                <a:latin typeface="Segoe UI" panose="020B0502040204020203" pitchFamily="34" charset="0"/>
                <a:ea typeface="Open Sans" panose="020B0606030504020204" pitchFamily="34" charset="0"/>
                <a:cs typeface="Segoe UI" panose="020B0502040204020203" pitchFamily="34" charset="0"/>
              </a:endParaRPr>
            </a:p>
          </p:txBody>
        </p:sp>
      </p:grpSp>
      <p:grpSp>
        <p:nvGrpSpPr>
          <p:cNvPr id="106" name="Group 105">
            <a:extLst>
              <a:ext uri="{FF2B5EF4-FFF2-40B4-BE49-F238E27FC236}">
                <a16:creationId xmlns:a16="http://schemas.microsoft.com/office/drawing/2014/main" id="{5A9D6C80-1C74-D8A1-2AB7-06F4F9D88CB8}"/>
              </a:ext>
            </a:extLst>
          </p:cNvPr>
          <p:cNvGrpSpPr/>
          <p:nvPr/>
        </p:nvGrpSpPr>
        <p:grpSpPr>
          <a:xfrm>
            <a:off x="1395859" y="4733698"/>
            <a:ext cx="1947657" cy="617431"/>
            <a:chOff x="6598468" y="2658806"/>
            <a:chExt cx="2443932" cy="823027"/>
          </a:xfrm>
        </p:grpSpPr>
        <p:sp>
          <p:nvSpPr>
            <p:cNvPr id="107" name="Rectangle 106">
              <a:extLst>
                <a:ext uri="{FF2B5EF4-FFF2-40B4-BE49-F238E27FC236}">
                  <a16:creationId xmlns:a16="http://schemas.microsoft.com/office/drawing/2014/main" id="{73DAB73D-5E1E-B05E-7FCD-E7F0617CD98B}"/>
                </a:ext>
              </a:extLst>
            </p:cNvPr>
            <p:cNvSpPr/>
            <p:nvPr/>
          </p:nvSpPr>
          <p:spPr>
            <a:xfrm>
              <a:off x="6598468" y="2996952"/>
              <a:ext cx="2443932" cy="484881"/>
            </a:xfrm>
            <a:prstGeom prst="rect">
              <a:avLst/>
            </a:prstGeom>
          </p:spPr>
          <p:txBody>
            <a:bodyPr wrap="square" lIns="0" tIns="0" rIns="0" bIns="0" anchor="t">
              <a:noAutofit/>
            </a:bodyPr>
            <a:lstStyle/>
            <a:p>
              <a:pPr defTabSz="914484"/>
              <a:r>
                <a:rPr lang="en-IN" sz="1400" dirty="0">
                  <a:solidFill>
                    <a:prstClr val="black">
                      <a:lumMod val="85000"/>
                      <a:lumOff val="15000"/>
                    </a:prstClr>
                  </a:solidFill>
                  <a:latin typeface="Segoe UI" panose="020B0502040204020203" pitchFamily="34" charset="0"/>
                  <a:ea typeface="Open Sans" panose="020B0606030504020204" pitchFamily="34" charset="0"/>
                  <a:cs typeface="Segoe UI" panose="020B0502040204020203" pitchFamily="34" charset="0"/>
                </a:rPr>
                <a:t>- </a:t>
              </a:r>
              <a:r>
                <a:rPr lang="en-IN" sz="1400" dirty="0" err="1">
                  <a:solidFill>
                    <a:prstClr val="black">
                      <a:lumMod val="85000"/>
                      <a:lumOff val="15000"/>
                    </a:prstClr>
                  </a:solidFill>
                  <a:latin typeface="Segoe UI" panose="020B0502040204020203" pitchFamily="34" charset="0"/>
                  <a:ea typeface="Open Sans" panose="020B0606030504020204" pitchFamily="34" charset="0"/>
                  <a:cs typeface="Segoe UI" panose="020B0502040204020203" pitchFamily="34" charset="0"/>
                </a:rPr>
                <a:t>CfR</a:t>
              </a:r>
              <a:r>
                <a:rPr lang="en-IN" sz="1400" dirty="0">
                  <a:solidFill>
                    <a:prstClr val="black">
                      <a:lumMod val="85000"/>
                      <a:lumOff val="15000"/>
                    </a:prstClr>
                  </a:solidFill>
                  <a:latin typeface="Segoe UI" panose="020B0502040204020203" pitchFamily="34" charset="0"/>
                  <a:ea typeface="Open Sans" panose="020B0606030504020204" pitchFamily="34" charset="0"/>
                  <a:cs typeface="Segoe UI" panose="020B0502040204020203" pitchFamily="34" charset="0"/>
                </a:rPr>
                <a:t> is time and resources consuming for the null protection on negative coping</a:t>
              </a:r>
            </a:p>
          </p:txBody>
        </p:sp>
        <p:sp>
          <p:nvSpPr>
            <p:cNvPr id="108" name="Rectangle 107">
              <a:extLst>
                <a:ext uri="{FF2B5EF4-FFF2-40B4-BE49-F238E27FC236}">
                  <a16:creationId xmlns:a16="http://schemas.microsoft.com/office/drawing/2014/main" id="{0D04E9BE-2220-B78E-431F-89EA6A294D9F}"/>
                </a:ext>
              </a:extLst>
            </p:cNvPr>
            <p:cNvSpPr/>
            <p:nvPr/>
          </p:nvSpPr>
          <p:spPr>
            <a:xfrm>
              <a:off x="6598468" y="2658806"/>
              <a:ext cx="2443932" cy="248184"/>
            </a:xfrm>
            <a:prstGeom prst="rect">
              <a:avLst/>
            </a:prstGeom>
          </p:spPr>
          <p:txBody>
            <a:bodyPr wrap="square" lIns="0" tIns="0" rIns="0" bIns="0" anchor="ctr">
              <a:noAutofit/>
            </a:bodyPr>
            <a:lstStyle/>
            <a:p>
              <a:pPr defTabSz="914484"/>
              <a:r>
                <a:rPr lang="en-IN" sz="1400" b="1" dirty="0">
                  <a:solidFill>
                    <a:srgbClr val="7030A0"/>
                  </a:solidFill>
                  <a:latin typeface="Segoe UI" panose="020B0502040204020203" pitchFamily="34" charset="0"/>
                  <a:ea typeface="Open Sans" panose="020B0606030504020204" pitchFamily="34" charset="0"/>
                  <a:cs typeface="Segoe UI" panose="020B0502040204020203" pitchFamily="34" charset="0"/>
                </a:rPr>
                <a:t>Not worth it</a:t>
              </a:r>
            </a:p>
          </p:txBody>
        </p:sp>
      </p:grpSp>
      <p:grpSp>
        <p:nvGrpSpPr>
          <p:cNvPr id="161" name="Group 160">
            <a:extLst>
              <a:ext uri="{FF2B5EF4-FFF2-40B4-BE49-F238E27FC236}">
                <a16:creationId xmlns:a16="http://schemas.microsoft.com/office/drawing/2014/main" id="{CFC7BA35-5A5B-9A2E-FB5B-C69C6FC5BECB}"/>
              </a:ext>
            </a:extLst>
          </p:cNvPr>
          <p:cNvGrpSpPr/>
          <p:nvPr/>
        </p:nvGrpSpPr>
        <p:grpSpPr>
          <a:xfrm>
            <a:off x="3917749" y="3376068"/>
            <a:ext cx="4432761" cy="1985388"/>
            <a:chOff x="3139656" y="2741831"/>
            <a:chExt cx="5908809" cy="2646494"/>
          </a:xfrm>
        </p:grpSpPr>
        <p:grpSp>
          <p:nvGrpSpPr>
            <p:cNvPr id="125" name="Graphic 41">
              <a:extLst>
                <a:ext uri="{FF2B5EF4-FFF2-40B4-BE49-F238E27FC236}">
                  <a16:creationId xmlns:a16="http://schemas.microsoft.com/office/drawing/2014/main" id="{70203BAD-B018-D94F-2A79-DAA55C823078}"/>
                </a:ext>
              </a:extLst>
            </p:cNvPr>
            <p:cNvGrpSpPr/>
            <p:nvPr/>
          </p:nvGrpSpPr>
          <p:grpSpPr>
            <a:xfrm>
              <a:off x="3139656" y="4278230"/>
              <a:ext cx="546624" cy="1087659"/>
              <a:chOff x="2875807" y="1864015"/>
              <a:chExt cx="595464" cy="1184840"/>
            </a:xfrm>
          </p:grpSpPr>
          <p:sp>
            <p:nvSpPr>
              <p:cNvPr id="157" name="Freeform: Shape 156">
                <a:extLst>
                  <a:ext uri="{FF2B5EF4-FFF2-40B4-BE49-F238E27FC236}">
                    <a16:creationId xmlns:a16="http://schemas.microsoft.com/office/drawing/2014/main" id="{B0BD19D0-046E-F6B0-8218-94094B945034}"/>
                  </a:ext>
                </a:extLst>
              </p:cNvPr>
              <p:cNvSpPr/>
              <p:nvPr/>
            </p:nvSpPr>
            <p:spPr>
              <a:xfrm>
                <a:off x="2875807" y="3017430"/>
                <a:ext cx="248714" cy="31425"/>
              </a:xfrm>
              <a:custGeom>
                <a:avLst/>
                <a:gdLst>
                  <a:gd name="connsiteX0" fmla="*/ 0 w 248714"/>
                  <a:gd name="connsiteY0" fmla="*/ 0 h 31425"/>
                  <a:gd name="connsiteX1" fmla="*/ 248714 w 248714"/>
                  <a:gd name="connsiteY1" fmla="*/ 31425 h 31425"/>
                </a:gdLst>
                <a:ahLst/>
                <a:cxnLst>
                  <a:cxn ang="0">
                    <a:pos x="connsiteX0" y="connsiteY0"/>
                  </a:cxn>
                  <a:cxn ang="0">
                    <a:pos x="connsiteX1" y="connsiteY1"/>
                  </a:cxn>
                </a:cxnLst>
                <a:rect l="l" t="t" r="r" b="b"/>
                <a:pathLst>
                  <a:path w="248714" h="31425">
                    <a:moveTo>
                      <a:pt x="0" y="0"/>
                    </a:moveTo>
                    <a:lnTo>
                      <a:pt x="248714" y="31425"/>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sp>
            <p:nvSpPr>
              <p:cNvPr id="158" name="Freeform: Shape 157">
                <a:extLst>
                  <a:ext uri="{FF2B5EF4-FFF2-40B4-BE49-F238E27FC236}">
                    <a16:creationId xmlns:a16="http://schemas.microsoft.com/office/drawing/2014/main" id="{58492105-F909-43B8-E3CA-9AB643829C74}"/>
                  </a:ext>
                </a:extLst>
              </p:cNvPr>
              <p:cNvSpPr/>
              <p:nvPr/>
            </p:nvSpPr>
            <p:spPr>
              <a:xfrm>
                <a:off x="2952355" y="2618216"/>
                <a:ext cx="242805" cy="62223"/>
              </a:xfrm>
              <a:custGeom>
                <a:avLst/>
                <a:gdLst>
                  <a:gd name="connsiteX0" fmla="*/ 0 w 242805"/>
                  <a:gd name="connsiteY0" fmla="*/ 0 h 62223"/>
                  <a:gd name="connsiteX1" fmla="*/ 242805 w 242805"/>
                  <a:gd name="connsiteY1" fmla="*/ 62224 h 62223"/>
                </a:gdLst>
                <a:ahLst/>
                <a:cxnLst>
                  <a:cxn ang="0">
                    <a:pos x="connsiteX0" y="connsiteY0"/>
                  </a:cxn>
                  <a:cxn ang="0">
                    <a:pos x="connsiteX1" y="connsiteY1"/>
                  </a:cxn>
                </a:cxnLst>
                <a:rect l="l" t="t" r="r" b="b"/>
                <a:pathLst>
                  <a:path w="242805" h="62223">
                    <a:moveTo>
                      <a:pt x="0" y="0"/>
                    </a:moveTo>
                    <a:lnTo>
                      <a:pt x="242805" y="62224"/>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sp>
            <p:nvSpPr>
              <p:cNvPr id="159" name="Freeform: Shape 158">
                <a:extLst>
                  <a:ext uri="{FF2B5EF4-FFF2-40B4-BE49-F238E27FC236}">
                    <a16:creationId xmlns:a16="http://schemas.microsoft.com/office/drawing/2014/main" id="{8BC88841-338F-5E91-1CF1-1344D8618446}"/>
                  </a:ext>
                </a:extLst>
              </p:cNvPr>
              <p:cNvSpPr/>
              <p:nvPr/>
            </p:nvSpPr>
            <p:spPr>
              <a:xfrm>
                <a:off x="3078234" y="2231804"/>
                <a:ext cx="233136" cy="92036"/>
              </a:xfrm>
              <a:custGeom>
                <a:avLst/>
                <a:gdLst>
                  <a:gd name="connsiteX0" fmla="*/ 0 w 233136"/>
                  <a:gd name="connsiteY0" fmla="*/ 0 h 92036"/>
                  <a:gd name="connsiteX1" fmla="*/ 233136 w 233136"/>
                  <a:gd name="connsiteY1" fmla="*/ 92037 h 92036"/>
                </a:gdLst>
                <a:ahLst/>
                <a:cxnLst>
                  <a:cxn ang="0">
                    <a:pos x="connsiteX0" y="connsiteY0"/>
                  </a:cxn>
                  <a:cxn ang="0">
                    <a:pos x="connsiteX1" y="connsiteY1"/>
                  </a:cxn>
                </a:cxnLst>
                <a:rect l="l" t="t" r="r" b="b"/>
                <a:pathLst>
                  <a:path w="233136" h="92036">
                    <a:moveTo>
                      <a:pt x="0" y="0"/>
                    </a:moveTo>
                    <a:lnTo>
                      <a:pt x="233136" y="92037"/>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sp>
            <p:nvSpPr>
              <p:cNvPr id="160" name="Freeform: Shape 159">
                <a:extLst>
                  <a:ext uri="{FF2B5EF4-FFF2-40B4-BE49-F238E27FC236}">
                    <a16:creationId xmlns:a16="http://schemas.microsoft.com/office/drawing/2014/main" id="{12C2FB23-80BA-295D-DD59-14DB72278C91}"/>
                  </a:ext>
                </a:extLst>
              </p:cNvPr>
              <p:cNvSpPr/>
              <p:nvPr/>
            </p:nvSpPr>
            <p:spPr>
              <a:xfrm>
                <a:off x="3251475" y="1864015"/>
                <a:ext cx="219796" cy="120596"/>
              </a:xfrm>
              <a:custGeom>
                <a:avLst/>
                <a:gdLst>
                  <a:gd name="connsiteX0" fmla="*/ 0 w 219796"/>
                  <a:gd name="connsiteY0" fmla="*/ 0 h 120596"/>
                  <a:gd name="connsiteX1" fmla="*/ 219796 w 219796"/>
                  <a:gd name="connsiteY1" fmla="*/ 120597 h 120596"/>
                </a:gdLst>
                <a:ahLst/>
                <a:cxnLst>
                  <a:cxn ang="0">
                    <a:pos x="connsiteX0" y="connsiteY0"/>
                  </a:cxn>
                  <a:cxn ang="0">
                    <a:pos x="connsiteX1" y="connsiteY1"/>
                  </a:cxn>
                </a:cxnLst>
                <a:rect l="l" t="t" r="r" b="b"/>
                <a:pathLst>
                  <a:path w="219796" h="120596">
                    <a:moveTo>
                      <a:pt x="0" y="0"/>
                    </a:moveTo>
                    <a:lnTo>
                      <a:pt x="219796" y="120597"/>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grpSp>
        <p:grpSp>
          <p:nvGrpSpPr>
            <p:cNvPr id="126" name="Graphic 41">
              <a:extLst>
                <a:ext uri="{FF2B5EF4-FFF2-40B4-BE49-F238E27FC236}">
                  <a16:creationId xmlns:a16="http://schemas.microsoft.com/office/drawing/2014/main" id="{FFEE6E4E-CCEA-4C0E-C74A-EAFF68475CB7}"/>
                </a:ext>
              </a:extLst>
            </p:cNvPr>
            <p:cNvGrpSpPr/>
            <p:nvPr/>
          </p:nvGrpSpPr>
          <p:grpSpPr>
            <a:xfrm>
              <a:off x="3926344" y="3018307"/>
              <a:ext cx="999802" cy="810854"/>
              <a:chOff x="3732788" y="491519"/>
              <a:chExt cx="1089133" cy="883303"/>
            </a:xfrm>
          </p:grpSpPr>
          <p:sp>
            <p:nvSpPr>
              <p:cNvPr id="152" name="Freeform: Shape 151">
                <a:extLst>
                  <a:ext uri="{FF2B5EF4-FFF2-40B4-BE49-F238E27FC236}">
                    <a16:creationId xmlns:a16="http://schemas.microsoft.com/office/drawing/2014/main" id="{AE25A217-1B7B-9AFC-8086-440F6A7A9D68}"/>
                  </a:ext>
                </a:extLst>
              </p:cNvPr>
              <p:cNvSpPr/>
              <p:nvPr/>
            </p:nvSpPr>
            <p:spPr>
              <a:xfrm>
                <a:off x="3732788" y="1203104"/>
                <a:ext cx="182641" cy="171718"/>
              </a:xfrm>
              <a:custGeom>
                <a:avLst/>
                <a:gdLst>
                  <a:gd name="connsiteX0" fmla="*/ 0 w 182641"/>
                  <a:gd name="connsiteY0" fmla="*/ 0 h 171718"/>
                  <a:gd name="connsiteX1" fmla="*/ 182641 w 182641"/>
                  <a:gd name="connsiteY1" fmla="*/ 171719 h 171718"/>
                </a:gdLst>
                <a:ahLst/>
                <a:cxnLst>
                  <a:cxn ang="0">
                    <a:pos x="connsiteX0" y="connsiteY0"/>
                  </a:cxn>
                  <a:cxn ang="0">
                    <a:pos x="connsiteX1" y="connsiteY1"/>
                  </a:cxn>
                </a:cxnLst>
                <a:rect l="l" t="t" r="r" b="b"/>
                <a:pathLst>
                  <a:path w="182641" h="171718">
                    <a:moveTo>
                      <a:pt x="0" y="0"/>
                    </a:moveTo>
                    <a:lnTo>
                      <a:pt x="182641" y="171719"/>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sp>
            <p:nvSpPr>
              <p:cNvPr id="153" name="Freeform: Shape 152">
                <a:extLst>
                  <a:ext uri="{FF2B5EF4-FFF2-40B4-BE49-F238E27FC236}">
                    <a16:creationId xmlns:a16="http://schemas.microsoft.com/office/drawing/2014/main" id="{5DDBC9B1-4F8E-A1AD-A913-32BBDC6F0A96}"/>
                  </a:ext>
                </a:extLst>
              </p:cNvPr>
              <p:cNvSpPr/>
              <p:nvPr/>
            </p:nvSpPr>
            <p:spPr>
              <a:xfrm>
                <a:off x="4029491" y="925382"/>
                <a:ext cx="159811" cy="193205"/>
              </a:xfrm>
              <a:custGeom>
                <a:avLst/>
                <a:gdLst>
                  <a:gd name="connsiteX0" fmla="*/ 0 w 159811"/>
                  <a:gd name="connsiteY0" fmla="*/ 0 h 193205"/>
                  <a:gd name="connsiteX1" fmla="*/ 159811 w 159811"/>
                  <a:gd name="connsiteY1" fmla="*/ 193206 h 193205"/>
                </a:gdLst>
                <a:ahLst/>
                <a:cxnLst>
                  <a:cxn ang="0">
                    <a:pos x="connsiteX0" y="connsiteY0"/>
                  </a:cxn>
                  <a:cxn ang="0">
                    <a:pos x="connsiteX1" y="connsiteY1"/>
                  </a:cxn>
                </a:cxnLst>
                <a:rect l="l" t="t" r="r" b="b"/>
                <a:pathLst>
                  <a:path w="159811" h="193205">
                    <a:moveTo>
                      <a:pt x="0" y="0"/>
                    </a:moveTo>
                    <a:lnTo>
                      <a:pt x="159811" y="193206"/>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sp>
            <p:nvSpPr>
              <p:cNvPr id="154" name="Freeform: Shape 153">
                <a:extLst>
                  <a:ext uri="{FF2B5EF4-FFF2-40B4-BE49-F238E27FC236}">
                    <a16:creationId xmlns:a16="http://schemas.microsoft.com/office/drawing/2014/main" id="{9B62BCCE-DD81-780A-2E8C-CEE408A6ADF5}"/>
                  </a:ext>
                </a:extLst>
              </p:cNvPr>
              <p:cNvSpPr/>
              <p:nvPr/>
            </p:nvSpPr>
            <p:spPr>
              <a:xfrm>
                <a:off x="4358693" y="686874"/>
                <a:ext cx="134384" cy="211738"/>
              </a:xfrm>
              <a:custGeom>
                <a:avLst/>
                <a:gdLst>
                  <a:gd name="connsiteX0" fmla="*/ 0 w 134384"/>
                  <a:gd name="connsiteY0" fmla="*/ 0 h 211738"/>
                  <a:gd name="connsiteX1" fmla="*/ 134385 w 134384"/>
                  <a:gd name="connsiteY1" fmla="*/ 211739 h 211738"/>
                </a:gdLst>
                <a:ahLst/>
                <a:cxnLst>
                  <a:cxn ang="0">
                    <a:pos x="connsiteX0" y="connsiteY0"/>
                  </a:cxn>
                  <a:cxn ang="0">
                    <a:pos x="connsiteX1" y="connsiteY1"/>
                  </a:cxn>
                </a:cxnLst>
                <a:rect l="l" t="t" r="r" b="b"/>
                <a:pathLst>
                  <a:path w="134384" h="211738">
                    <a:moveTo>
                      <a:pt x="0" y="0"/>
                    </a:moveTo>
                    <a:lnTo>
                      <a:pt x="134385" y="211739"/>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sp>
            <p:nvSpPr>
              <p:cNvPr id="155" name="Freeform: Shape 154">
                <a:extLst>
                  <a:ext uri="{FF2B5EF4-FFF2-40B4-BE49-F238E27FC236}">
                    <a16:creationId xmlns:a16="http://schemas.microsoft.com/office/drawing/2014/main" id="{C887FC9B-E5EA-8851-D132-F64EA531361D}"/>
                  </a:ext>
                </a:extLst>
              </p:cNvPr>
              <p:cNvSpPr/>
              <p:nvPr/>
            </p:nvSpPr>
            <p:spPr>
              <a:xfrm>
                <a:off x="4715112" y="491519"/>
                <a:ext cx="106809" cy="226779"/>
              </a:xfrm>
              <a:custGeom>
                <a:avLst/>
                <a:gdLst>
                  <a:gd name="connsiteX0" fmla="*/ 0 w 106809"/>
                  <a:gd name="connsiteY0" fmla="*/ 0 h 226779"/>
                  <a:gd name="connsiteX1" fmla="*/ 106809 w 106809"/>
                  <a:gd name="connsiteY1" fmla="*/ 226780 h 226779"/>
                </a:gdLst>
                <a:ahLst/>
                <a:cxnLst>
                  <a:cxn ang="0">
                    <a:pos x="connsiteX0" y="connsiteY0"/>
                  </a:cxn>
                  <a:cxn ang="0">
                    <a:pos x="connsiteX1" y="connsiteY1"/>
                  </a:cxn>
                </a:cxnLst>
                <a:rect l="l" t="t" r="r" b="b"/>
                <a:pathLst>
                  <a:path w="106809" h="226779">
                    <a:moveTo>
                      <a:pt x="0" y="0"/>
                    </a:moveTo>
                    <a:lnTo>
                      <a:pt x="106809" y="226780"/>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grpSp>
        <p:grpSp>
          <p:nvGrpSpPr>
            <p:cNvPr id="127" name="Graphic 41">
              <a:extLst>
                <a:ext uri="{FF2B5EF4-FFF2-40B4-BE49-F238E27FC236}">
                  <a16:creationId xmlns:a16="http://schemas.microsoft.com/office/drawing/2014/main" id="{6CC82F47-F305-619F-DD33-553E25D6F0CC}"/>
                </a:ext>
              </a:extLst>
            </p:cNvPr>
            <p:cNvGrpSpPr/>
            <p:nvPr/>
          </p:nvGrpSpPr>
          <p:grpSpPr>
            <a:xfrm>
              <a:off x="5542382" y="2741831"/>
              <a:ext cx="1113548" cy="274339"/>
              <a:chOff x="5493217" y="190340"/>
              <a:chExt cx="1213042" cy="298851"/>
            </a:xfrm>
          </p:grpSpPr>
          <p:sp>
            <p:nvSpPr>
              <p:cNvPr id="147" name="Freeform: Shape 146">
                <a:extLst>
                  <a:ext uri="{FF2B5EF4-FFF2-40B4-BE49-F238E27FC236}">
                    <a16:creationId xmlns:a16="http://schemas.microsoft.com/office/drawing/2014/main" id="{4F1F21E3-A70E-7987-88D7-C2484F0152A7}"/>
                  </a:ext>
                </a:extLst>
              </p:cNvPr>
              <p:cNvSpPr/>
              <p:nvPr/>
            </p:nvSpPr>
            <p:spPr>
              <a:xfrm>
                <a:off x="5493217" y="240298"/>
                <a:ext cx="46645" cy="246297"/>
              </a:xfrm>
              <a:custGeom>
                <a:avLst/>
                <a:gdLst>
                  <a:gd name="connsiteX0" fmla="*/ 0 w 46645"/>
                  <a:gd name="connsiteY0" fmla="*/ 0 h 246297"/>
                  <a:gd name="connsiteX1" fmla="*/ 46645 w 46645"/>
                  <a:gd name="connsiteY1" fmla="*/ 246297 h 246297"/>
                </a:gdLst>
                <a:ahLst/>
                <a:cxnLst>
                  <a:cxn ang="0">
                    <a:pos x="connsiteX0" y="connsiteY0"/>
                  </a:cxn>
                  <a:cxn ang="0">
                    <a:pos x="connsiteX1" y="connsiteY1"/>
                  </a:cxn>
                </a:cxnLst>
                <a:rect l="l" t="t" r="r" b="b"/>
                <a:pathLst>
                  <a:path w="46645" h="246297">
                    <a:moveTo>
                      <a:pt x="0" y="0"/>
                    </a:moveTo>
                    <a:lnTo>
                      <a:pt x="46645" y="246297"/>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sp>
            <p:nvSpPr>
              <p:cNvPr id="148" name="Freeform: Shape 147">
                <a:extLst>
                  <a:ext uri="{FF2B5EF4-FFF2-40B4-BE49-F238E27FC236}">
                    <a16:creationId xmlns:a16="http://schemas.microsoft.com/office/drawing/2014/main" id="{623CD0A4-E13A-579D-6A51-1D5B70698990}"/>
                  </a:ext>
                </a:extLst>
              </p:cNvPr>
              <p:cNvSpPr/>
              <p:nvPr/>
            </p:nvSpPr>
            <p:spPr>
              <a:xfrm>
                <a:off x="5896640" y="190340"/>
                <a:ext cx="15488" cy="250236"/>
              </a:xfrm>
              <a:custGeom>
                <a:avLst/>
                <a:gdLst>
                  <a:gd name="connsiteX0" fmla="*/ 0 w 15488"/>
                  <a:gd name="connsiteY0" fmla="*/ 0 h 250236"/>
                  <a:gd name="connsiteX1" fmla="*/ 15489 w 15488"/>
                  <a:gd name="connsiteY1" fmla="*/ 250236 h 250236"/>
                </a:gdLst>
                <a:ahLst/>
                <a:cxnLst>
                  <a:cxn ang="0">
                    <a:pos x="connsiteX0" y="connsiteY0"/>
                  </a:cxn>
                  <a:cxn ang="0">
                    <a:pos x="connsiteX1" y="connsiteY1"/>
                  </a:cxn>
                </a:cxnLst>
                <a:rect l="l" t="t" r="r" b="b"/>
                <a:pathLst>
                  <a:path w="15488" h="250236">
                    <a:moveTo>
                      <a:pt x="0" y="0"/>
                    </a:moveTo>
                    <a:lnTo>
                      <a:pt x="15489" y="250236"/>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sp>
            <p:nvSpPr>
              <p:cNvPr id="149" name="Freeform: Shape 148">
                <a:extLst>
                  <a:ext uri="{FF2B5EF4-FFF2-40B4-BE49-F238E27FC236}">
                    <a16:creationId xmlns:a16="http://schemas.microsoft.com/office/drawing/2014/main" id="{46843D09-2497-0088-5138-9AD070CF7BBF}"/>
                  </a:ext>
                </a:extLst>
              </p:cNvPr>
              <p:cNvSpPr/>
              <p:nvPr/>
            </p:nvSpPr>
            <p:spPr>
              <a:xfrm>
                <a:off x="6287170" y="191236"/>
                <a:ext cx="15936" cy="250236"/>
              </a:xfrm>
              <a:custGeom>
                <a:avLst/>
                <a:gdLst>
                  <a:gd name="connsiteX0" fmla="*/ 15936 w 15936"/>
                  <a:gd name="connsiteY0" fmla="*/ 0 h 250236"/>
                  <a:gd name="connsiteX1" fmla="*/ 0 w 15936"/>
                  <a:gd name="connsiteY1" fmla="*/ 250236 h 250236"/>
                </a:gdLst>
                <a:ahLst/>
                <a:cxnLst>
                  <a:cxn ang="0">
                    <a:pos x="connsiteX0" y="connsiteY0"/>
                  </a:cxn>
                  <a:cxn ang="0">
                    <a:pos x="connsiteX1" y="connsiteY1"/>
                  </a:cxn>
                </a:cxnLst>
                <a:rect l="l" t="t" r="r" b="b"/>
                <a:pathLst>
                  <a:path w="15936" h="250236">
                    <a:moveTo>
                      <a:pt x="15936" y="0"/>
                    </a:moveTo>
                    <a:lnTo>
                      <a:pt x="0" y="250236"/>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sp>
            <p:nvSpPr>
              <p:cNvPr id="150" name="Freeform: Shape 149">
                <a:extLst>
                  <a:ext uri="{FF2B5EF4-FFF2-40B4-BE49-F238E27FC236}">
                    <a16:creationId xmlns:a16="http://schemas.microsoft.com/office/drawing/2014/main" id="{7BF3DB11-6916-78A1-89AC-C455D8F6404F}"/>
                  </a:ext>
                </a:extLst>
              </p:cNvPr>
              <p:cNvSpPr/>
              <p:nvPr/>
            </p:nvSpPr>
            <p:spPr>
              <a:xfrm>
                <a:off x="6659167" y="242984"/>
                <a:ext cx="47092" cy="246207"/>
              </a:xfrm>
              <a:custGeom>
                <a:avLst/>
                <a:gdLst>
                  <a:gd name="connsiteX0" fmla="*/ 47093 w 47092"/>
                  <a:gd name="connsiteY0" fmla="*/ 0 h 246207"/>
                  <a:gd name="connsiteX1" fmla="*/ 0 w 47092"/>
                  <a:gd name="connsiteY1" fmla="*/ 246208 h 246207"/>
                </a:gdLst>
                <a:ahLst/>
                <a:cxnLst>
                  <a:cxn ang="0">
                    <a:pos x="connsiteX0" y="connsiteY0"/>
                  </a:cxn>
                  <a:cxn ang="0">
                    <a:pos x="connsiteX1" y="connsiteY1"/>
                  </a:cxn>
                </a:cxnLst>
                <a:rect l="l" t="t" r="r" b="b"/>
                <a:pathLst>
                  <a:path w="47092" h="246207">
                    <a:moveTo>
                      <a:pt x="47093" y="0"/>
                    </a:moveTo>
                    <a:lnTo>
                      <a:pt x="0" y="246208"/>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grpSp>
        <p:grpSp>
          <p:nvGrpSpPr>
            <p:cNvPr id="128" name="Graphic 41">
              <a:extLst>
                <a:ext uri="{FF2B5EF4-FFF2-40B4-BE49-F238E27FC236}">
                  <a16:creationId xmlns:a16="http://schemas.microsoft.com/office/drawing/2014/main" id="{651EE30E-5768-F035-FCFD-54253C220ECA}"/>
                </a:ext>
              </a:extLst>
            </p:cNvPr>
            <p:cNvGrpSpPr/>
            <p:nvPr/>
          </p:nvGrpSpPr>
          <p:grpSpPr>
            <a:xfrm>
              <a:off x="7270682" y="3023978"/>
              <a:ext cx="997336" cy="814553"/>
              <a:chOff x="7375944" y="497697"/>
              <a:chExt cx="1086447" cy="887332"/>
            </a:xfrm>
          </p:grpSpPr>
          <p:sp>
            <p:nvSpPr>
              <p:cNvPr id="142" name="Freeform: Shape 141">
                <a:extLst>
                  <a:ext uri="{FF2B5EF4-FFF2-40B4-BE49-F238E27FC236}">
                    <a16:creationId xmlns:a16="http://schemas.microsoft.com/office/drawing/2014/main" id="{9B79D139-B3E3-CF56-4D36-9B863A3AB239}"/>
                  </a:ext>
                </a:extLst>
              </p:cNvPr>
              <p:cNvSpPr/>
              <p:nvPr/>
            </p:nvSpPr>
            <p:spPr>
              <a:xfrm>
                <a:off x="7375944" y="497697"/>
                <a:ext cx="107256" cy="226600"/>
              </a:xfrm>
              <a:custGeom>
                <a:avLst/>
                <a:gdLst>
                  <a:gd name="connsiteX0" fmla="*/ 107257 w 107256"/>
                  <a:gd name="connsiteY0" fmla="*/ 0 h 226600"/>
                  <a:gd name="connsiteX1" fmla="*/ 0 w 107256"/>
                  <a:gd name="connsiteY1" fmla="*/ 226601 h 226600"/>
                </a:gdLst>
                <a:ahLst/>
                <a:cxnLst>
                  <a:cxn ang="0">
                    <a:pos x="connsiteX0" y="connsiteY0"/>
                  </a:cxn>
                  <a:cxn ang="0">
                    <a:pos x="connsiteX1" y="connsiteY1"/>
                  </a:cxn>
                </a:cxnLst>
                <a:rect l="l" t="t" r="r" b="b"/>
                <a:pathLst>
                  <a:path w="107256" h="226600">
                    <a:moveTo>
                      <a:pt x="107257" y="0"/>
                    </a:moveTo>
                    <a:lnTo>
                      <a:pt x="0" y="226601"/>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sp>
            <p:nvSpPr>
              <p:cNvPr id="143" name="Freeform: Shape 142">
                <a:extLst>
                  <a:ext uri="{FF2B5EF4-FFF2-40B4-BE49-F238E27FC236}">
                    <a16:creationId xmlns:a16="http://schemas.microsoft.com/office/drawing/2014/main" id="{B4DFAD04-D58D-773C-085F-3CE3F6B75A35}"/>
                  </a:ext>
                </a:extLst>
              </p:cNvPr>
              <p:cNvSpPr/>
              <p:nvPr/>
            </p:nvSpPr>
            <p:spPr>
              <a:xfrm>
                <a:off x="7704072" y="694663"/>
                <a:ext cx="134653" cy="211469"/>
              </a:xfrm>
              <a:custGeom>
                <a:avLst/>
                <a:gdLst>
                  <a:gd name="connsiteX0" fmla="*/ 134653 w 134653"/>
                  <a:gd name="connsiteY0" fmla="*/ 0 h 211469"/>
                  <a:gd name="connsiteX1" fmla="*/ 0 w 134653"/>
                  <a:gd name="connsiteY1" fmla="*/ 211470 h 211469"/>
                </a:gdLst>
                <a:ahLst/>
                <a:cxnLst>
                  <a:cxn ang="0">
                    <a:pos x="connsiteX0" y="connsiteY0"/>
                  </a:cxn>
                  <a:cxn ang="0">
                    <a:pos x="connsiteX1" y="connsiteY1"/>
                  </a:cxn>
                </a:cxnLst>
                <a:rect l="l" t="t" r="r" b="b"/>
                <a:pathLst>
                  <a:path w="134653" h="211469">
                    <a:moveTo>
                      <a:pt x="134653" y="0"/>
                    </a:moveTo>
                    <a:lnTo>
                      <a:pt x="0" y="211470"/>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sp>
            <p:nvSpPr>
              <p:cNvPr id="144" name="Freeform: Shape 143">
                <a:extLst>
                  <a:ext uri="{FF2B5EF4-FFF2-40B4-BE49-F238E27FC236}">
                    <a16:creationId xmlns:a16="http://schemas.microsoft.com/office/drawing/2014/main" id="{FD02F949-060F-B52A-D685-C3E86AFF7A5F}"/>
                  </a:ext>
                </a:extLst>
              </p:cNvPr>
              <p:cNvSpPr/>
              <p:nvPr/>
            </p:nvSpPr>
            <p:spPr>
              <a:xfrm>
                <a:off x="8006773" y="934603"/>
                <a:ext cx="160079" cy="192847"/>
              </a:xfrm>
              <a:custGeom>
                <a:avLst/>
                <a:gdLst>
                  <a:gd name="connsiteX0" fmla="*/ 160080 w 160079"/>
                  <a:gd name="connsiteY0" fmla="*/ 0 h 192847"/>
                  <a:gd name="connsiteX1" fmla="*/ 0 w 160079"/>
                  <a:gd name="connsiteY1" fmla="*/ 192848 h 192847"/>
                </a:gdLst>
                <a:ahLst/>
                <a:cxnLst>
                  <a:cxn ang="0">
                    <a:pos x="connsiteX0" y="connsiteY0"/>
                  </a:cxn>
                  <a:cxn ang="0">
                    <a:pos x="connsiteX1" y="connsiteY1"/>
                  </a:cxn>
                </a:cxnLst>
                <a:rect l="l" t="t" r="r" b="b"/>
                <a:pathLst>
                  <a:path w="160079" h="192847">
                    <a:moveTo>
                      <a:pt x="160080" y="0"/>
                    </a:moveTo>
                    <a:lnTo>
                      <a:pt x="0" y="192848"/>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sp>
            <p:nvSpPr>
              <p:cNvPr id="145" name="Freeform: Shape 144">
                <a:extLst>
                  <a:ext uri="{FF2B5EF4-FFF2-40B4-BE49-F238E27FC236}">
                    <a16:creationId xmlns:a16="http://schemas.microsoft.com/office/drawing/2014/main" id="{8C710B4A-C5A4-CCCE-0472-8C8CD1DCC562}"/>
                  </a:ext>
                </a:extLst>
              </p:cNvPr>
              <p:cNvSpPr/>
              <p:nvPr/>
            </p:nvSpPr>
            <p:spPr>
              <a:xfrm>
                <a:off x="8279392" y="1213669"/>
                <a:ext cx="182999" cy="171360"/>
              </a:xfrm>
              <a:custGeom>
                <a:avLst/>
                <a:gdLst>
                  <a:gd name="connsiteX0" fmla="*/ 182999 w 182999"/>
                  <a:gd name="connsiteY0" fmla="*/ 0 h 171360"/>
                  <a:gd name="connsiteX1" fmla="*/ 0 w 182999"/>
                  <a:gd name="connsiteY1" fmla="*/ 171360 h 171360"/>
                </a:gdLst>
                <a:ahLst/>
                <a:cxnLst>
                  <a:cxn ang="0">
                    <a:pos x="connsiteX0" y="connsiteY0"/>
                  </a:cxn>
                  <a:cxn ang="0">
                    <a:pos x="connsiteX1" y="connsiteY1"/>
                  </a:cxn>
                </a:cxnLst>
                <a:rect l="l" t="t" r="r" b="b"/>
                <a:pathLst>
                  <a:path w="182999" h="171360">
                    <a:moveTo>
                      <a:pt x="182999" y="0"/>
                    </a:moveTo>
                    <a:lnTo>
                      <a:pt x="0" y="171360"/>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grpSp>
        <p:grpSp>
          <p:nvGrpSpPr>
            <p:cNvPr id="130" name="Graphic 41">
              <a:extLst>
                <a:ext uri="{FF2B5EF4-FFF2-40B4-BE49-F238E27FC236}">
                  <a16:creationId xmlns:a16="http://schemas.microsoft.com/office/drawing/2014/main" id="{EA62F042-D135-CCEC-C247-436E236A44D5}"/>
                </a:ext>
              </a:extLst>
            </p:cNvPr>
            <p:cNvGrpSpPr/>
            <p:nvPr/>
          </p:nvGrpSpPr>
          <p:grpSpPr>
            <a:xfrm>
              <a:off x="8509813" y="4299269"/>
              <a:ext cx="538652" cy="1089056"/>
              <a:chOff x="8725788" y="1886934"/>
              <a:chExt cx="586780" cy="1186362"/>
            </a:xfrm>
          </p:grpSpPr>
          <p:sp>
            <p:nvSpPr>
              <p:cNvPr id="134" name="Freeform: Shape 133">
                <a:extLst>
                  <a:ext uri="{FF2B5EF4-FFF2-40B4-BE49-F238E27FC236}">
                    <a16:creationId xmlns:a16="http://schemas.microsoft.com/office/drawing/2014/main" id="{461CFE01-9C79-A0E7-0126-B5069D898817}"/>
                  </a:ext>
                </a:extLst>
              </p:cNvPr>
              <p:cNvSpPr/>
              <p:nvPr/>
            </p:nvSpPr>
            <p:spPr>
              <a:xfrm>
                <a:off x="8725788" y="1886934"/>
                <a:ext cx="220422" cy="119343"/>
              </a:xfrm>
              <a:custGeom>
                <a:avLst/>
                <a:gdLst>
                  <a:gd name="connsiteX0" fmla="*/ 220423 w 220422"/>
                  <a:gd name="connsiteY0" fmla="*/ 0 h 119343"/>
                  <a:gd name="connsiteX1" fmla="*/ 0 w 220422"/>
                  <a:gd name="connsiteY1" fmla="*/ 119343 h 119343"/>
                </a:gdLst>
                <a:ahLst/>
                <a:cxnLst>
                  <a:cxn ang="0">
                    <a:pos x="connsiteX0" y="connsiteY0"/>
                  </a:cxn>
                  <a:cxn ang="0">
                    <a:pos x="connsiteX1" y="connsiteY1"/>
                  </a:cxn>
                </a:cxnLst>
                <a:rect l="l" t="t" r="r" b="b"/>
                <a:pathLst>
                  <a:path w="220422" h="119343">
                    <a:moveTo>
                      <a:pt x="220423" y="0"/>
                    </a:moveTo>
                    <a:lnTo>
                      <a:pt x="0" y="119343"/>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sp>
            <p:nvSpPr>
              <p:cNvPr id="136" name="Freeform: Shape 135">
                <a:extLst>
                  <a:ext uri="{FF2B5EF4-FFF2-40B4-BE49-F238E27FC236}">
                    <a16:creationId xmlns:a16="http://schemas.microsoft.com/office/drawing/2014/main" id="{DC7FB31C-660E-47FE-306D-484D045C893C}"/>
                  </a:ext>
                </a:extLst>
              </p:cNvPr>
              <p:cNvSpPr/>
              <p:nvPr/>
            </p:nvSpPr>
            <p:spPr>
              <a:xfrm>
                <a:off x="8882824" y="2255977"/>
                <a:ext cx="233673" cy="90872"/>
              </a:xfrm>
              <a:custGeom>
                <a:avLst/>
                <a:gdLst>
                  <a:gd name="connsiteX0" fmla="*/ 233673 w 233673"/>
                  <a:gd name="connsiteY0" fmla="*/ 0 h 90872"/>
                  <a:gd name="connsiteX1" fmla="*/ 0 w 233673"/>
                  <a:gd name="connsiteY1" fmla="*/ 90873 h 90872"/>
                </a:gdLst>
                <a:ahLst/>
                <a:cxnLst>
                  <a:cxn ang="0">
                    <a:pos x="connsiteX0" y="connsiteY0"/>
                  </a:cxn>
                  <a:cxn ang="0">
                    <a:pos x="connsiteX1" y="connsiteY1"/>
                  </a:cxn>
                </a:cxnLst>
                <a:rect l="l" t="t" r="r" b="b"/>
                <a:pathLst>
                  <a:path w="233673" h="90872">
                    <a:moveTo>
                      <a:pt x="233673" y="0"/>
                    </a:moveTo>
                    <a:lnTo>
                      <a:pt x="0" y="90873"/>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sp>
            <p:nvSpPr>
              <p:cNvPr id="138" name="Freeform: Shape 137">
                <a:extLst>
                  <a:ext uri="{FF2B5EF4-FFF2-40B4-BE49-F238E27FC236}">
                    <a16:creationId xmlns:a16="http://schemas.microsoft.com/office/drawing/2014/main" id="{66ED3F8B-F861-5BEF-7C59-75465F9B594E}"/>
                  </a:ext>
                </a:extLst>
              </p:cNvPr>
              <p:cNvSpPr/>
              <p:nvPr/>
            </p:nvSpPr>
            <p:spPr>
              <a:xfrm>
                <a:off x="8996080" y="2643463"/>
                <a:ext cx="243163" cy="60969"/>
              </a:xfrm>
              <a:custGeom>
                <a:avLst/>
                <a:gdLst>
                  <a:gd name="connsiteX0" fmla="*/ 243164 w 243163"/>
                  <a:gd name="connsiteY0" fmla="*/ 0 h 60969"/>
                  <a:gd name="connsiteX1" fmla="*/ 0 w 243163"/>
                  <a:gd name="connsiteY1" fmla="*/ 60970 h 60969"/>
                </a:gdLst>
                <a:ahLst/>
                <a:cxnLst>
                  <a:cxn ang="0">
                    <a:pos x="connsiteX0" y="connsiteY0"/>
                  </a:cxn>
                  <a:cxn ang="0">
                    <a:pos x="connsiteX1" y="connsiteY1"/>
                  </a:cxn>
                </a:cxnLst>
                <a:rect l="l" t="t" r="r" b="b"/>
                <a:pathLst>
                  <a:path w="243163" h="60969">
                    <a:moveTo>
                      <a:pt x="243164" y="0"/>
                    </a:moveTo>
                    <a:lnTo>
                      <a:pt x="0" y="60970"/>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sp>
            <p:nvSpPr>
              <p:cNvPr id="140" name="Freeform: Shape 139">
                <a:extLst>
                  <a:ext uri="{FF2B5EF4-FFF2-40B4-BE49-F238E27FC236}">
                    <a16:creationId xmlns:a16="http://schemas.microsoft.com/office/drawing/2014/main" id="{AD026957-5BD3-75A6-B7F8-1BD45AFDE74F}"/>
                  </a:ext>
                </a:extLst>
              </p:cNvPr>
              <p:cNvSpPr/>
              <p:nvPr/>
            </p:nvSpPr>
            <p:spPr>
              <a:xfrm>
                <a:off x="9063675" y="3043304"/>
                <a:ext cx="248893" cy="29992"/>
              </a:xfrm>
              <a:custGeom>
                <a:avLst/>
                <a:gdLst>
                  <a:gd name="connsiteX0" fmla="*/ 248894 w 248893"/>
                  <a:gd name="connsiteY0" fmla="*/ 0 h 29992"/>
                  <a:gd name="connsiteX1" fmla="*/ 0 w 248893"/>
                  <a:gd name="connsiteY1" fmla="*/ 29992 h 29992"/>
                </a:gdLst>
                <a:ahLst/>
                <a:cxnLst>
                  <a:cxn ang="0">
                    <a:pos x="connsiteX0" y="connsiteY0"/>
                  </a:cxn>
                  <a:cxn ang="0">
                    <a:pos x="connsiteX1" y="connsiteY1"/>
                  </a:cxn>
                </a:cxnLst>
                <a:rect l="l" t="t" r="r" b="b"/>
                <a:pathLst>
                  <a:path w="248893" h="29992">
                    <a:moveTo>
                      <a:pt x="248894" y="0"/>
                    </a:moveTo>
                    <a:lnTo>
                      <a:pt x="0" y="29992"/>
                    </a:lnTo>
                  </a:path>
                </a:pathLst>
              </a:custGeom>
              <a:ln w="3175" cap="flat">
                <a:solidFill>
                  <a:schemeClr val="bg1">
                    <a:alpha val="97000"/>
                  </a:schemeClr>
                </a:solidFill>
                <a:prstDash val="solid"/>
                <a:miter/>
              </a:ln>
            </p:spPr>
            <p:txBody>
              <a:bodyPr rtlCol="0" anchor="ctr"/>
              <a:lstStyle/>
              <a:p>
                <a:pPr defTabSz="914484"/>
                <a:endParaRPr lang="en-US">
                  <a:solidFill>
                    <a:prstClr val="black"/>
                  </a:solidFill>
                  <a:latin typeface="Segoe UI"/>
                </a:endParaRPr>
              </a:p>
            </p:txBody>
          </p:sp>
        </p:grpSp>
      </p:grpSp>
      <p:sp>
        <p:nvSpPr>
          <p:cNvPr id="5" name="Title 4">
            <a:extLst>
              <a:ext uri="{FF2B5EF4-FFF2-40B4-BE49-F238E27FC236}">
                <a16:creationId xmlns:a16="http://schemas.microsoft.com/office/drawing/2014/main" id="{BA6F5310-2592-4EA7-05B1-FA95926D408D}"/>
              </a:ext>
            </a:extLst>
          </p:cNvPr>
          <p:cNvSpPr>
            <a:spLocks noGrp="1"/>
          </p:cNvSpPr>
          <p:nvPr>
            <p:ph type="title"/>
          </p:nvPr>
        </p:nvSpPr>
        <p:spPr>
          <a:xfrm>
            <a:off x="410149" y="135596"/>
            <a:ext cx="10972800" cy="711081"/>
          </a:xfrm>
        </p:spPr>
        <p:txBody>
          <a:bodyPr/>
          <a:lstStyle/>
          <a:p>
            <a:r>
              <a:rPr lang="en-US" sz="4400" dirty="0">
                <a:solidFill>
                  <a:schemeClr val="bg1"/>
                </a:solidFill>
              </a:rPr>
              <a:t>Rent coverage impact – sweet spot around 70%</a:t>
            </a:r>
          </a:p>
        </p:txBody>
      </p:sp>
      <p:sp>
        <p:nvSpPr>
          <p:cNvPr id="6" name="TextBox 5">
            <a:extLst>
              <a:ext uri="{FF2B5EF4-FFF2-40B4-BE49-F238E27FC236}">
                <a16:creationId xmlns:a16="http://schemas.microsoft.com/office/drawing/2014/main" id="{BF1508D3-EADF-8212-F3FB-9184B0A3E38B}"/>
              </a:ext>
            </a:extLst>
          </p:cNvPr>
          <p:cNvSpPr txBox="1"/>
          <p:nvPr/>
        </p:nvSpPr>
        <p:spPr>
          <a:xfrm>
            <a:off x="6897150" y="3166252"/>
            <a:ext cx="739426" cy="369332"/>
          </a:xfrm>
          <a:prstGeom prst="rect">
            <a:avLst/>
          </a:prstGeom>
          <a:noFill/>
        </p:spPr>
        <p:txBody>
          <a:bodyPr wrap="square" rtlCol="0">
            <a:spAutoFit/>
          </a:bodyPr>
          <a:lstStyle/>
          <a:p>
            <a:r>
              <a:rPr lang="en-US" b="1" dirty="0">
                <a:solidFill>
                  <a:prstClr val="black">
                    <a:lumMod val="75000"/>
                    <a:lumOff val="25000"/>
                  </a:prstClr>
                </a:solidFill>
                <a:latin typeface="Segoe UI"/>
              </a:rPr>
              <a:t>70%</a:t>
            </a:r>
          </a:p>
        </p:txBody>
      </p:sp>
      <p:sp>
        <p:nvSpPr>
          <p:cNvPr id="19" name="TextBox 18">
            <a:extLst>
              <a:ext uri="{FF2B5EF4-FFF2-40B4-BE49-F238E27FC236}">
                <a16:creationId xmlns:a16="http://schemas.microsoft.com/office/drawing/2014/main" id="{F907892F-008C-2C60-37BD-41AA92BDDF1C}"/>
              </a:ext>
            </a:extLst>
          </p:cNvPr>
          <p:cNvSpPr txBox="1"/>
          <p:nvPr/>
        </p:nvSpPr>
        <p:spPr>
          <a:xfrm>
            <a:off x="4217705" y="5032115"/>
            <a:ext cx="927392" cy="369332"/>
          </a:xfrm>
          <a:prstGeom prst="rect">
            <a:avLst/>
          </a:prstGeom>
          <a:noFill/>
        </p:spPr>
        <p:txBody>
          <a:bodyPr wrap="square" rtlCol="0">
            <a:spAutoFit/>
          </a:bodyPr>
          <a:lstStyle/>
          <a:p>
            <a:r>
              <a:rPr lang="en-US" b="1" dirty="0">
                <a:solidFill>
                  <a:prstClr val="black">
                    <a:lumMod val="75000"/>
                    <a:lumOff val="25000"/>
                  </a:prstClr>
                </a:solidFill>
                <a:latin typeface="Segoe UI"/>
              </a:rPr>
              <a:t>&gt;25 %</a:t>
            </a:r>
          </a:p>
        </p:txBody>
      </p:sp>
      <p:sp>
        <p:nvSpPr>
          <p:cNvPr id="20" name="TextBox 19">
            <a:extLst>
              <a:ext uri="{FF2B5EF4-FFF2-40B4-BE49-F238E27FC236}">
                <a16:creationId xmlns:a16="http://schemas.microsoft.com/office/drawing/2014/main" id="{3E9B9041-E60C-7910-308E-757ADF0731B8}"/>
              </a:ext>
            </a:extLst>
          </p:cNvPr>
          <p:cNvSpPr txBox="1"/>
          <p:nvPr/>
        </p:nvSpPr>
        <p:spPr>
          <a:xfrm>
            <a:off x="4745694" y="4162819"/>
            <a:ext cx="1115649" cy="369332"/>
          </a:xfrm>
          <a:prstGeom prst="rect">
            <a:avLst/>
          </a:prstGeom>
          <a:noFill/>
        </p:spPr>
        <p:txBody>
          <a:bodyPr wrap="square" rtlCol="0">
            <a:spAutoFit/>
          </a:bodyPr>
          <a:lstStyle/>
          <a:p>
            <a:r>
              <a:rPr lang="en-US" b="1" dirty="0">
                <a:solidFill>
                  <a:prstClr val="black">
                    <a:lumMod val="75000"/>
                    <a:lumOff val="25000"/>
                  </a:prstClr>
                </a:solidFill>
                <a:latin typeface="Segoe UI"/>
              </a:rPr>
              <a:t>25-50%</a:t>
            </a:r>
          </a:p>
        </p:txBody>
      </p:sp>
      <p:sp>
        <p:nvSpPr>
          <p:cNvPr id="21" name="TextBox 20">
            <a:extLst>
              <a:ext uri="{FF2B5EF4-FFF2-40B4-BE49-F238E27FC236}">
                <a16:creationId xmlns:a16="http://schemas.microsoft.com/office/drawing/2014/main" id="{02659292-830E-D979-4B54-D8EAC0B62A31}"/>
              </a:ext>
            </a:extLst>
          </p:cNvPr>
          <p:cNvSpPr txBox="1"/>
          <p:nvPr/>
        </p:nvSpPr>
        <p:spPr>
          <a:xfrm>
            <a:off x="5662510" y="3810668"/>
            <a:ext cx="1014099" cy="369332"/>
          </a:xfrm>
          <a:prstGeom prst="rect">
            <a:avLst/>
          </a:prstGeom>
          <a:noFill/>
        </p:spPr>
        <p:txBody>
          <a:bodyPr wrap="square" rtlCol="0">
            <a:spAutoFit/>
          </a:bodyPr>
          <a:lstStyle/>
          <a:p>
            <a:r>
              <a:rPr lang="en-US" b="1" dirty="0">
                <a:solidFill>
                  <a:prstClr val="black">
                    <a:lumMod val="75000"/>
                    <a:lumOff val="25000"/>
                  </a:prstClr>
                </a:solidFill>
                <a:latin typeface="Segoe UI"/>
              </a:rPr>
              <a:t>50-60%</a:t>
            </a:r>
          </a:p>
        </p:txBody>
      </p:sp>
      <p:sp>
        <p:nvSpPr>
          <p:cNvPr id="23" name="TextBox 22">
            <a:extLst>
              <a:ext uri="{FF2B5EF4-FFF2-40B4-BE49-F238E27FC236}">
                <a16:creationId xmlns:a16="http://schemas.microsoft.com/office/drawing/2014/main" id="{82E96683-D43D-78B5-6DD2-CE1E774D87BB}"/>
              </a:ext>
            </a:extLst>
          </p:cNvPr>
          <p:cNvSpPr txBox="1"/>
          <p:nvPr/>
        </p:nvSpPr>
        <p:spPr>
          <a:xfrm>
            <a:off x="7065317" y="5072177"/>
            <a:ext cx="1176108" cy="369332"/>
          </a:xfrm>
          <a:prstGeom prst="rect">
            <a:avLst/>
          </a:prstGeom>
          <a:noFill/>
        </p:spPr>
        <p:txBody>
          <a:bodyPr wrap="square" rtlCol="0">
            <a:spAutoFit/>
          </a:bodyPr>
          <a:lstStyle/>
          <a:p>
            <a:r>
              <a:rPr lang="en-US" b="1" dirty="0">
                <a:solidFill>
                  <a:prstClr val="black">
                    <a:lumMod val="75000"/>
                    <a:lumOff val="25000"/>
                  </a:prstClr>
                </a:solidFill>
                <a:latin typeface="Segoe UI"/>
              </a:rPr>
              <a:t>80-100%</a:t>
            </a:r>
          </a:p>
        </p:txBody>
      </p:sp>
      <p:grpSp>
        <p:nvGrpSpPr>
          <p:cNvPr id="103" name="Group 102">
            <a:extLst>
              <a:ext uri="{FF2B5EF4-FFF2-40B4-BE49-F238E27FC236}">
                <a16:creationId xmlns:a16="http://schemas.microsoft.com/office/drawing/2014/main" id="{7FEFB6E0-4128-9F7A-858B-1B8BA57FEFB5}"/>
              </a:ext>
            </a:extLst>
          </p:cNvPr>
          <p:cNvGrpSpPr/>
          <p:nvPr/>
        </p:nvGrpSpPr>
        <p:grpSpPr>
          <a:xfrm rot="6868215">
            <a:off x="4424626" y="3744914"/>
            <a:ext cx="3567614" cy="3567613"/>
            <a:chOff x="3381254" y="2678610"/>
            <a:chExt cx="5426316" cy="5426316"/>
          </a:xfrm>
        </p:grpSpPr>
        <p:sp>
          <p:nvSpPr>
            <p:cNvPr id="94" name="Freeform: Shape 93">
              <a:extLst>
                <a:ext uri="{FF2B5EF4-FFF2-40B4-BE49-F238E27FC236}">
                  <a16:creationId xmlns:a16="http://schemas.microsoft.com/office/drawing/2014/main" id="{41C64E54-3696-58FC-D172-3F368F2BA58B}"/>
                </a:ext>
              </a:extLst>
            </p:cNvPr>
            <p:cNvSpPr/>
            <p:nvPr/>
          </p:nvSpPr>
          <p:spPr>
            <a:xfrm>
              <a:off x="3381254" y="2678610"/>
              <a:ext cx="5426316" cy="5426316"/>
            </a:xfrm>
            <a:custGeom>
              <a:avLst/>
              <a:gdLst>
                <a:gd name="connsiteX0" fmla="*/ 3162300 w 3162300"/>
                <a:gd name="connsiteY0" fmla="*/ 1581150 h 3162300"/>
                <a:gd name="connsiteX1" fmla="*/ 1581150 w 3162300"/>
                <a:gd name="connsiteY1" fmla="*/ 3162300 h 3162300"/>
                <a:gd name="connsiteX2" fmla="*/ 0 w 3162300"/>
                <a:gd name="connsiteY2" fmla="*/ 1581150 h 3162300"/>
                <a:gd name="connsiteX3" fmla="*/ 1581150 w 3162300"/>
                <a:gd name="connsiteY3" fmla="*/ 0 h 3162300"/>
                <a:gd name="connsiteX4" fmla="*/ 3162300 w 3162300"/>
                <a:gd name="connsiteY4" fmla="*/ 158115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300" h="3162300">
                  <a:moveTo>
                    <a:pt x="3162300" y="1581150"/>
                  </a:moveTo>
                  <a:cubicBezTo>
                    <a:pt x="3162300" y="2454395"/>
                    <a:pt x="2454395" y="3162300"/>
                    <a:pt x="1581150" y="3162300"/>
                  </a:cubicBezTo>
                  <a:cubicBezTo>
                    <a:pt x="707905" y="3162300"/>
                    <a:pt x="0" y="2454395"/>
                    <a:pt x="0" y="1581150"/>
                  </a:cubicBezTo>
                  <a:cubicBezTo>
                    <a:pt x="0" y="707905"/>
                    <a:pt x="707905" y="0"/>
                    <a:pt x="1581150" y="0"/>
                  </a:cubicBezTo>
                  <a:cubicBezTo>
                    <a:pt x="2454395" y="0"/>
                    <a:pt x="3162300" y="707905"/>
                    <a:pt x="3162300" y="1581150"/>
                  </a:cubicBezTo>
                  <a:close/>
                </a:path>
              </a:pathLst>
            </a:custGeom>
            <a:noFill/>
            <a:ln w="9525" cap="flat">
              <a:noFill/>
              <a:prstDash val="solid"/>
              <a:miter/>
            </a:ln>
          </p:spPr>
          <p:txBody>
            <a:bodyPr rtlCol="0" anchor="ctr"/>
            <a:lstStyle/>
            <a:p>
              <a:pPr defTabSz="914484"/>
              <a:endParaRPr lang="en-US">
                <a:solidFill>
                  <a:prstClr val="black"/>
                </a:solidFill>
                <a:latin typeface="Segoe UI"/>
              </a:endParaRPr>
            </a:p>
          </p:txBody>
        </p:sp>
        <p:sp>
          <p:nvSpPr>
            <p:cNvPr id="28" name="Freeform: Shape 27">
              <a:extLst>
                <a:ext uri="{FF2B5EF4-FFF2-40B4-BE49-F238E27FC236}">
                  <a16:creationId xmlns:a16="http://schemas.microsoft.com/office/drawing/2014/main" id="{B7FEDA2E-B27B-DA7F-ECBB-B75FF48BB93E}"/>
                </a:ext>
              </a:extLst>
            </p:cNvPr>
            <p:cNvSpPr/>
            <p:nvPr/>
          </p:nvSpPr>
          <p:spPr>
            <a:xfrm>
              <a:off x="3484563" y="5353666"/>
              <a:ext cx="2609851" cy="76200"/>
            </a:xfrm>
            <a:custGeom>
              <a:avLst/>
              <a:gdLst>
                <a:gd name="connsiteX0" fmla="*/ 2571750 w 2609850"/>
                <a:gd name="connsiteY0" fmla="*/ 76200 h 76200"/>
                <a:gd name="connsiteX1" fmla="*/ 38100 w 2609850"/>
                <a:gd name="connsiteY1" fmla="*/ 76200 h 76200"/>
                <a:gd name="connsiteX2" fmla="*/ 0 w 2609850"/>
                <a:gd name="connsiteY2" fmla="*/ 38100 h 76200"/>
                <a:gd name="connsiteX3" fmla="*/ 0 w 2609850"/>
                <a:gd name="connsiteY3" fmla="*/ 38100 h 76200"/>
                <a:gd name="connsiteX4" fmla="*/ 38100 w 2609850"/>
                <a:gd name="connsiteY4" fmla="*/ 0 h 76200"/>
                <a:gd name="connsiteX5" fmla="*/ 2571750 w 2609850"/>
                <a:gd name="connsiteY5" fmla="*/ 0 h 76200"/>
                <a:gd name="connsiteX6" fmla="*/ 2609850 w 2609850"/>
                <a:gd name="connsiteY6" fmla="*/ 38100 h 76200"/>
                <a:gd name="connsiteX7" fmla="*/ 2609850 w 2609850"/>
                <a:gd name="connsiteY7" fmla="*/ 38100 h 76200"/>
                <a:gd name="connsiteX8" fmla="*/ 2571750 w 2609850"/>
                <a:gd name="connsiteY8"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9850" h="76200">
                  <a:moveTo>
                    <a:pt x="2571750" y="76200"/>
                  </a:moveTo>
                  <a:lnTo>
                    <a:pt x="38100" y="76200"/>
                  </a:lnTo>
                  <a:cubicBezTo>
                    <a:pt x="17145" y="76200"/>
                    <a:pt x="0" y="59055"/>
                    <a:pt x="0" y="38100"/>
                  </a:cubicBezTo>
                  <a:lnTo>
                    <a:pt x="0" y="38100"/>
                  </a:lnTo>
                  <a:cubicBezTo>
                    <a:pt x="0" y="17145"/>
                    <a:pt x="17145" y="0"/>
                    <a:pt x="38100" y="0"/>
                  </a:cubicBezTo>
                  <a:lnTo>
                    <a:pt x="2571750" y="0"/>
                  </a:lnTo>
                  <a:cubicBezTo>
                    <a:pt x="2592705" y="0"/>
                    <a:pt x="2609850" y="17145"/>
                    <a:pt x="2609850" y="38100"/>
                  </a:cubicBezTo>
                  <a:lnTo>
                    <a:pt x="2609850" y="38100"/>
                  </a:lnTo>
                  <a:cubicBezTo>
                    <a:pt x="2609850" y="59055"/>
                    <a:pt x="2592705" y="76200"/>
                    <a:pt x="2571750" y="76200"/>
                  </a:cubicBezTo>
                  <a:close/>
                </a:path>
              </a:pathLst>
            </a:custGeom>
            <a:solidFill>
              <a:srgbClr val="54BBAF"/>
            </a:solidFill>
            <a:ln w="9525" cap="flat">
              <a:noFill/>
              <a:prstDash val="solid"/>
              <a:miter/>
            </a:ln>
          </p:spPr>
          <p:txBody>
            <a:bodyPr rtlCol="0" anchor="ctr"/>
            <a:lstStyle/>
            <a:p>
              <a:pPr defTabSz="914484"/>
              <a:endParaRPr lang="en-US">
                <a:solidFill>
                  <a:prstClr val="black"/>
                </a:solidFill>
                <a:latin typeface="Segoe UI"/>
              </a:endParaRPr>
            </a:p>
          </p:txBody>
        </p:sp>
        <p:sp>
          <p:nvSpPr>
            <p:cNvPr id="12" name="Freeform: Shape 11">
              <a:extLst>
                <a:ext uri="{FF2B5EF4-FFF2-40B4-BE49-F238E27FC236}">
                  <a16:creationId xmlns:a16="http://schemas.microsoft.com/office/drawing/2014/main" id="{72EBADA1-07EE-2A1B-9BD8-ADC0BA573C44}"/>
                </a:ext>
              </a:extLst>
            </p:cNvPr>
            <p:cNvSpPr/>
            <p:nvPr/>
          </p:nvSpPr>
          <p:spPr>
            <a:xfrm>
              <a:off x="6096317" y="5391768"/>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chemeClr val="bg1"/>
            </a:solidFill>
            <a:ln w="9525" cap="flat">
              <a:noFill/>
              <a:prstDash val="solid"/>
              <a:miter/>
            </a:ln>
          </p:spPr>
          <p:txBody>
            <a:bodyPr rtlCol="0" anchor="ctr"/>
            <a:lstStyle/>
            <a:p>
              <a:pPr defTabSz="914484"/>
              <a:endParaRPr lang="en-US">
                <a:solidFill>
                  <a:prstClr val="black"/>
                </a:solidFill>
                <a:latin typeface="Segoe UI"/>
              </a:endParaRPr>
            </a:p>
          </p:txBody>
        </p:sp>
        <p:sp>
          <p:nvSpPr>
            <p:cNvPr id="13" name="Freeform: Shape 12">
              <a:extLst>
                <a:ext uri="{FF2B5EF4-FFF2-40B4-BE49-F238E27FC236}">
                  <a16:creationId xmlns:a16="http://schemas.microsoft.com/office/drawing/2014/main" id="{C869B16A-899E-97CF-D569-3372427973D1}"/>
                </a:ext>
              </a:extLst>
            </p:cNvPr>
            <p:cNvSpPr/>
            <p:nvPr/>
          </p:nvSpPr>
          <p:spPr>
            <a:xfrm>
              <a:off x="6096317" y="5391768"/>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chemeClr val="bg1"/>
            </a:solidFill>
            <a:ln w="9525" cap="flat">
              <a:noFill/>
              <a:prstDash val="solid"/>
              <a:miter/>
            </a:ln>
          </p:spPr>
          <p:txBody>
            <a:bodyPr rtlCol="0" anchor="ctr"/>
            <a:lstStyle/>
            <a:p>
              <a:pPr defTabSz="914484"/>
              <a:endParaRPr lang="en-US">
                <a:solidFill>
                  <a:prstClr val="black"/>
                </a:solidFill>
                <a:latin typeface="Segoe UI"/>
              </a:endParaRPr>
            </a:p>
          </p:txBody>
        </p:sp>
        <p:sp>
          <p:nvSpPr>
            <p:cNvPr id="14" name="Freeform: Shape 13">
              <a:extLst>
                <a:ext uri="{FF2B5EF4-FFF2-40B4-BE49-F238E27FC236}">
                  <a16:creationId xmlns:a16="http://schemas.microsoft.com/office/drawing/2014/main" id="{2268A0B7-0FB9-C351-9187-0D0E82C2CCBC}"/>
                </a:ext>
              </a:extLst>
            </p:cNvPr>
            <p:cNvSpPr/>
            <p:nvPr/>
          </p:nvSpPr>
          <p:spPr>
            <a:xfrm>
              <a:off x="6096317" y="5391768"/>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0" y="0"/>
                  </a:moveTo>
                  <a:lnTo>
                    <a:pt x="0" y="0"/>
                  </a:lnTo>
                  <a:lnTo>
                    <a:pt x="0" y="0"/>
                  </a:lnTo>
                  <a:lnTo>
                    <a:pt x="0" y="0"/>
                  </a:lnTo>
                  <a:lnTo>
                    <a:pt x="0" y="0"/>
                  </a:lnTo>
                  <a:close/>
                </a:path>
              </a:pathLst>
            </a:custGeom>
            <a:solidFill>
              <a:schemeClr val="bg1"/>
            </a:solidFill>
            <a:ln w="9525" cap="flat">
              <a:noFill/>
              <a:prstDash val="solid"/>
              <a:miter/>
            </a:ln>
          </p:spPr>
          <p:txBody>
            <a:bodyPr rtlCol="0" anchor="ctr"/>
            <a:lstStyle/>
            <a:p>
              <a:pPr defTabSz="914484"/>
              <a:endParaRPr lang="en-US">
                <a:solidFill>
                  <a:prstClr val="black"/>
                </a:solidFill>
                <a:latin typeface="Segoe UI"/>
              </a:endParaRPr>
            </a:p>
          </p:txBody>
        </p:sp>
        <p:sp>
          <p:nvSpPr>
            <p:cNvPr id="15" name="Freeform: Shape 14">
              <a:extLst>
                <a:ext uri="{FF2B5EF4-FFF2-40B4-BE49-F238E27FC236}">
                  <a16:creationId xmlns:a16="http://schemas.microsoft.com/office/drawing/2014/main" id="{89052418-C35C-01F7-91DB-FC174E18ACC9}"/>
                </a:ext>
              </a:extLst>
            </p:cNvPr>
            <p:cNvSpPr/>
            <p:nvPr/>
          </p:nvSpPr>
          <p:spPr>
            <a:xfrm>
              <a:off x="6096317" y="5391768"/>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chemeClr val="bg1"/>
            </a:solidFill>
            <a:ln w="9525" cap="flat">
              <a:noFill/>
              <a:prstDash val="solid"/>
              <a:miter/>
            </a:ln>
          </p:spPr>
          <p:txBody>
            <a:bodyPr rtlCol="0" anchor="ctr"/>
            <a:lstStyle/>
            <a:p>
              <a:pPr defTabSz="914484"/>
              <a:endParaRPr lang="en-US">
                <a:solidFill>
                  <a:prstClr val="black"/>
                </a:solidFill>
                <a:latin typeface="Segoe UI"/>
              </a:endParaRPr>
            </a:p>
          </p:txBody>
        </p:sp>
        <p:sp>
          <p:nvSpPr>
            <p:cNvPr id="16" name="Freeform: Shape 15">
              <a:extLst>
                <a:ext uri="{FF2B5EF4-FFF2-40B4-BE49-F238E27FC236}">
                  <a16:creationId xmlns:a16="http://schemas.microsoft.com/office/drawing/2014/main" id="{394841B6-1CB3-DFCA-96EE-685DC7A02913}"/>
                </a:ext>
              </a:extLst>
            </p:cNvPr>
            <p:cNvSpPr/>
            <p:nvPr/>
          </p:nvSpPr>
          <p:spPr>
            <a:xfrm>
              <a:off x="6096317" y="5391768"/>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chemeClr val="bg1"/>
            </a:solidFill>
            <a:ln w="9525" cap="flat">
              <a:noFill/>
              <a:prstDash val="solid"/>
              <a:miter/>
            </a:ln>
          </p:spPr>
          <p:txBody>
            <a:bodyPr rtlCol="0" anchor="ctr"/>
            <a:lstStyle/>
            <a:p>
              <a:pPr defTabSz="914484"/>
              <a:endParaRPr lang="en-US">
                <a:solidFill>
                  <a:prstClr val="black"/>
                </a:solidFill>
                <a:latin typeface="Segoe UI"/>
              </a:endParaRPr>
            </a:p>
          </p:txBody>
        </p:sp>
      </p:grpSp>
      <p:sp>
        <p:nvSpPr>
          <p:cNvPr id="22" name="TextBox 21">
            <a:extLst>
              <a:ext uri="{FF2B5EF4-FFF2-40B4-BE49-F238E27FC236}">
                <a16:creationId xmlns:a16="http://schemas.microsoft.com/office/drawing/2014/main" id="{B1F25652-72C1-3675-AC7A-C629F2F06C59}"/>
              </a:ext>
            </a:extLst>
          </p:cNvPr>
          <p:cNvSpPr txBox="1"/>
          <p:nvPr/>
        </p:nvSpPr>
        <p:spPr>
          <a:xfrm>
            <a:off x="6580468" y="4167073"/>
            <a:ext cx="1014099" cy="369332"/>
          </a:xfrm>
          <a:prstGeom prst="rect">
            <a:avLst/>
          </a:prstGeom>
          <a:noFill/>
        </p:spPr>
        <p:txBody>
          <a:bodyPr wrap="square" rtlCol="0">
            <a:spAutoFit/>
          </a:bodyPr>
          <a:lstStyle/>
          <a:p>
            <a:r>
              <a:rPr lang="en-US" b="1" dirty="0">
                <a:solidFill>
                  <a:prstClr val="black">
                    <a:lumMod val="75000"/>
                    <a:lumOff val="25000"/>
                  </a:prstClr>
                </a:solidFill>
                <a:latin typeface="Segoe UI"/>
              </a:rPr>
              <a:t>60-80%</a:t>
            </a:r>
          </a:p>
        </p:txBody>
      </p:sp>
      <p:pic>
        <p:nvPicPr>
          <p:cNvPr id="4" name="Content Placeholder 5">
            <a:extLst>
              <a:ext uri="{FF2B5EF4-FFF2-40B4-BE49-F238E27FC236}">
                <a16:creationId xmlns:a16="http://schemas.microsoft.com/office/drawing/2014/main" id="{6A9C8CC5-D929-972A-1444-C9A16D8A4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8997" y="6159228"/>
            <a:ext cx="3118751" cy="426392"/>
          </a:xfrm>
          <a:prstGeom prst="rect">
            <a:avLst/>
          </a:prstGeom>
        </p:spPr>
      </p:pic>
    </p:spTree>
    <p:extLst>
      <p:ext uri="{BB962C8B-B14F-4D97-AF65-F5344CB8AC3E}">
        <p14:creationId xmlns:p14="http://schemas.microsoft.com/office/powerpoint/2010/main" val="686416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BB7E46-7DB6-2DC0-D1CB-46113590517D}"/>
              </a:ext>
            </a:extLst>
          </p:cNvPr>
          <p:cNvSpPr/>
          <p:nvPr/>
        </p:nvSpPr>
        <p:spPr>
          <a:xfrm>
            <a:off x="0" y="0"/>
            <a:ext cx="12192000" cy="996593"/>
          </a:xfrm>
          <a:prstGeom prst="rect">
            <a:avLst/>
          </a:prstGeom>
          <a:solidFill>
            <a:srgbClr val="59C6B1"/>
          </a:solidFill>
          <a:ln>
            <a:solidFill>
              <a:srgbClr val="59C6B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5" name="Freeform 5">
            <a:extLst>
              <a:ext uri="{FF2B5EF4-FFF2-40B4-BE49-F238E27FC236}">
                <a16:creationId xmlns:a16="http://schemas.microsoft.com/office/drawing/2014/main" id="{CB35001C-C274-4814-B143-FE31C69DAC85}"/>
              </a:ext>
            </a:extLst>
          </p:cNvPr>
          <p:cNvSpPr>
            <a:spLocks/>
          </p:cNvSpPr>
          <p:nvPr/>
        </p:nvSpPr>
        <p:spPr bwMode="auto">
          <a:xfrm rot="279580">
            <a:off x="817576" y="2985159"/>
            <a:ext cx="7587271" cy="3494448"/>
          </a:xfrm>
          <a:custGeom>
            <a:avLst/>
            <a:gdLst>
              <a:gd name="T0" fmla="*/ 0 w 3008"/>
              <a:gd name="T1" fmla="*/ 1429 h 1429"/>
              <a:gd name="T2" fmla="*/ 2664 w 3008"/>
              <a:gd name="T3" fmla="*/ 192 h 1429"/>
              <a:gd name="T4" fmla="*/ 2632 w 3008"/>
              <a:gd name="T5" fmla="*/ 0 h 1429"/>
              <a:gd name="T6" fmla="*/ 3008 w 3008"/>
              <a:gd name="T7" fmla="*/ 304 h 1429"/>
              <a:gd name="T8" fmla="*/ 2724 w 3008"/>
              <a:gd name="T9" fmla="*/ 715 h 1429"/>
              <a:gd name="T10" fmla="*/ 2696 w 3008"/>
              <a:gd name="T11" fmla="*/ 516 h 1429"/>
              <a:gd name="T12" fmla="*/ 0 w 3008"/>
              <a:gd name="T13" fmla="*/ 1429 h 1429"/>
              <a:gd name="connsiteX0" fmla="*/ 0 w 10000"/>
              <a:gd name="connsiteY0" fmla="*/ 10059 h 10059"/>
              <a:gd name="connsiteX1" fmla="*/ 8778 w 10000"/>
              <a:gd name="connsiteY1" fmla="*/ 1294 h 10059"/>
              <a:gd name="connsiteX2" fmla="*/ 8750 w 10000"/>
              <a:gd name="connsiteY2" fmla="*/ 59 h 10059"/>
              <a:gd name="connsiteX3" fmla="*/ 10000 w 10000"/>
              <a:gd name="connsiteY3" fmla="*/ 2186 h 10059"/>
              <a:gd name="connsiteX4" fmla="*/ 9056 w 10000"/>
              <a:gd name="connsiteY4" fmla="*/ 5062 h 10059"/>
              <a:gd name="connsiteX5" fmla="*/ 8963 w 10000"/>
              <a:gd name="connsiteY5" fmla="*/ 3670 h 10059"/>
              <a:gd name="connsiteX6" fmla="*/ 0 w 10000"/>
              <a:gd name="connsiteY6" fmla="*/ 10059 h 10059"/>
              <a:gd name="connsiteX0" fmla="*/ 0 w 10000"/>
              <a:gd name="connsiteY0" fmla="*/ 10000 h 10000"/>
              <a:gd name="connsiteX1" fmla="*/ 8778 w 10000"/>
              <a:gd name="connsiteY1" fmla="*/ 1235 h 10000"/>
              <a:gd name="connsiteX2" fmla="*/ 8750 w 10000"/>
              <a:gd name="connsiteY2" fmla="*/ 0 h 10000"/>
              <a:gd name="connsiteX3" fmla="*/ 10000 w 10000"/>
              <a:gd name="connsiteY3" fmla="*/ 2127 h 10000"/>
              <a:gd name="connsiteX4" fmla="*/ 9056 w 10000"/>
              <a:gd name="connsiteY4" fmla="*/ 5003 h 10000"/>
              <a:gd name="connsiteX5" fmla="*/ 8963 w 10000"/>
              <a:gd name="connsiteY5" fmla="*/ 3611 h 10000"/>
              <a:gd name="connsiteX6" fmla="*/ 0 w 10000"/>
              <a:gd name="connsiteY6" fmla="*/ 10000 h 10000"/>
              <a:gd name="connsiteX0" fmla="*/ 0 w 10003"/>
              <a:gd name="connsiteY0" fmla="*/ 9956 h 9956"/>
              <a:gd name="connsiteX1" fmla="*/ 8778 w 10003"/>
              <a:gd name="connsiteY1" fmla="*/ 1191 h 9956"/>
              <a:gd name="connsiteX2" fmla="*/ 8691 w 10003"/>
              <a:gd name="connsiteY2" fmla="*/ 0 h 9956"/>
              <a:gd name="connsiteX3" fmla="*/ 10000 w 10003"/>
              <a:gd name="connsiteY3" fmla="*/ 2083 h 9956"/>
              <a:gd name="connsiteX4" fmla="*/ 9056 w 10003"/>
              <a:gd name="connsiteY4" fmla="*/ 4959 h 9956"/>
              <a:gd name="connsiteX5" fmla="*/ 8963 w 10003"/>
              <a:gd name="connsiteY5" fmla="*/ 3567 h 9956"/>
              <a:gd name="connsiteX6" fmla="*/ 0 w 10003"/>
              <a:gd name="connsiteY6" fmla="*/ 9956 h 9956"/>
              <a:gd name="connsiteX0" fmla="*/ 0 w 10000"/>
              <a:gd name="connsiteY0" fmla="*/ 10000 h 10000"/>
              <a:gd name="connsiteX1" fmla="*/ 8775 w 10000"/>
              <a:gd name="connsiteY1" fmla="*/ 1196 h 10000"/>
              <a:gd name="connsiteX2" fmla="*/ 8688 w 10000"/>
              <a:gd name="connsiteY2" fmla="*/ 0 h 10000"/>
              <a:gd name="connsiteX3" fmla="*/ 9997 w 10000"/>
              <a:gd name="connsiteY3" fmla="*/ 2092 h 10000"/>
              <a:gd name="connsiteX4" fmla="*/ 9053 w 10000"/>
              <a:gd name="connsiteY4" fmla="*/ 4981 h 10000"/>
              <a:gd name="connsiteX5" fmla="*/ 8960 w 10000"/>
              <a:gd name="connsiteY5" fmla="*/ 3583 h 10000"/>
              <a:gd name="connsiteX6" fmla="*/ 0 w 10000"/>
              <a:gd name="connsiteY6" fmla="*/ 10000 h 10000"/>
              <a:gd name="connsiteX0" fmla="*/ 0 w 9997"/>
              <a:gd name="connsiteY0" fmla="*/ 10000 h 10000"/>
              <a:gd name="connsiteX1" fmla="*/ 8775 w 9997"/>
              <a:gd name="connsiteY1" fmla="*/ 1196 h 10000"/>
              <a:gd name="connsiteX2" fmla="*/ 8688 w 9997"/>
              <a:gd name="connsiteY2" fmla="*/ 0 h 10000"/>
              <a:gd name="connsiteX3" fmla="*/ 9997 w 9997"/>
              <a:gd name="connsiteY3" fmla="*/ 2092 h 10000"/>
              <a:gd name="connsiteX4" fmla="*/ 9053 w 9997"/>
              <a:gd name="connsiteY4" fmla="*/ 4981 h 10000"/>
              <a:gd name="connsiteX5" fmla="*/ 8960 w 9997"/>
              <a:gd name="connsiteY5" fmla="*/ 3583 h 10000"/>
              <a:gd name="connsiteX6" fmla="*/ 0 w 9997"/>
              <a:gd name="connsiteY6" fmla="*/ 10000 h 10000"/>
              <a:gd name="connsiteX0" fmla="*/ 0 w 10000"/>
              <a:gd name="connsiteY0" fmla="*/ 10000 h 10000"/>
              <a:gd name="connsiteX1" fmla="*/ 8778 w 10000"/>
              <a:gd name="connsiteY1" fmla="*/ 1196 h 10000"/>
              <a:gd name="connsiteX2" fmla="*/ 8691 w 10000"/>
              <a:gd name="connsiteY2" fmla="*/ 0 h 10000"/>
              <a:gd name="connsiteX3" fmla="*/ 10000 w 10000"/>
              <a:gd name="connsiteY3" fmla="*/ 2092 h 10000"/>
              <a:gd name="connsiteX4" fmla="*/ 9056 w 10000"/>
              <a:gd name="connsiteY4" fmla="*/ 4981 h 10000"/>
              <a:gd name="connsiteX5" fmla="*/ 8963 w 10000"/>
              <a:gd name="connsiteY5" fmla="*/ 3583 h 10000"/>
              <a:gd name="connsiteX6" fmla="*/ 0 w 10000"/>
              <a:gd name="connsiteY6" fmla="*/ 10000 h 10000"/>
              <a:gd name="connsiteX0" fmla="*/ 0 w 10000"/>
              <a:gd name="connsiteY0" fmla="*/ 10000 h 10000"/>
              <a:gd name="connsiteX1" fmla="*/ 8778 w 10000"/>
              <a:gd name="connsiteY1" fmla="*/ 1196 h 10000"/>
              <a:gd name="connsiteX2" fmla="*/ 8691 w 10000"/>
              <a:gd name="connsiteY2" fmla="*/ 0 h 10000"/>
              <a:gd name="connsiteX3" fmla="*/ 10000 w 10000"/>
              <a:gd name="connsiteY3" fmla="*/ 2092 h 10000"/>
              <a:gd name="connsiteX4" fmla="*/ 9056 w 10000"/>
              <a:gd name="connsiteY4" fmla="*/ 4981 h 10000"/>
              <a:gd name="connsiteX5" fmla="*/ 8963 w 10000"/>
              <a:gd name="connsiteY5" fmla="*/ 3583 h 10000"/>
              <a:gd name="connsiteX6" fmla="*/ 0 w 10000"/>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10000"/>
                </a:moveTo>
                <a:cubicBezTo>
                  <a:pt x="0" y="10000"/>
                  <a:pt x="2045" y="2147"/>
                  <a:pt x="8778" y="1196"/>
                </a:cubicBezTo>
                <a:cubicBezTo>
                  <a:pt x="8769" y="782"/>
                  <a:pt x="8700" y="414"/>
                  <a:pt x="8691" y="0"/>
                </a:cubicBezTo>
                <a:lnTo>
                  <a:pt x="10000" y="2092"/>
                </a:lnTo>
                <a:lnTo>
                  <a:pt x="9056" y="4981"/>
                </a:lnTo>
                <a:lnTo>
                  <a:pt x="8963" y="3583"/>
                </a:lnTo>
                <a:cubicBezTo>
                  <a:pt x="8963" y="3583"/>
                  <a:pt x="2886" y="3920"/>
                  <a:pt x="0" y="10000"/>
                </a:cubicBezTo>
                <a:close/>
              </a:path>
            </a:pathLst>
          </a:custGeom>
          <a:solidFill>
            <a:schemeClr val="tx1">
              <a:alpha val="17000"/>
            </a:schemeClr>
          </a:solidFill>
          <a:ln>
            <a:noFill/>
          </a:ln>
          <a:effectLst>
            <a:softEdge rad="266700"/>
          </a:effectLst>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Segoe UI"/>
            </a:endParaRPr>
          </a:p>
        </p:txBody>
      </p:sp>
      <p:grpSp>
        <p:nvGrpSpPr>
          <p:cNvPr id="25" name="Group 24">
            <a:extLst>
              <a:ext uri="{FF2B5EF4-FFF2-40B4-BE49-F238E27FC236}">
                <a16:creationId xmlns:a16="http://schemas.microsoft.com/office/drawing/2014/main" id="{B11BD717-1D92-4EDC-8BB1-A54C77CF8DAB}"/>
              </a:ext>
            </a:extLst>
          </p:cNvPr>
          <p:cNvGrpSpPr/>
          <p:nvPr/>
        </p:nvGrpSpPr>
        <p:grpSpPr>
          <a:xfrm>
            <a:off x="565474" y="1539881"/>
            <a:ext cx="7830377" cy="4552269"/>
            <a:chOff x="855406" y="1481376"/>
            <a:chExt cx="10031162" cy="4552269"/>
          </a:xfrm>
          <a:gradFill>
            <a:gsLst>
              <a:gs pos="24000">
                <a:schemeClr val="accent1"/>
              </a:gs>
              <a:gs pos="90000">
                <a:schemeClr val="accent2"/>
              </a:gs>
            </a:gsLst>
            <a:lin ang="0" scaled="1"/>
          </a:gradFill>
        </p:grpSpPr>
        <p:sp>
          <p:nvSpPr>
            <p:cNvPr id="26" name="Freeform: Shape 25">
              <a:extLst>
                <a:ext uri="{FF2B5EF4-FFF2-40B4-BE49-F238E27FC236}">
                  <a16:creationId xmlns:a16="http://schemas.microsoft.com/office/drawing/2014/main" id="{0D3B4F02-8E4A-4E96-A015-4C3F9AACE16A}"/>
                </a:ext>
              </a:extLst>
            </p:cNvPr>
            <p:cNvSpPr/>
            <p:nvPr/>
          </p:nvSpPr>
          <p:spPr>
            <a:xfrm>
              <a:off x="7662548" y="1481376"/>
              <a:ext cx="3224020" cy="2297120"/>
            </a:xfrm>
            <a:custGeom>
              <a:avLst/>
              <a:gdLst>
                <a:gd name="connsiteX0" fmla="*/ 1912644 w 3224020"/>
                <a:gd name="connsiteY0" fmla="*/ 0 h 2297120"/>
                <a:gd name="connsiteX1" fmla="*/ 3224020 w 3224020"/>
                <a:gd name="connsiteY1" fmla="*/ 981265 h 2297120"/>
                <a:gd name="connsiteX2" fmla="*/ 3224020 w 3224020"/>
                <a:gd name="connsiteY2" fmla="*/ 1031918 h 2297120"/>
                <a:gd name="connsiteX3" fmla="*/ 2298760 w 3224020"/>
                <a:gd name="connsiteY3" fmla="*/ 2297120 h 2297120"/>
                <a:gd name="connsiteX4" fmla="*/ 2205248 w 3224020"/>
                <a:gd name="connsiteY4" fmla="*/ 1668910 h 2297120"/>
                <a:gd name="connsiteX5" fmla="*/ 256156 w 3224020"/>
                <a:gd name="connsiteY5" fmla="*/ 1835123 h 2297120"/>
                <a:gd name="connsiteX6" fmla="*/ 0 w 3224020"/>
                <a:gd name="connsiteY6" fmla="*/ 1871949 h 2297120"/>
                <a:gd name="connsiteX7" fmla="*/ 0 w 3224020"/>
                <a:gd name="connsiteY7" fmla="*/ 863763 h 2297120"/>
                <a:gd name="connsiteX8" fmla="*/ 182657 w 3224020"/>
                <a:gd name="connsiteY8" fmla="*/ 830729 h 2297120"/>
                <a:gd name="connsiteX9" fmla="*/ 2019228 w 3224020"/>
                <a:gd name="connsiteY9" fmla="*/ 616477 h 2297120"/>
                <a:gd name="connsiteX10" fmla="*/ 1912644 w 3224020"/>
                <a:gd name="connsiteY10" fmla="*/ 0 h 2297120"/>
                <a:gd name="connsiteX0" fmla="*/ 1912644 w 3224020"/>
                <a:gd name="connsiteY0" fmla="*/ 0 h 2297120"/>
                <a:gd name="connsiteX1" fmla="*/ 3224020 w 3224020"/>
                <a:gd name="connsiteY1" fmla="*/ 981265 h 2297120"/>
                <a:gd name="connsiteX2" fmla="*/ 3224020 w 3224020"/>
                <a:gd name="connsiteY2" fmla="*/ 1031918 h 2297120"/>
                <a:gd name="connsiteX3" fmla="*/ 2298760 w 3224020"/>
                <a:gd name="connsiteY3" fmla="*/ 2297120 h 2297120"/>
                <a:gd name="connsiteX4" fmla="*/ 2205248 w 3224020"/>
                <a:gd name="connsiteY4" fmla="*/ 1668910 h 2297120"/>
                <a:gd name="connsiteX5" fmla="*/ 256156 w 3224020"/>
                <a:gd name="connsiteY5" fmla="*/ 1835123 h 2297120"/>
                <a:gd name="connsiteX6" fmla="*/ 0 w 3224020"/>
                <a:gd name="connsiteY6" fmla="*/ 1871949 h 2297120"/>
                <a:gd name="connsiteX7" fmla="*/ 0 w 3224020"/>
                <a:gd name="connsiteY7" fmla="*/ 863763 h 2297120"/>
                <a:gd name="connsiteX8" fmla="*/ 182657 w 3224020"/>
                <a:gd name="connsiteY8" fmla="*/ 830729 h 2297120"/>
                <a:gd name="connsiteX9" fmla="*/ 2019228 w 3224020"/>
                <a:gd name="connsiteY9" fmla="*/ 616477 h 2297120"/>
                <a:gd name="connsiteX10" fmla="*/ 1912644 w 3224020"/>
                <a:gd name="connsiteY10" fmla="*/ 0 h 2297120"/>
                <a:gd name="connsiteX0" fmla="*/ 1912644 w 3224020"/>
                <a:gd name="connsiteY0" fmla="*/ 0 h 2297120"/>
                <a:gd name="connsiteX1" fmla="*/ 3224020 w 3224020"/>
                <a:gd name="connsiteY1" fmla="*/ 981265 h 2297120"/>
                <a:gd name="connsiteX2" fmla="*/ 2298760 w 3224020"/>
                <a:gd name="connsiteY2" fmla="*/ 2297120 h 2297120"/>
                <a:gd name="connsiteX3" fmla="*/ 2205248 w 3224020"/>
                <a:gd name="connsiteY3" fmla="*/ 1668910 h 2297120"/>
                <a:gd name="connsiteX4" fmla="*/ 256156 w 3224020"/>
                <a:gd name="connsiteY4" fmla="*/ 1835123 h 2297120"/>
                <a:gd name="connsiteX5" fmla="*/ 0 w 3224020"/>
                <a:gd name="connsiteY5" fmla="*/ 1871949 h 2297120"/>
                <a:gd name="connsiteX6" fmla="*/ 0 w 3224020"/>
                <a:gd name="connsiteY6" fmla="*/ 863763 h 2297120"/>
                <a:gd name="connsiteX7" fmla="*/ 182657 w 3224020"/>
                <a:gd name="connsiteY7" fmla="*/ 830729 h 2297120"/>
                <a:gd name="connsiteX8" fmla="*/ 2019228 w 3224020"/>
                <a:gd name="connsiteY8" fmla="*/ 616477 h 2297120"/>
                <a:gd name="connsiteX9" fmla="*/ 1912644 w 3224020"/>
                <a:gd name="connsiteY9" fmla="*/ 0 h 22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4020" h="2297120">
                  <a:moveTo>
                    <a:pt x="1912644" y="0"/>
                  </a:moveTo>
                  <a:lnTo>
                    <a:pt x="3224020" y="981265"/>
                  </a:lnTo>
                  <a:lnTo>
                    <a:pt x="2298760" y="2297120"/>
                  </a:lnTo>
                  <a:lnTo>
                    <a:pt x="2205248" y="1668910"/>
                  </a:lnTo>
                  <a:cubicBezTo>
                    <a:pt x="2205248" y="1668910"/>
                    <a:pt x="1419206" y="1676462"/>
                    <a:pt x="256156" y="1835123"/>
                  </a:cubicBezTo>
                  <a:lnTo>
                    <a:pt x="0" y="1871949"/>
                  </a:lnTo>
                  <a:lnTo>
                    <a:pt x="0" y="863763"/>
                  </a:lnTo>
                  <a:lnTo>
                    <a:pt x="182657" y="830729"/>
                  </a:lnTo>
                  <a:cubicBezTo>
                    <a:pt x="751113" y="737110"/>
                    <a:pt x="1362378" y="663948"/>
                    <a:pt x="2019228" y="616477"/>
                  </a:cubicBezTo>
                  <a:lnTo>
                    <a:pt x="1912644" y="0"/>
                  </a:lnTo>
                  <a:close/>
                </a:path>
              </a:pathLst>
            </a:custGeom>
            <a:gradFill>
              <a:gsLst>
                <a:gs pos="24000">
                  <a:srgbClr val="3586C7"/>
                </a:gs>
                <a:gs pos="70000">
                  <a:srgbClr val="3586C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27" name="Freeform: Shape 26">
              <a:extLst>
                <a:ext uri="{FF2B5EF4-FFF2-40B4-BE49-F238E27FC236}">
                  <a16:creationId xmlns:a16="http://schemas.microsoft.com/office/drawing/2014/main" id="{97339BAD-91A9-4E0D-A0CD-378DA4AF1FDB}"/>
                </a:ext>
              </a:extLst>
            </p:cNvPr>
            <p:cNvSpPr/>
            <p:nvPr/>
          </p:nvSpPr>
          <p:spPr>
            <a:xfrm>
              <a:off x="4366370" y="2358189"/>
              <a:ext cx="3224020" cy="1786746"/>
            </a:xfrm>
            <a:custGeom>
              <a:avLst/>
              <a:gdLst>
                <a:gd name="connsiteX0" fmla="*/ 3224020 w 3224020"/>
                <a:gd name="connsiteY0" fmla="*/ 0 h 1786746"/>
                <a:gd name="connsiteX1" fmla="*/ 3224020 w 3224020"/>
                <a:gd name="connsiteY1" fmla="*/ 1005964 h 1786746"/>
                <a:gd name="connsiteX2" fmla="*/ 2941286 w 3224020"/>
                <a:gd name="connsiteY2" fmla="*/ 1050897 h 1786746"/>
                <a:gd name="connsiteX3" fmla="*/ 95988 w 3224020"/>
                <a:gd name="connsiteY3" fmla="*/ 1752845 h 1786746"/>
                <a:gd name="connsiteX4" fmla="*/ 0 w 3224020"/>
                <a:gd name="connsiteY4" fmla="*/ 1786746 h 1786746"/>
                <a:gd name="connsiteX5" fmla="*/ 0 w 3224020"/>
                <a:gd name="connsiteY5" fmla="*/ 948688 h 1786746"/>
                <a:gd name="connsiteX6" fmla="*/ 163633 w 3224020"/>
                <a:gd name="connsiteY6" fmla="*/ 876882 h 1786746"/>
                <a:gd name="connsiteX7" fmla="*/ 2924546 w 3224020"/>
                <a:gd name="connsiteY7" fmla="*/ 54160 h 1786746"/>
                <a:gd name="connsiteX8" fmla="*/ 3224020 w 3224020"/>
                <a:gd name="connsiteY8" fmla="*/ 0 h 178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4020" h="1786746">
                  <a:moveTo>
                    <a:pt x="3224020" y="0"/>
                  </a:moveTo>
                  <a:lnTo>
                    <a:pt x="3224020" y="1005964"/>
                  </a:lnTo>
                  <a:lnTo>
                    <a:pt x="2941286" y="1050897"/>
                  </a:lnTo>
                  <a:cubicBezTo>
                    <a:pt x="2089715" y="1192908"/>
                    <a:pt x="1100884" y="1412713"/>
                    <a:pt x="95988" y="1752845"/>
                  </a:cubicBezTo>
                  <a:lnTo>
                    <a:pt x="0" y="1786746"/>
                  </a:lnTo>
                  <a:lnTo>
                    <a:pt x="0" y="948688"/>
                  </a:lnTo>
                  <a:lnTo>
                    <a:pt x="163633" y="876882"/>
                  </a:lnTo>
                  <a:cubicBezTo>
                    <a:pt x="931191" y="555710"/>
                    <a:pt x="1844098" y="267511"/>
                    <a:pt x="2924546" y="54160"/>
                  </a:cubicBezTo>
                  <a:lnTo>
                    <a:pt x="3224020" y="0"/>
                  </a:lnTo>
                  <a:close/>
                </a:path>
              </a:pathLst>
            </a:custGeom>
            <a:gradFill>
              <a:gsLst>
                <a:gs pos="0">
                  <a:srgbClr val="2AB7D1"/>
                </a:gs>
                <a:gs pos="77000">
                  <a:srgbClr val="3586C7"/>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28" name="Freeform: Shape 27">
              <a:extLst>
                <a:ext uri="{FF2B5EF4-FFF2-40B4-BE49-F238E27FC236}">
                  <a16:creationId xmlns:a16="http://schemas.microsoft.com/office/drawing/2014/main" id="{02C49B1C-8DDA-497A-B663-DF22AEAD8051}"/>
                </a:ext>
              </a:extLst>
            </p:cNvPr>
            <p:cNvSpPr/>
            <p:nvPr/>
          </p:nvSpPr>
          <p:spPr>
            <a:xfrm>
              <a:off x="855406" y="3338541"/>
              <a:ext cx="3438806" cy="2695104"/>
            </a:xfrm>
            <a:custGeom>
              <a:avLst/>
              <a:gdLst>
                <a:gd name="connsiteX0" fmla="*/ 3438806 w 3438806"/>
                <a:gd name="connsiteY0" fmla="*/ 0 h 2695104"/>
                <a:gd name="connsiteX1" fmla="*/ 3438806 w 3438806"/>
                <a:gd name="connsiteY1" fmla="*/ 831879 h 2695104"/>
                <a:gd name="connsiteX2" fmla="*/ 3229600 w 3438806"/>
                <a:gd name="connsiteY2" fmla="*/ 905767 h 2695104"/>
                <a:gd name="connsiteX3" fmla="*/ 0 w 3438806"/>
                <a:gd name="connsiteY3" fmla="*/ 2695104 h 2695104"/>
                <a:gd name="connsiteX4" fmla="*/ 3302829 w 3438806"/>
                <a:gd name="connsiteY4" fmla="*/ 59670 h 2695104"/>
                <a:gd name="connsiteX5" fmla="*/ 3438806 w 3438806"/>
                <a:gd name="connsiteY5" fmla="*/ 0 h 269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8806" h="2695104">
                  <a:moveTo>
                    <a:pt x="3438806" y="0"/>
                  </a:moveTo>
                  <a:lnTo>
                    <a:pt x="3438806" y="831879"/>
                  </a:lnTo>
                  <a:lnTo>
                    <a:pt x="3229600" y="905767"/>
                  </a:lnTo>
                  <a:cubicBezTo>
                    <a:pt x="2096704" y="1323006"/>
                    <a:pt x="962651" y="1899264"/>
                    <a:pt x="0" y="2695104"/>
                  </a:cubicBezTo>
                  <a:cubicBezTo>
                    <a:pt x="0" y="2695104"/>
                    <a:pt x="783797" y="1218171"/>
                    <a:pt x="3302829" y="59670"/>
                  </a:cubicBezTo>
                  <a:lnTo>
                    <a:pt x="3438806" y="0"/>
                  </a:lnTo>
                  <a:close/>
                </a:path>
              </a:pathLst>
            </a:custGeom>
            <a:gradFill>
              <a:gsLst>
                <a:gs pos="0">
                  <a:srgbClr val="59C6B1"/>
                </a:gs>
                <a:gs pos="77000">
                  <a:srgbClr val="2AB7D1"/>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grpSp>
      <p:sp>
        <p:nvSpPr>
          <p:cNvPr id="90" name="Rectangle 89">
            <a:extLst>
              <a:ext uri="{FF2B5EF4-FFF2-40B4-BE49-F238E27FC236}">
                <a16:creationId xmlns:a16="http://schemas.microsoft.com/office/drawing/2014/main" id="{77A2A0E2-1F48-46FF-BA34-85CA6D096B3C}"/>
              </a:ext>
            </a:extLst>
          </p:cNvPr>
          <p:cNvSpPr/>
          <p:nvPr/>
        </p:nvSpPr>
        <p:spPr>
          <a:xfrm>
            <a:off x="509147" y="6392398"/>
            <a:ext cx="1682086" cy="523220"/>
          </a:xfrm>
          <a:prstGeom prst="rect">
            <a:avLst/>
          </a:prstGeom>
        </p:spPr>
        <p:txBody>
          <a:bodyPr wrap="square" lIns="0" rIns="0" anchor="t">
            <a:spAutoFit/>
          </a:bodyPr>
          <a:lstStyle/>
          <a:p>
            <a:pPr defTabSz="1218987"/>
            <a:r>
              <a:rPr lang="en-IN" sz="1400" dirty="0">
                <a:solidFill>
                  <a:prstClr val="black">
                    <a:lumMod val="65000"/>
                    <a:lumOff val="35000"/>
                  </a:prstClr>
                </a:solidFill>
                <a:latin typeface="Segoe UI"/>
                <a:ea typeface="Open Sans" panose="020B0606030504020204" pitchFamily="34" charset="0"/>
                <a:cs typeface="Open Sans" panose="020B0606030504020204" pitchFamily="34" charset="0"/>
              </a:rPr>
              <a:t>Three months after assistance ended</a:t>
            </a:r>
          </a:p>
        </p:txBody>
      </p:sp>
      <p:cxnSp>
        <p:nvCxnSpPr>
          <p:cNvPr id="100" name="Straight Connector 99">
            <a:extLst>
              <a:ext uri="{FF2B5EF4-FFF2-40B4-BE49-F238E27FC236}">
                <a16:creationId xmlns:a16="http://schemas.microsoft.com/office/drawing/2014/main" id="{306D4C63-52F7-40CA-818A-24A36151573D}"/>
              </a:ext>
            </a:extLst>
          </p:cNvPr>
          <p:cNvCxnSpPr>
            <a:cxnSpLocks/>
          </p:cNvCxnSpPr>
          <p:nvPr/>
        </p:nvCxnSpPr>
        <p:spPr>
          <a:xfrm>
            <a:off x="5822838" y="3523821"/>
            <a:ext cx="0" cy="598995"/>
          </a:xfrm>
          <a:prstGeom prst="line">
            <a:avLst/>
          </a:prstGeom>
          <a:ln w="19050" cap="rnd">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B7195462-0300-4896-BBCF-9AC19AE529B5}"/>
              </a:ext>
            </a:extLst>
          </p:cNvPr>
          <p:cNvSpPr txBox="1"/>
          <p:nvPr/>
        </p:nvSpPr>
        <p:spPr>
          <a:xfrm>
            <a:off x="56077" y="4245938"/>
            <a:ext cx="1264192" cy="917106"/>
          </a:xfrm>
          <a:prstGeom prst="rect">
            <a:avLst/>
          </a:prstGeom>
          <a:noFill/>
        </p:spPr>
        <p:txBody>
          <a:bodyPr wrap="square" lIns="0" tIns="0" rIns="0" bIns="0" rtlCol="0" anchor="ctr">
            <a:noAutofit/>
          </a:bodyPr>
          <a:lstStyle/>
          <a:p>
            <a:pPr algn="ctr" defTabSz="1218987"/>
            <a:r>
              <a:rPr lang="en-US" sz="2000" dirty="0">
                <a:solidFill>
                  <a:prstClr val="black">
                    <a:lumMod val="50000"/>
                    <a:lumOff val="50000"/>
                  </a:prstClr>
                </a:solidFill>
                <a:latin typeface="Arial" panose="020B0604020202020204" pitchFamily="34" charset="0"/>
                <a:cs typeface="Arial" panose="020B0604020202020204" pitchFamily="34" charset="0"/>
              </a:rPr>
              <a:t>5 months assistance</a:t>
            </a:r>
            <a:endParaRPr lang="en-IN" sz="4000" b="1" dirty="0">
              <a:solidFill>
                <a:prstClr val="black"/>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D3911DD0-A3AF-4453-B609-3F786B23BD16}"/>
              </a:ext>
            </a:extLst>
          </p:cNvPr>
          <p:cNvSpPr txBox="1"/>
          <p:nvPr/>
        </p:nvSpPr>
        <p:spPr>
          <a:xfrm>
            <a:off x="2263961" y="2434582"/>
            <a:ext cx="1365746" cy="917106"/>
          </a:xfrm>
          <a:prstGeom prst="rect">
            <a:avLst/>
          </a:prstGeom>
          <a:noFill/>
        </p:spPr>
        <p:txBody>
          <a:bodyPr wrap="square" lIns="0" tIns="0" rIns="0" bIns="0" rtlCol="0" anchor="ctr">
            <a:noAutofit/>
          </a:bodyPr>
          <a:lstStyle/>
          <a:p>
            <a:pPr algn="ctr" defTabSz="1218987"/>
            <a:r>
              <a:rPr lang="en-US" sz="2000" dirty="0">
                <a:solidFill>
                  <a:prstClr val="black">
                    <a:lumMod val="50000"/>
                    <a:lumOff val="50000"/>
                  </a:prstClr>
                </a:solidFill>
                <a:latin typeface="Arial" panose="020B0604020202020204" pitchFamily="34" charset="0"/>
                <a:cs typeface="Arial" panose="020B0604020202020204" pitchFamily="34" charset="0"/>
              </a:rPr>
              <a:t>6 months assistance</a:t>
            </a:r>
            <a:endParaRPr lang="en-IN" sz="2000" dirty="0">
              <a:solidFill>
                <a:prstClr val="black">
                  <a:lumMod val="50000"/>
                  <a:lumOff val="50000"/>
                </a:prstClr>
              </a:solidFill>
              <a:latin typeface="Arial" panose="020B0604020202020204" pitchFamily="34" charset="0"/>
              <a:cs typeface="Arial" panose="020B0604020202020204" pitchFamily="34" charset="0"/>
            </a:endParaRPr>
          </a:p>
        </p:txBody>
      </p:sp>
      <p:sp>
        <p:nvSpPr>
          <p:cNvPr id="43" name="Freeform: Shape 42">
            <a:extLst>
              <a:ext uri="{FF2B5EF4-FFF2-40B4-BE49-F238E27FC236}">
                <a16:creationId xmlns:a16="http://schemas.microsoft.com/office/drawing/2014/main" id="{0E6D69B1-AFD7-42AC-9214-F23F81D83F1D}"/>
              </a:ext>
            </a:extLst>
          </p:cNvPr>
          <p:cNvSpPr/>
          <p:nvPr/>
        </p:nvSpPr>
        <p:spPr>
          <a:xfrm>
            <a:off x="10888156" y="2106011"/>
            <a:ext cx="23942" cy="50653"/>
          </a:xfrm>
          <a:custGeom>
            <a:avLst/>
            <a:gdLst>
              <a:gd name="connsiteX0" fmla="*/ 0 w 23942"/>
              <a:gd name="connsiteY0" fmla="*/ 0 h 50653"/>
              <a:gd name="connsiteX1" fmla="*/ 23942 w 23942"/>
              <a:gd name="connsiteY1" fmla="*/ 17915 h 50653"/>
              <a:gd name="connsiteX2" fmla="*/ 0 w 23942"/>
              <a:gd name="connsiteY2" fmla="*/ 50653 h 50653"/>
              <a:gd name="connsiteX3" fmla="*/ 0 w 23942"/>
              <a:gd name="connsiteY3" fmla="*/ 0 h 50653"/>
            </a:gdLst>
            <a:ahLst/>
            <a:cxnLst>
              <a:cxn ang="0">
                <a:pos x="connsiteX0" y="connsiteY0"/>
              </a:cxn>
              <a:cxn ang="0">
                <a:pos x="connsiteX1" y="connsiteY1"/>
              </a:cxn>
              <a:cxn ang="0">
                <a:pos x="connsiteX2" y="connsiteY2"/>
              </a:cxn>
              <a:cxn ang="0">
                <a:pos x="connsiteX3" y="connsiteY3"/>
              </a:cxn>
            </a:cxnLst>
            <a:rect l="l" t="t" r="r" b="b"/>
            <a:pathLst>
              <a:path w="23942" h="50653">
                <a:moveTo>
                  <a:pt x="0" y="0"/>
                </a:moveTo>
                <a:lnTo>
                  <a:pt x="23942" y="17915"/>
                </a:lnTo>
                <a:lnTo>
                  <a:pt x="0" y="5065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29" name="Rectangle 28">
            <a:extLst>
              <a:ext uri="{FF2B5EF4-FFF2-40B4-BE49-F238E27FC236}">
                <a16:creationId xmlns:a16="http://schemas.microsoft.com/office/drawing/2014/main" id="{D510870D-E56C-4D31-8D62-204DB98CC25E}"/>
              </a:ext>
            </a:extLst>
          </p:cNvPr>
          <p:cNvSpPr/>
          <p:nvPr/>
        </p:nvSpPr>
        <p:spPr>
          <a:xfrm>
            <a:off x="433426" y="6089560"/>
            <a:ext cx="1682086" cy="400110"/>
          </a:xfrm>
          <a:prstGeom prst="rect">
            <a:avLst/>
          </a:prstGeom>
        </p:spPr>
        <p:txBody>
          <a:bodyPr wrap="square" lIns="0" rIns="0" anchor="b">
            <a:spAutoFit/>
          </a:bodyPr>
          <a:lstStyle/>
          <a:p>
            <a:pPr defTabSz="1218987"/>
            <a:r>
              <a:rPr lang="en-IN" sz="2000" b="1" dirty="0">
                <a:solidFill>
                  <a:prstClr val="black">
                    <a:lumMod val="95000"/>
                    <a:lumOff val="5000"/>
                  </a:prstClr>
                </a:solidFill>
                <a:latin typeface="Arial Black" panose="020B0A04020102020204" pitchFamily="34" charset="0"/>
                <a:ea typeface="Open Sans" panose="020B0606030504020204" pitchFamily="34" charset="0"/>
                <a:cs typeface="Open Sans" panose="020B0606030504020204" pitchFamily="34" charset="0"/>
              </a:rPr>
              <a:t>57% stayed</a:t>
            </a:r>
          </a:p>
        </p:txBody>
      </p:sp>
      <p:sp>
        <p:nvSpPr>
          <p:cNvPr id="31" name="Rectangle 30">
            <a:extLst>
              <a:ext uri="{FF2B5EF4-FFF2-40B4-BE49-F238E27FC236}">
                <a16:creationId xmlns:a16="http://schemas.microsoft.com/office/drawing/2014/main" id="{357C4EBE-3D1D-4F89-9FDE-D4001A1438C2}"/>
              </a:ext>
            </a:extLst>
          </p:cNvPr>
          <p:cNvSpPr/>
          <p:nvPr/>
        </p:nvSpPr>
        <p:spPr>
          <a:xfrm>
            <a:off x="5733466" y="4168191"/>
            <a:ext cx="1682086" cy="400110"/>
          </a:xfrm>
          <a:prstGeom prst="rect">
            <a:avLst/>
          </a:prstGeom>
        </p:spPr>
        <p:txBody>
          <a:bodyPr wrap="square" lIns="0" rIns="0" anchor="b">
            <a:spAutoFit/>
          </a:bodyPr>
          <a:lstStyle/>
          <a:p>
            <a:pPr defTabSz="1218987"/>
            <a:r>
              <a:rPr lang="en-IN" sz="2000" b="1" dirty="0">
                <a:solidFill>
                  <a:prstClr val="black">
                    <a:lumMod val="95000"/>
                    <a:lumOff val="5000"/>
                  </a:prstClr>
                </a:solidFill>
                <a:latin typeface="Arial Black" panose="020B0A04020102020204" pitchFamily="34" charset="0"/>
                <a:ea typeface="Open Sans" panose="020B0606030504020204" pitchFamily="34" charset="0"/>
                <a:cs typeface="Open Sans" panose="020B0606030504020204" pitchFamily="34" charset="0"/>
              </a:rPr>
              <a:t>77% stayed</a:t>
            </a:r>
          </a:p>
        </p:txBody>
      </p:sp>
      <p:cxnSp>
        <p:nvCxnSpPr>
          <p:cNvPr id="36" name="Straight Connector 35">
            <a:extLst>
              <a:ext uri="{FF2B5EF4-FFF2-40B4-BE49-F238E27FC236}">
                <a16:creationId xmlns:a16="http://schemas.microsoft.com/office/drawing/2014/main" id="{71B49C72-BFD7-4AA2-8993-103A54120F4C}"/>
              </a:ext>
            </a:extLst>
          </p:cNvPr>
          <p:cNvCxnSpPr>
            <a:cxnSpLocks/>
          </p:cNvCxnSpPr>
          <p:nvPr/>
        </p:nvCxnSpPr>
        <p:spPr>
          <a:xfrm>
            <a:off x="7973936" y="3536905"/>
            <a:ext cx="0" cy="600192"/>
          </a:xfrm>
          <a:prstGeom prst="line">
            <a:avLst/>
          </a:prstGeom>
          <a:ln w="19050" cap="rnd">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0FCF39F-E527-4AF8-90ED-F29A1AA571D6}"/>
              </a:ext>
            </a:extLst>
          </p:cNvPr>
          <p:cNvSpPr/>
          <p:nvPr/>
        </p:nvSpPr>
        <p:spPr>
          <a:xfrm>
            <a:off x="7872233" y="4210420"/>
            <a:ext cx="1682086" cy="400110"/>
          </a:xfrm>
          <a:prstGeom prst="rect">
            <a:avLst/>
          </a:prstGeom>
        </p:spPr>
        <p:txBody>
          <a:bodyPr wrap="square" lIns="0" rIns="0" anchor="b">
            <a:spAutoFit/>
          </a:bodyPr>
          <a:lstStyle/>
          <a:p>
            <a:pPr defTabSz="1218987"/>
            <a:r>
              <a:rPr lang="en-IN" sz="2000" b="1" dirty="0">
                <a:solidFill>
                  <a:prstClr val="black">
                    <a:lumMod val="95000"/>
                    <a:lumOff val="5000"/>
                  </a:prstClr>
                </a:solidFill>
                <a:latin typeface="Arial Black" panose="020B0A04020102020204" pitchFamily="34" charset="0"/>
                <a:ea typeface="Open Sans" panose="020B0606030504020204" pitchFamily="34" charset="0"/>
                <a:cs typeface="Open Sans" panose="020B0606030504020204" pitchFamily="34" charset="0"/>
              </a:rPr>
              <a:t>90% stayed</a:t>
            </a:r>
          </a:p>
        </p:txBody>
      </p:sp>
      <p:sp>
        <p:nvSpPr>
          <p:cNvPr id="6" name="Title 4">
            <a:extLst>
              <a:ext uri="{FF2B5EF4-FFF2-40B4-BE49-F238E27FC236}">
                <a16:creationId xmlns:a16="http://schemas.microsoft.com/office/drawing/2014/main" id="{2CD4C08D-AACF-1352-A93A-226A75A57D04}"/>
              </a:ext>
            </a:extLst>
          </p:cNvPr>
          <p:cNvSpPr txBox="1">
            <a:spLocks/>
          </p:cNvSpPr>
          <p:nvPr/>
        </p:nvSpPr>
        <p:spPr>
          <a:xfrm>
            <a:off x="410149" y="135596"/>
            <a:ext cx="10972800" cy="711081"/>
          </a:xfrm>
          <a:prstGeom prst="rect">
            <a:avLst/>
          </a:prstGeom>
        </p:spPr>
        <p:txBody>
          <a:bodyPr vert="horz" wrap="none" lIns="0" tIns="0" rIns="0" bIns="0"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dirty="0">
                <a:solidFill>
                  <a:schemeClr val="bg1"/>
                </a:solidFill>
              </a:rPr>
              <a:t>Longer duration has an impact on staying after assistance</a:t>
            </a:r>
          </a:p>
        </p:txBody>
      </p:sp>
      <p:pic>
        <p:nvPicPr>
          <p:cNvPr id="7" name="Content Placeholder 5">
            <a:extLst>
              <a:ext uri="{FF2B5EF4-FFF2-40B4-BE49-F238E27FC236}">
                <a16:creationId xmlns:a16="http://schemas.microsoft.com/office/drawing/2014/main" id="{58C71FB5-E63C-C323-2A2C-F42A8FE2D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997" y="6159228"/>
            <a:ext cx="3118751" cy="426392"/>
          </a:xfrm>
          <a:prstGeom prst="rect">
            <a:avLst/>
          </a:prstGeom>
        </p:spPr>
      </p:pic>
      <p:sp>
        <p:nvSpPr>
          <p:cNvPr id="8" name="TextBox 7">
            <a:extLst>
              <a:ext uri="{FF2B5EF4-FFF2-40B4-BE49-F238E27FC236}">
                <a16:creationId xmlns:a16="http://schemas.microsoft.com/office/drawing/2014/main" id="{4F15AAC5-00C0-53F1-9E2E-42D2CB4E4EFA}"/>
              </a:ext>
            </a:extLst>
          </p:cNvPr>
          <p:cNvSpPr txBox="1"/>
          <p:nvPr/>
        </p:nvSpPr>
        <p:spPr>
          <a:xfrm>
            <a:off x="5311322" y="4997080"/>
            <a:ext cx="6385766" cy="1477328"/>
          </a:xfrm>
          <a:prstGeom prst="rect">
            <a:avLst/>
          </a:prstGeom>
          <a:noFill/>
        </p:spPr>
        <p:txBody>
          <a:bodyPr wrap="square" rtlCol="0">
            <a:spAutoFit/>
          </a:bodyPr>
          <a:lstStyle/>
          <a:p>
            <a:r>
              <a:rPr lang="en-GB" dirty="0"/>
              <a:t>Compared to the median assistance of 5 months, each extra month is associated with roughly 7% lower odds of leaving</a:t>
            </a:r>
            <a:r>
              <a:rPr lang="en-US" dirty="0"/>
              <a:t>, 3 extra months is associated with about 20% lower odds of leaving and 6 extra months is associated with about 35% lower odds of leaving. </a:t>
            </a:r>
          </a:p>
        </p:txBody>
      </p:sp>
      <p:sp>
        <p:nvSpPr>
          <p:cNvPr id="15" name="TextBox 14">
            <a:extLst>
              <a:ext uri="{FF2B5EF4-FFF2-40B4-BE49-F238E27FC236}">
                <a16:creationId xmlns:a16="http://schemas.microsoft.com/office/drawing/2014/main" id="{A3FF8B34-CF66-64BB-C846-03AC02A1CEC5}"/>
              </a:ext>
            </a:extLst>
          </p:cNvPr>
          <p:cNvSpPr txBox="1"/>
          <p:nvPr/>
        </p:nvSpPr>
        <p:spPr>
          <a:xfrm>
            <a:off x="7769303" y="1081328"/>
            <a:ext cx="1365746" cy="917106"/>
          </a:xfrm>
          <a:prstGeom prst="rect">
            <a:avLst/>
          </a:prstGeom>
          <a:noFill/>
        </p:spPr>
        <p:txBody>
          <a:bodyPr wrap="square" lIns="0" tIns="0" rIns="0" bIns="0" rtlCol="0" anchor="ctr">
            <a:noAutofit/>
          </a:bodyPr>
          <a:lstStyle/>
          <a:p>
            <a:pPr algn="ctr" defTabSz="1218987"/>
            <a:r>
              <a:rPr lang="en-US" sz="2000" dirty="0">
                <a:solidFill>
                  <a:prstClr val="black">
                    <a:lumMod val="50000"/>
                    <a:lumOff val="50000"/>
                  </a:prstClr>
                </a:solidFill>
                <a:latin typeface="Arial" panose="020B0604020202020204" pitchFamily="34" charset="0"/>
                <a:cs typeface="Arial" panose="020B0604020202020204" pitchFamily="34" charset="0"/>
              </a:rPr>
              <a:t>9 or more months assistance</a:t>
            </a:r>
            <a:endParaRPr lang="en-IN" sz="2000" dirty="0">
              <a:solidFill>
                <a:prstClr val="black">
                  <a:lumMod val="50000"/>
                  <a:lumOff val="50000"/>
                </a:prstClr>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CF42FBB1-D6BB-7C61-3B44-EA6E6E4F79D1}"/>
              </a:ext>
            </a:extLst>
          </p:cNvPr>
          <p:cNvCxnSpPr>
            <a:cxnSpLocks/>
          </p:cNvCxnSpPr>
          <p:nvPr/>
        </p:nvCxnSpPr>
        <p:spPr>
          <a:xfrm>
            <a:off x="3260892" y="4368246"/>
            <a:ext cx="0" cy="438409"/>
          </a:xfrm>
          <a:prstGeom prst="line">
            <a:avLst/>
          </a:prstGeom>
          <a:ln w="19050" cap="rnd">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91259AC-C36A-74AE-3343-6553BD1EA9F7}"/>
              </a:ext>
            </a:extLst>
          </p:cNvPr>
          <p:cNvSpPr/>
          <p:nvPr/>
        </p:nvSpPr>
        <p:spPr>
          <a:xfrm>
            <a:off x="3025718" y="4951533"/>
            <a:ext cx="1682086" cy="400110"/>
          </a:xfrm>
          <a:prstGeom prst="rect">
            <a:avLst/>
          </a:prstGeom>
        </p:spPr>
        <p:txBody>
          <a:bodyPr wrap="square" lIns="0" rIns="0" anchor="b">
            <a:spAutoFit/>
          </a:bodyPr>
          <a:lstStyle/>
          <a:p>
            <a:pPr defTabSz="1218987"/>
            <a:r>
              <a:rPr lang="en-IN" sz="2000" b="1" dirty="0">
                <a:solidFill>
                  <a:prstClr val="black">
                    <a:lumMod val="95000"/>
                    <a:lumOff val="5000"/>
                  </a:prstClr>
                </a:solidFill>
                <a:latin typeface="Arial Black" panose="020B0A04020102020204" pitchFamily="34" charset="0"/>
                <a:ea typeface="Open Sans" panose="020B0606030504020204" pitchFamily="34" charset="0"/>
                <a:cs typeface="Open Sans" panose="020B0606030504020204" pitchFamily="34" charset="0"/>
              </a:rPr>
              <a:t>62% stayed</a:t>
            </a:r>
          </a:p>
        </p:txBody>
      </p:sp>
      <p:sp>
        <p:nvSpPr>
          <p:cNvPr id="39" name="TextBox 38">
            <a:extLst>
              <a:ext uri="{FF2B5EF4-FFF2-40B4-BE49-F238E27FC236}">
                <a16:creationId xmlns:a16="http://schemas.microsoft.com/office/drawing/2014/main" id="{7D51BA34-F643-9FAF-0A18-14EBCD9B5DE7}"/>
              </a:ext>
            </a:extLst>
          </p:cNvPr>
          <p:cNvSpPr txBox="1"/>
          <p:nvPr/>
        </p:nvSpPr>
        <p:spPr>
          <a:xfrm>
            <a:off x="5055776" y="1460411"/>
            <a:ext cx="1365746" cy="917106"/>
          </a:xfrm>
          <a:prstGeom prst="rect">
            <a:avLst/>
          </a:prstGeom>
          <a:noFill/>
        </p:spPr>
        <p:txBody>
          <a:bodyPr wrap="square" lIns="0" tIns="0" rIns="0" bIns="0" rtlCol="0" anchor="ctr">
            <a:noAutofit/>
          </a:bodyPr>
          <a:lstStyle/>
          <a:p>
            <a:pPr algn="ctr" defTabSz="1218987"/>
            <a:r>
              <a:rPr lang="en-US" sz="2000" dirty="0">
                <a:solidFill>
                  <a:prstClr val="black">
                    <a:lumMod val="50000"/>
                    <a:lumOff val="50000"/>
                  </a:prstClr>
                </a:solidFill>
                <a:latin typeface="Arial" panose="020B0604020202020204" pitchFamily="34" charset="0"/>
                <a:cs typeface="Arial" panose="020B0604020202020204" pitchFamily="34" charset="0"/>
              </a:rPr>
              <a:t>8 months assistance</a:t>
            </a:r>
            <a:endParaRPr lang="en-IN" sz="2000" dirty="0">
              <a:solidFill>
                <a:prstClr val="black">
                  <a:lumMod val="50000"/>
                  <a:lumOff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82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B6F145E-70D4-836F-B553-16AD8FBDBC80}"/>
              </a:ext>
            </a:extLst>
          </p:cNvPr>
          <p:cNvSpPr/>
          <p:nvPr/>
        </p:nvSpPr>
        <p:spPr>
          <a:xfrm rot="10800000" flipV="1">
            <a:off x="4341267" y="2530718"/>
            <a:ext cx="3510694" cy="2187392"/>
          </a:xfrm>
          <a:prstGeom prst="roundRect">
            <a:avLst>
              <a:gd name="adj" fmla="val 6619"/>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Dual track</a:t>
            </a:r>
          </a:p>
        </p:txBody>
      </p:sp>
      <p:sp>
        <p:nvSpPr>
          <p:cNvPr id="4" name="Freeform: Shape 3">
            <a:extLst>
              <a:ext uri="{FF2B5EF4-FFF2-40B4-BE49-F238E27FC236}">
                <a16:creationId xmlns:a16="http://schemas.microsoft.com/office/drawing/2014/main" id="{800926F0-3FFA-DB00-08C3-DAE92839358B}"/>
              </a:ext>
            </a:extLst>
          </p:cNvPr>
          <p:cNvSpPr/>
          <p:nvPr/>
        </p:nvSpPr>
        <p:spPr>
          <a:xfrm rot="10800000" flipH="1">
            <a:off x="6663177" y="2529875"/>
            <a:ext cx="2676558" cy="2187392"/>
          </a:xfrm>
          <a:custGeom>
            <a:avLst/>
            <a:gdLst>
              <a:gd name="connsiteX0" fmla="*/ 0 w 3639684"/>
              <a:gd name="connsiteY0" fmla="*/ 0 h 2760995"/>
              <a:gd name="connsiteX1" fmla="*/ 1757378 w 3639684"/>
              <a:gd name="connsiteY1" fmla="*/ 0 h 2760995"/>
              <a:gd name="connsiteX2" fmla="*/ 3200323 w 3639684"/>
              <a:gd name="connsiteY2" fmla="*/ 1442945 h 2760995"/>
              <a:gd name="connsiteX3" fmla="*/ 3639667 w 3639684"/>
              <a:gd name="connsiteY3" fmla="*/ 1003601 h 2760995"/>
              <a:gd name="connsiteX4" fmla="*/ 3639684 w 3639684"/>
              <a:gd name="connsiteY4" fmla="*/ 2760995 h 2760995"/>
              <a:gd name="connsiteX5" fmla="*/ 1882291 w 3639684"/>
              <a:gd name="connsiteY5" fmla="*/ 2760978 h 2760995"/>
              <a:gd name="connsiteX6" fmla="*/ 2321634 w 3639684"/>
              <a:gd name="connsiteY6" fmla="*/ 2321634 h 276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9684" h="2760995">
                <a:moveTo>
                  <a:pt x="0" y="0"/>
                </a:moveTo>
                <a:lnTo>
                  <a:pt x="1757378" y="0"/>
                </a:lnTo>
                <a:lnTo>
                  <a:pt x="3200323" y="1442945"/>
                </a:lnTo>
                <a:lnTo>
                  <a:pt x="3639667" y="1003601"/>
                </a:lnTo>
                <a:lnTo>
                  <a:pt x="3639684" y="2760995"/>
                </a:lnTo>
                <a:lnTo>
                  <a:pt x="1882291" y="2760978"/>
                </a:lnTo>
                <a:lnTo>
                  <a:pt x="2321634" y="2321634"/>
                </a:lnTo>
                <a:close/>
              </a:path>
            </a:pathLst>
          </a:custGeom>
          <a:solidFill>
            <a:srgbClr val="3586C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Shape 4">
            <a:extLst>
              <a:ext uri="{FF2B5EF4-FFF2-40B4-BE49-F238E27FC236}">
                <a16:creationId xmlns:a16="http://schemas.microsoft.com/office/drawing/2014/main" id="{3BF482DA-E308-C5E6-B70A-DCBC5CCFE361}"/>
              </a:ext>
            </a:extLst>
          </p:cNvPr>
          <p:cNvSpPr/>
          <p:nvPr/>
        </p:nvSpPr>
        <p:spPr>
          <a:xfrm rot="10800000">
            <a:off x="2852266" y="2529875"/>
            <a:ext cx="2883530" cy="2187392"/>
          </a:xfrm>
          <a:custGeom>
            <a:avLst/>
            <a:gdLst>
              <a:gd name="connsiteX0" fmla="*/ 0 w 3639684"/>
              <a:gd name="connsiteY0" fmla="*/ 0 h 2760995"/>
              <a:gd name="connsiteX1" fmla="*/ 1757378 w 3639684"/>
              <a:gd name="connsiteY1" fmla="*/ 0 h 2760995"/>
              <a:gd name="connsiteX2" fmla="*/ 3200323 w 3639684"/>
              <a:gd name="connsiteY2" fmla="*/ 1442945 h 2760995"/>
              <a:gd name="connsiteX3" fmla="*/ 3639667 w 3639684"/>
              <a:gd name="connsiteY3" fmla="*/ 1003601 h 2760995"/>
              <a:gd name="connsiteX4" fmla="*/ 3639684 w 3639684"/>
              <a:gd name="connsiteY4" fmla="*/ 2760995 h 2760995"/>
              <a:gd name="connsiteX5" fmla="*/ 1882291 w 3639684"/>
              <a:gd name="connsiteY5" fmla="*/ 2760978 h 2760995"/>
              <a:gd name="connsiteX6" fmla="*/ 2321634 w 3639684"/>
              <a:gd name="connsiteY6" fmla="*/ 2321634 h 276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9684" h="2760995">
                <a:moveTo>
                  <a:pt x="0" y="0"/>
                </a:moveTo>
                <a:lnTo>
                  <a:pt x="1757378" y="0"/>
                </a:lnTo>
                <a:lnTo>
                  <a:pt x="3200323" y="1442945"/>
                </a:lnTo>
                <a:lnTo>
                  <a:pt x="3639667" y="1003601"/>
                </a:lnTo>
                <a:lnTo>
                  <a:pt x="3639684" y="2760995"/>
                </a:lnTo>
                <a:lnTo>
                  <a:pt x="1882291" y="2760978"/>
                </a:lnTo>
                <a:lnTo>
                  <a:pt x="2321634" y="2321634"/>
                </a:lnTo>
                <a:close/>
              </a:path>
            </a:pathLst>
          </a:custGeom>
          <a:solidFill>
            <a:srgbClr val="61BA9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6" name="Rectangle 5">
            <a:extLst>
              <a:ext uri="{FF2B5EF4-FFF2-40B4-BE49-F238E27FC236}">
                <a16:creationId xmlns:a16="http://schemas.microsoft.com/office/drawing/2014/main" id="{2101F8A0-CF89-3D3D-DA58-08EFB620FE74}"/>
              </a:ext>
            </a:extLst>
          </p:cNvPr>
          <p:cNvSpPr/>
          <p:nvPr/>
        </p:nvSpPr>
        <p:spPr>
          <a:xfrm>
            <a:off x="0" y="0"/>
            <a:ext cx="12192000" cy="996593"/>
          </a:xfrm>
          <a:prstGeom prst="rect">
            <a:avLst/>
          </a:prstGeom>
          <a:solidFill>
            <a:srgbClr val="59C6B1"/>
          </a:solidFill>
          <a:ln>
            <a:solidFill>
              <a:srgbClr val="59C6B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itle 4">
            <a:extLst>
              <a:ext uri="{FF2B5EF4-FFF2-40B4-BE49-F238E27FC236}">
                <a16:creationId xmlns:a16="http://schemas.microsoft.com/office/drawing/2014/main" id="{5E3AC53D-41E0-6ED5-DD8F-5BD14167AC82}"/>
              </a:ext>
            </a:extLst>
          </p:cNvPr>
          <p:cNvSpPr txBox="1">
            <a:spLocks/>
          </p:cNvSpPr>
          <p:nvPr/>
        </p:nvSpPr>
        <p:spPr>
          <a:xfrm>
            <a:off x="410149" y="135596"/>
            <a:ext cx="10972800" cy="711081"/>
          </a:xfrm>
          <a:prstGeom prst="rect">
            <a:avLst/>
          </a:prstGeom>
        </p:spPr>
        <p:txBody>
          <a:bodyPr vert="horz" wrap="none" lIns="0" tIns="0" rIns="0" bIns="0"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dirty="0">
                <a:solidFill>
                  <a:schemeClr val="bg1"/>
                </a:solidFill>
              </a:rPr>
              <a:t>‘Dual track’ is the way forward for beneficiary selection</a:t>
            </a:r>
          </a:p>
        </p:txBody>
      </p:sp>
      <p:sp>
        <p:nvSpPr>
          <p:cNvPr id="8" name="TextBox 7">
            <a:extLst>
              <a:ext uri="{FF2B5EF4-FFF2-40B4-BE49-F238E27FC236}">
                <a16:creationId xmlns:a16="http://schemas.microsoft.com/office/drawing/2014/main" id="{AC5CBF58-A2F4-FB27-297A-26662643069D}"/>
              </a:ext>
            </a:extLst>
          </p:cNvPr>
          <p:cNvSpPr txBox="1"/>
          <p:nvPr/>
        </p:nvSpPr>
        <p:spPr>
          <a:xfrm>
            <a:off x="2126606" y="1605703"/>
            <a:ext cx="2528047" cy="923330"/>
          </a:xfrm>
          <a:prstGeom prst="rect">
            <a:avLst/>
          </a:prstGeom>
          <a:noFill/>
        </p:spPr>
        <p:txBody>
          <a:bodyPr wrap="square" rtlCol="0">
            <a:spAutoFit/>
          </a:bodyPr>
          <a:lstStyle/>
          <a:p>
            <a:r>
              <a:rPr lang="en-US" dirty="0"/>
              <a:t>Particular protection situations &amp; life cycle vulnerabilities</a:t>
            </a:r>
          </a:p>
        </p:txBody>
      </p:sp>
      <p:sp>
        <p:nvSpPr>
          <p:cNvPr id="9" name="TextBox 8">
            <a:extLst>
              <a:ext uri="{FF2B5EF4-FFF2-40B4-BE49-F238E27FC236}">
                <a16:creationId xmlns:a16="http://schemas.microsoft.com/office/drawing/2014/main" id="{36640881-0A21-CB79-3F05-B3484A97B5CA}"/>
              </a:ext>
            </a:extLst>
          </p:cNvPr>
          <p:cNvSpPr txBox="1"/>
          <p:nvPr/>
        </p:nvSpPr>
        <p:spPr>
          <a:xfrm>
            <a:off x="7851961" y="1882702"/>
            <a:ext cx="2528047" cy="369332"/>
          </a:xfrm>
          <a:prstGeom prst="rect">
            <a:avLst/>
          </a:prstGeom>
          <a:noFill/>
        </p:spPr>
        <p:txBody>
          <a:bodyPr wrap="square" rtlCol="0">
            <a:spAutoFit/>
          </a:bodyPr>
          <a:lstStyle/>
          <a:p>
            <a:r>
              <a:rPr lang="en-US" dirty="0"/>
              <a:t>Short term shocks</a:t>
            </a:r>
          </a:p>
        </p:txBody>
      </p:sp>
      <p:sp>
        <p:nvSpPr>
          <p:cNvPr id="11" name="TextBox 10">
            <a:extLst>
              <a:ext uri="{FF2B5EF4-FFF2-40B4-BE49-F238E27FC236}">
                <a16:creationId xmlns:a16="http://schemas.microsoft.com/office/drawing/2014/main" id="{5815B435-4B87-8C99-DED3-0BE60B22D6B2}"/>
              </a:ext>
            </a:extLst>
          </p:cNvPr>
          <p:cNvSpPr txBox="1"/>
          <p:nvPr/>
        </p:nvSpPr>
        <p:spPr>
          <a:xfrm>
            <a:off x="1979407" y="4790632"/>
            <a:ext cx="3894268" cy="2031325"/>
          </a:xfrm>
          <a:prstGeom prst="rect">
            <a:avLst/>
          </a:prstGeom>
          <a:noFill/>
        </p:spPr>
        <p:txBody>
          <a:bodyPr wrap="square" rtlCol="0">
            <a:spAutoFit/>
          </a:bodyPr>
          <a:lstStyle/>
          <a:p>
            <a:pPr marL="285750" indent="-285750">
              <a:buFontTx/>
              <a:buChar char="-"/>
            </a:pPr>
            <a:r>
              <a:rPr lang="en-US" sz="1200" dirty="0"/>
              <a:t>Longer term assistance needed</a:t>
            </a:r>
          </a:p>
          <a:p>
            <a:pPr marL="285750" indent="-285750">
              <a:buFontTx/>
              <a:buChar char="-"/>
            </a:pPr>
            <a:r>
              <a:rPr lang="en-US" sz="1200" dirty="0"/>
              <a:t>Particular emphasis on integral case management needed</a:t>
            </a:r>
          </a:p>
          <a:p>
            <a:pPr marL="285750" indent="-285750">
              <a:buFontTx/>
              <a:buChar char="-"/>
            </a:pPr>
            <a:r>
              <a:rPr lang="en-US" sz="1200" dirty="0"/>
              <a:t>Traditional sustainability metrics not applicable, reducing coping mechanisms more suitable</a:t>
            </a:r>
          </a:p>
          <a:p>
            <a:pPr marL="285750" indent="-285750">
              <a:buFontTx/>
              <a:buChar char="-"/>
            </a:pPr>
            <a:r>
              <a:rPr lang="en-US" sz="1200" dirty="0"/>
              <a:t>Transfer % adequate to the family situation</a:t>
            </a:r>
          </a:p>
          <a:p>
            <a:pPr marL="285750" indent="-285750">
              <a:buFontTx/>
              <a:buChar char="-"/>
            </a:pPr>
            <a:r>
              <a:rPr lang="en-US" sz="1200" dirty="0"/>
              <a:t>More emphasis needed into rent amount </a:t>
            </a:r>
          </a:p>
          <a:p>
            <a:pPr marL="285750" indent="-285750">
              <a:buFontTx/>
              <a:buChar char="-"/>
            </a:pPr>
            <a:r>
              <a:rPr lang="en-US" sz="1200" dirty="0"/>
              <a:t>Acknowledgement that maybe </a:t>
            </a:r>
            <a:r>
              <a:rPr lang="en-US" sz="1200" dirty="0" err="1"/>
              <a:t>CfR</a:t>
            </a:r>
            <a:r>
              <a:rPr lang="en-US" sz="1200" dirty="0"/>
              <a:t> shifts ‘cliff’ into the future</a:t>
            </a:r>
          </a:p>
          <a:p>
            <a:pPr marL="285750" indent="-285750">
              <a:buFontTx/>
              <a:buChar char="-"/>
            </a:pPr>
            <a:endParaRPr lang="en-US" dirty="0"/>
          </a:p>
        </p:txBody>
      </p:sp>
      <p:sp>
        <p:nvSpPr>
          <p:cNvPr id="12" name="TextBox 11">
            <a:extLst>
              <a:ext uri="{FF2B5EF4-FFF2-40B4-BE49-F238E27FC236}">
                <a16:creationId xmlns:a16="http://schemas.microsoft.com/office/drawing/2014/main" id="{5D54B133-4D11-9A0B-F541-312BD1B553B5}"/>
              </a:ext>
            </a:extLst>
          </p:cNvPr>
          <p:cNvSpPr txBox="1"/>
          <p:nvPr/>
        </p:nvSpPr>
        <p:spPr>
          <a:xfrm>
            <a:off x="5873675" y="4790632"/>
            <a:ext cx="3894268" cy="1846659"/>
          </a:xfrm>
          <a:prstGeom prst="rect">
            <a:avLst/>
          </a:prstGeom>
          <a:noFill/>
        </p:spPr>
        <p:txBody>
          <a:bodyPr wrap="square" rtlCol="0">
            <a:spAutoFit/>
          </a:bodyPr>
          <a:lstStyle/>
          <a:p>
            <a:pPr marL="285750" indent="-285750">
              <a:buFontTx/>
              <a:buChar char="-"/>
            </a:pPr>
            <a:r>
              <a:rPr lang="en-US" sz="1200" dirty="0"/>
              <a:t>Shorter term assistance, duration tailored to the shock</a:t>
            </a:r>
          </a:p>
          <a:p>
            <a:pPr marL="285750" indent="-285750">
              <a:buFontTx/>
              <a:buChar char="-"/>
            </a:pPr>
            <a:r>
              <a:rPr lang="en-US" sz="1200" dirty="0"/>
              <a:t>Emphasis on LH or economic integration referrals</a:t>
            </a:r>
          </a:p>
          <a:p>
            <a:pPr marL="285750" indent="-285750">
              <a:buFontTx/>
              <a:buChar char="-"/>
            </a:pPr>
            <a:r>
              <a:rPr lang="en-US" sz="1200" dirty="0"/>
              <a:t>Remaining in the shelter after the assistance key success metric</a:t>
            </a:r>
          </a:p>
          <a:p>
            <a:pPr marL="285750" indent="-285750">
              <a:buFontTx/>
              <a:buChar char="-"/>
            </a:pPr>
            <a:r>
              <a:rPr lang="en-US" sz="1200" dirty="0"/>
              <a:t>Percentage covered tailored to the socio-economic situation of the family</a:t>
            </a:r>
          </a:p>
          <a:p>
            <a:pPr marL="285750" indent="-285750">
              <a:buFontTx/>
              <a:buChar char="-"/>
            </a:pPr>
            <a:endParaRPr lang="en-US" sz="1200" dirty="0"/>
          </a:p>
          <a:p>
            <a:pPr marL="285750" indent="-285750">
              <a:buFontTx/>
              <a:buChar char="-"/>
            </a:pPr>
            <a:endParaRPr lang="en-US" dirty="0"/>
          </a:p>
        </p:txBody>
      </p:sp>
      <p:pic>
        <p:nvPicPr>
          <p:cNvPr id="13" name="Content Placeholder 5">
            <a:extLst>
              <a:ext uri="{FF2B5EF4-FFF2-40B4-BE49-F238E27FC236}">
                <a16:creationId xmlns:a16="http://schemas.microsoft.com/office/drawing/2014/main" id="{6EC4C21D-92F8-0E4F-D9F1-B912E5042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997" y="6159228"/>
            <a:ext cx="3118751" cy="426392"/>
          </a:xfrm>
          <a:prstGeom prst="rect">
            <a:avLst/>
          </a:prstGeom>
        </p:spPr>
      </p:pic>
    </p:spTree>
    <p:extLst>
      <p:ext uri="{BB962C8B-B14F-4D97-AF65-F5344CB8AC3E}">
        <p14:creationId xmlns:p14="http://schemas.microsoft.com/office/powerpoint/2010/main" val="135734575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lidemodel">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5.xml><?xml version="1.0" encoding="utf-8"?>
<a:theme xmlns:a="http://schemas.openxmlformats.org/drawingml/2006/main" name="2_Office Theme">
  <a:themeElements>
    <a:clrScheme name="Custom 238">
      <a:dk1>
        <a:sysClr val="windowText" lastClr="000000"/>
      </a:dk1>
      <a:lt1>
        <a:sysClr val="window" lastClr="FFFFFF"/>
      </a:lt1>
      <a:dk2>
        <a:srgbClr val="1F497D"/>
      </a:dk2>
      <a:lt2>
        <a:srgbClr val="EEECE1"/>
      </a:lt2>
      <a:accent1>
        <a:srgbClr val="004FAC"/>
      </a:accent1>
      <a:accent2>
        <a:srgbClr val="1BB236"/>
      </a:accent2>
      <a:accent3>
        <a:srgbClr val="9BBB59"/>
      </a:accent3>
      <a:accent4>
        <a:srgbClr val="8064A2"/>
      </a:accent4>
      <a:accent5>
        <a:srgbClr val="4BACC6"/>
      </a:accent5>
      <a:accent6>
        <a:srgbClr val="F79646"/>
      </a:accent6>
      <a:hlink>
        <a:srgbClr val="0000FF"/>
      </a:hlink>
      <a:folHlink>
        <a:srgbClr val="800080"/>
      </a:folHlink>
    </a:clrScheme>
    <a:fontScheme name="slidemodel">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rderNumber xmlns="721bc2d7-9a02-407b-9ac7-b9526fdc8078">1</OrderNumber>
    <Category xmlns="721bc2d7-9a02-407b-9ac7-b9526fdc8078">Activity report</Category>
    <TaxCatchAll xmlns="9d4a5ad2-d091-4eab-98f6-f3d0a51c9ff6" xsi:nil="true"/>
    <lcf76f155ced4ddcb4097134ff3c332f xmlns="721bc2d7-9a02-407b-9ac7-b9526fdc807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E94FFE1949E848912043ECF8E12454" ma:contentTypeVersion="20" ma:contentTypeDescription="Create a new document." ma:contentTypeScope="" ma:versionID="982a5691240ec328d885ddf64bf35855">
  <xsd:schema xmlns:xsd="http://www.w3.org/2001/XMLSchema" xmlns:xs="http://www.w3.org/2001/XMLSchema" xmlns:p="http://schemas.microsoft.com/office/2006/metadata/properties" xmlns:ns2="721bc2d7-9a02-407b-9ac7-b9526fdc8078" xmlns:ns3="9d4a5ad2-d091-4eab-98f6-f3d0a51c9ff6" targetNamespace="http://schemas.microsoft.com/office/2006/metadata/properties" ma:root="true" ma:fieldsID="f620c227dc290a746380f692d99e00fe" ns2:_="" ns3:_="">
    <xsd:import namespace="721bc2d7-9a02-407b-9ac7-b9526fdc8078"/>
    <xsd:import namespace="9d4a5ad2-d091-4eab-98f6-f3d0a51c9f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OrderNumber" minOccurs="0"/>
                <xsd:element ref="ns2:Category"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1bc2d7-9a02-407b-9ac7-b9526fdc80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OrderNumber" ma:index="21" nillable="true" ma:displayName="Order Number" ma:decimals="0" ma:default="1" ma:format="Dropdown" ma:internalName="OrderNumber" ma:percentage="FALSE">
      <xsd:simpleType>
        <xsd:restriction base="dms:Number"/>
      </xsd:simpleType>
    </xsd:element>
    <xsd:element name="Category" ma:index="22" nillable="true" ma:displayName="Category" ma:default="Activity report" ma:format="Dropdown" ma:internalName="Category">
      <xsd:simpleType>
        <xsd:union memberTypes="dms:Text">
          <xsd:simpleType>
            <xsd:restriction base="dms:Choice">
              <xsd:enumeration value="Activity report"/>
              <xsd:enumeration value="Activity Brief"/>
              <xsd:enumeration value="Contract"/>
              <xsd:enumeration value="Data processing agreement"/>
              <xsd:enumeration value="Data sharing agreement"/>
              <xsd:enumeration value="Inception"/>
              <xsd:enumeration value="Research report"/>
              <xsd:enumeration value="Research brief"/>
              <xsd:enumeration value="Template"/>
            </xsd:restriction>
          </xsd:simpleType>
        </xsd:un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851e875-a665-42c1-a59f-633611ec1f9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4a5ad2-d091-4eab-98f6-f3d0a51c9ff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ed9306f-1f03-41bb-9d03-babdf991d3e4}" ma:internalName="TaxCatchAll" ma:showField="CatchAllData" ma:web="9d4a5ad2-d091-4eab-98f6-f3d0a51c9f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BAD613-9DF0-43BF-A1A2-B3C5BA3CC0D2}">
  <ds:schemaRefs>
    <ds:schemaRef ds:uri="http://schemas.microsoft.com/office/2006/metadata/properties"/>
    <ds:schemaRef ds:uri="http://schemas.microsoft.com/office/infopath/2007/PartnerControls"/>
    <ds:schemaRef ds:uri="721bc2d7-9a02-407b-9ac7-b9526fdc8078"/>
    <ds:schemaRef ds:uri="9d4a5ad2-d091-4eab-98f6-f3d0a51c9ff6"/>
  </ds:schemaRefs>
</ds:datastoreItem>
</file>

<file path=customXml/itemProps2.xml><?xml version="1.0" encoding="utf-8"?>
<ds:datastoreItem xmlns:ds="http://schemas.openxmlformats.org/officeDocument/2006/customXml" ds:itemID="{12CC4CB8-3C60-4D39-BFFE-75C4B04BBFF4}">
  <ds:schemaRefs>
    <ds:schemaRef ds:uri="http://schemas.microsoft.com/sharepoint/v3/contenttype/forms"/>
  </ds:schemaRefs>
</ds:datastoreItem>
</file>

<file path=customXml/itemProps3.xml><?xml version="1.0" encoding="utf-8"?>
<ds:datastoreItem xmlns:ds="http://schemas.openxmlformats.org/officeDocument/2006/customXml" ds:itemID="{05378E17-8227-4B10-9187-43D728CA23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1bc2d7-9a02-407b-9ac7-b9526fdc8078"/>
    <ds:schemaRef ds:uri="9d4a5ad2-d091-4eab-98f6-f3d0a51c9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1370</TotalTime>
  <Words>2739</Words>
  <Application>Microsoft Office PowerPoint</Application>
  <PresentationFormat>Widescreen</PresentationFormat>
  <Paragraphs>232</Paragraphs>
  <Slides>23</Slides>
  <Notes>6</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Frame</vt:lpstr>
      <vt:lpstr>Office Theme</vt:lpstr>
      <vt:lpstr>1_Office Theme</vt:lpstr>
      <vt:lpstr>Metropolitan</vt:lpstr>
      <vt:lpstr>2_Office Theme</vt:lpstr>
      <vt:lpstr> CfR assistance in Lebanon  Effectiveness, risks, and design options under funding contraction  Insights and Reflections - Dissemination Event (April 2026)  </vt:lpstr>
      <vt:lpstr> Disclaimer This publication was co-funded by the European Union and Norway. Its contents are the sole responsibility of CAMEALEON and do not necessarily reflect the views of the European Union and Norway.   </vt:lpstr>
      <vt:lpstr>Agenda</vt:lpstr>
      <vt:lpstr>Research objectives </vt:lpstr>
      <vt:lpstr>Main conclusion</vt:lpstr>
      <vt:lpstr>Main programmatic topics</vt:lpstr>
      <vt:lpstr>Rent coverage impact – sweet spot around 70%</vt:lpstr>
      <vt:lpstr>PowerPoint Presentation</vt:lpstr>
      <vt:lpstr>PowerPoint Presentation</vt:lpstr>
      <vt:lpstr>PowerPoint Presentation</vt:lpstr>
      <vt:lpstr>Main recommendations</vt:lpstr>
      <vt:lpstr>Cash for Rent during crises</vt:lpstr>
      <vt:lpstr>Cash for Rent in the current crisis context</vt:lpstr>
      <vt:lpstr>Data Sources and discussion</vt:lpstr>
      <vt:lpstr>Secondary Data Review</vt:lpstr>
      <vt:lpstr>Secondary Data Review – PDMs</vt:lpstr>
      <vt:lpstr>PowerPoint Presentation</vt:lpstr>
      <vt:lpstr>PowerPoint Presentation</vt:lpstr>
      <vt:lpstr>PowerPoint Presentation</vt:lpstr>
      <vt:lpstr>PowerPoint Presentation</vt:lpstr>
      <vt:lpstr>PowerPoint Presentation</vt:lpstr>
      <vt:lpstr>PowerPoint Presentation</vt:lpstr>
      <vt:lpstr>Methodology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Vicente</dc:creator>
  <cp:lastModifiedBy>Mona Mounzer</cp:lastModifiedBy>
  <cp:revision>10</cp:revision>
  <dcterms:created xsi:type="dcterms:W3CDTF">2026-02-06T10:59:26Z</dcterms:created>
  <dcterms:modified xsi:type="dcterms:W3CDTF">2026-04-21T06:56:21Z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0x01010071E94FFE1949E848912043ECF8E12454</vt:lpwstr>
  </property>
  <property fmtid="{D5CDD505-2E9C-101B-9397-08002B2CF9AE}" pid="3" name="MediaServiceImageTags">
    <vt:lpwstr/>
  </property>
</Properties>
</file>