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56" r:id="rId2"/>
    <p:sldId id="277" r:id="rId3"/>
    <p:sldId id="266" r:id="rId4"/>
    <p:sldId id="281" r:id="rId5"/>
    <p:sldId id="257" r:id="rId6"/>
    <p:sldId id="259" r:id="rId7"/>
    <p:sldId id="282" r:id="rId8"/>
    <p:sldId id="275" r:id="rId9"/>
    <p:sldId id="262" r:id="rId10"/>
    <p:sldId id="267" r:id="rId11"/>
    <p:sldId id="278" r:id="rId12"/>
    <p:sldId id="283" r:id="rId13"/>
    <p:sldId id="269" r:id="rId14"/>
    <p:sldId id="270" r:id="rId15"/>
    <p:sldId id="271" r:id="rId16"/>
    <p:sldId id="276" r:id="rId17"/>
    <p:sldId id="284" r:id="rId18"/>
    <p:sldId id="285" r:id="rId19"/>
    <p:sldId id="287" r:id="rId20"/>
    <p:sldId id="273" r:id="rId21"/>
    <p:sldId id="274" r:id="rId22"/>
    <p:sldId id="286" r:id="rId23"/>
    <p:sldId id="261" r:id="rId24"/>
  </p:sldIdLst>
  <p:sldSz cx="12192000" cy="6858000"/>
  <p:notesSz cx="6858000" cy="9144000"/>
  <p:defaultTextStyle>
    <a:defPPr>
      <a:defRPr lang="en-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19"/>
    <p:restoredTop sz="94661"/>
  </p:normalViewPr>
  <p:slideViewPr>
    <p:cSldViewPr snapToGrid="0">
      <p:cViewPr>
        <p:scale>
          <a:sx n="110" d="100"/>
          <a:sy n="110" d="100"/>
        </p:scale>
        <p:origin x="1200" y="25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FEBA39-5F85-44CE-8956-1C903001628D}" type="doc">
      <dgm:prSet loTypeId="urn:microsoft.com/office/officeart/2005/8/layout/chart3" loCatId="cycle" qsTypeId="urn:microsoft.com/office/officeart/2005/8/quickstyle/simple1" qsCatId="simple" csTypeId="urn:microsoft.com/office/officeart/2005/8/colors/accent1_2" csCatId="accent1" phldr="1"/>
      <dgm:spPr/>
      <dgm:t>
        <a:bodyPr/>
        <a:lstStyle/>
        <a:p>
          <a:endParaRPr lang="en-US"/>
        </a:p>
      </dgm:t>
    </dgm:pt>
    <dgm:pt modelId="{1B56AA24-0C13-48B1-933B-D1A9CC1FABAB}">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Current ongoing humanitarian action can benefit from learning that CAMEALEON has generated after the 2024/2025 escalation of hostilities and subsequent large-scale displacement. </a:t>
          </a:r>
        </a:p>
        <a:p>
          <a:pPr marL="0" lvl="0" defTabSz="355600">
            <a:lnSpc>
              <a:spcPct val="90000"/>
            </a:lnSpc>
            <a:spcBef>
              <a:spcPct val="0"/>
            </a:spcBef>
            <a:spcAft>
              <a:spcPct val="35000"/>
            </a:spcAft>
            <a:buNone/>
          </a:pPr>
          <a:endParaRPr lang="en-US" dirty="0"/>
        </a:p>
      </dgm:t>
    </dgm:pt>
    <dgm:pt modelId="{B1F9D018-76B5-4DE1-B733-459C99CFF693}" type="parTrans" cxnId="{AD70632B-DC8E-4BFD-9733-EE7BCE4C4B8C}">
      <dgm:prSet/>
      <dgm:spPr/>
      <dgm:t>
        <a:bodyPr/>
        <a:lstStyle/>
        <a:p>
          <a:endParaRPr lang="en-US"/>
        </a:p>
      </dgm:t>
    </dgm:pt>
    <dgm:pt modelId="{6F9032BD-BB96-4977-B708-C6DA24F15AEA}" type="sibTrans" cxnId="{AD70632B-DC8E-4BFD-9733-EE7BCE4C4B8C}">
      <dgm:prSet/>
      <dgm:spPr/>
      <dgm:t>
        <a:bodyPr/>
        <a:lstStyle/>
        <a:p>
          <a:endParaRPr lang="en-US"/>
        </a:p>
      </dgm:t>
    </dgm:pt>
    <dgm:pt modelId="{C82A9A11-BB7E-4707-9748-382244FF7D75}">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The lessons learnt from CAMEALEON’s work to date are even more important considering the volatile context in Lebanon, marked by recurrent humanitarian crises, protracted displacement, and limited recovery opportunities. </a:t>
          </a:r>
        </a:p>
        <a:p>
          <a:pPr marL="0" lvl="0" defTabSz="311150">
            <a:lnSpc>
              <a:spcPct val="90000"/>
            </a:lnSpc>
            <a:spcBef>
              <a:spcPct val="0"/>
            </a:spcBef>
            <a:spcAft>
              <a:spcPct val="35000"/>
            </a:spcAft>
            <a:buNone/>
          </a:pPr>
          <a:endParaRPr lang="en-US" dirty="0"/>
        </a:p>
      </dgm:t>
    </dgm:pt>
    <dgm:pt modelId="{1A277CE3-09C5-4F68-88FE-C737C0759AD5}" type="parTrans" cxnId="{42AECC2F-8473-46B8-A226-B4DE95ECDB5D}">
      <dgm:prSet/>
      <dgm:spPr/>
      <dgm:t>
        <a:bodyPr/>
        <a:lstStyle/>
        <a:p>
          <a:endParaRPr lang="en-US"/>
        </a:p>
      </dgm:t>
    </dgm:pt>
    <dgm:pt modelId="{1B0EFDF5-6D99-4DF9-9470-E2DD01DB08BF}" type="sibTrans" cxnId="{42AECC2F-8473-46B8-A226-B4DE95ECDB5D}">
      <dgm:prSet/>
      <dgm:spPr/>
      <dgm:t>
        <a:bodyPr/>
        <a:lstStyle/>
        <a:p>
          <a:endParaRPr lang="en-US"/>
        </a:p>
      </dgm:t>
    </dgm:pt>
    <dgm:pt modelId="{D3710672-8A94-4582-BF2C-F7515903593F}">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b="0" i="0" u="none" dirty="0"/>
            <a:t>CAMEALEON focused mostly on qualitative research, driven by the initial planning of several impact evaluations for NPTP and AMAN and through consultations with multiple stakeholders.</a:t>
          </a:r>
          <a:endParaRPr lang="en-US" dirty="0"/>
        </a:p>
      </dgm:t>
    </dgm:pt>
    <dgm:pt modelId="{3C1D4B4F-076E-4C85-BA8C-1BC42B0DA12C}" type="parTrans" cxnId="{E84E5518-2216-4102-ACF8-FF8D388E5D7D}">
      <dgm:prSet/>
      <dgm:spPr/>
      <dgm:t>
        <a:bodyPr/>
        <a:lstStyle/>
        <a:p>
          <a:endParaRPr lang="en-US"/>
        </a:p>
      </dgm:t>
    </dgm:pt>
    <dgm:pt modelId="{877F8C5F-C396-4F43-B7E0-F77A55ED2695}" type="sibTrans" cxnId="{E84E5518-2216-4102-ACF8-FF8D388E5D7D}">
      <dgm:prSet/>
      <dgm:spPr/>
      <dgm:t>
        <a:bodyPr/>
        <a:lstStyle/>
        <a:p>
          <a:endParaRPr lang="en-US"/>
        </a:p>
      </dgm:t>
    </dgm:pt>
    <dgm:pt modelId="{6615BF4E-C99A-0D4F-A64E-51B98276E4AF}">
      <dgm:prSet/>
      <dgm:spPr/>
      <dgm:t>
        <a:bodyPr/>
        <a:lstStyle/>
        <a:p>
          <a:pPr>
            <a:buNone/>
          </a:pPr>
          <a:r>
            <a:rPr lang="en-US" dirty="0"/>
            <a:t>The central focus of this paper is to synthesize the major insights and findings from CAMEALEON’s research to date on CVA and social protection in Lebanon and to provide recommendations based on lessons that can be drawn from past. </a:t>
          </a:r>
          <a:r>
            <a:rPr lang="en-GB" b="0" i="0" u="none" dirty="0"/>
            <a:t> </a:t>
          </a:r>
          <a:endParaRPr lang="en-GB" dirty="0"/>
        </a:p>
      </dgm:t>
    </dgm:pt>
    <dgm:pt modelId="{E6D5651B-C70A-FC41-A062-F68BEB4BF238}" type="parTrans" cxnId="{5812C943-CF99-2941-A990-643F03429BD7}">
      <dgm:prSet/>
      <dgm:spPr/>
      <dgm:t>
        <a:bodyPr/>
        <a:lstStyle/>
        <a:p>
          <a:endParaRPr lang="en-GB"/>
        </a:p>
      </dgm:t>
    </dgm:pt>
    <dgm:pt modelId="{FD9D2269-957F-814B-B2A3-2F3E77641491}" type="sibTrans" cxnId="{5812C943-CF99-2941-A990-643F03429BD7}">
      <dgm:prSet/>
      <dgm:spPr/>
      <dgm:t>
        <a:bodyPr/>
        <a:lstStyle/>
        <a:p>
          <a:endParaRPr lang="en-GB"/>
        </a:p>
      </dgm:t>
    </dgm:pt>
    <dgm:pt modelId="{0DC66E47-B7E1-1E47-A8AD-F3EEDBBB5CE4}" type="pres">
      <dgm:prSet presAssocID="{7BFEBA39-5F85-44CE-8956-1C903001628D}" presName="compositeShape" presStyleCnt="0">
        <dgm:presLayoutVars>
          <dgm:chMax val="7"/>
          <dgm:dir/>
          <dgm:resizeHandles val="exact"/>
        </dgm:presLayoutVars>
      </dgm:prSet>
      <dgm:spPr/>
    </dgm:pt>
    <dgm:pt modelId="{9A1E1E73-C03A-3A4C-8661-FD137772932A}" type="pres">
      <dgm:prSet presAssocID="{7BFEBA39-5F85-44CE-8956-1C903001628D}" presName="wedge1" presStyleLbl="node1" presStyleIdx="0" presStyleCnt="4"/>
      <dgm:spPr/>
    </dgm:pt>
    <dgm:pt modelId="{20989DBD-255D-9F46-B47F-40D3DDFB38EA}" type="pres">
      <dgm:prSet presAssocID="{7BFEBA39-5F85-44CE-8956-1C903001628D}" presName="wedge1Tx" presStyleLbl="node1" presStyleIdx="0" presStyleCnt="4">
        <dgm:presLayoutVars>
          <dgm:chMax val="0"/>
          <dgm:chPref val="0"/>
          <dgm:bulletEnabled val="1"/>
        </dgm:presLayoutVars>
      </dgm:prSet>
      <dgm:spPr/>
    </dgm:pt>
    <dgm:pt modelId="{E9B8EFF4-5FDD-0A4F-9ABF-6CA96079EBDE}" type="pres">
      <dgm:prSet presAssocID="{7BFEBA39-5F85-44CE-8956-1C903001628D}" presName="wedge2" presStyleLbl="node1" presStyleIdx="1" presStyleCnt="4"/>
      <dgm:spPr/>
    </dgm:pt>
    <dgm:pt modelId="{9BE0656C-3691-954E-B3EC-65508A13A057}" type="pres">
      <dgm:prSet presAssocID="{7BFEBA39-5F85-44CE-8956-1C903001628D}" presName="wedge2Tx" presStyleLbl="node1" presStyleIdx="1" presStyleCnt="4">
        <dgm:presLayoutVars>
          <dgm:chMax val="0"/>
          <dgm:chPref val="0"/>
          <dgm:bulletEnabled val="1"/>
        </dgm:presLayoutVars>
      </dgm:prSet>
      <dgm:spPr/>
    </dgm:pt>
    <dgm:pt modelId="{D75AED1A-09CD-2442-93A5-0717600BB19A}" type="pres">
      <dgm:prSet presAssocID="{7BFEBA39-5F85-44CE-8956-1C903001628D}" presName="wedge3" presStyleLbl="node1" presStyleIdx="2" presStyleCnt="4"/>
      <dgm:spPr/>
    </dgm:pt>
    <dgm:pt modelId="{0351A72B-BE10-1B46-BE16-93840EC2C52D}" type="pres">
      <dgm:prSet presAssocID="{7BFEBA39-5F85-44CE-8956-1C903001628D}" presName="wedge3Tx" presStyleLbl="node1" presStyleIdx="2" presStyleCnt="4">
        <dgm:presLayoutVars>
          <dgm:chMax val="0"/>
          <dgm:chPref val="0"/>
          <dgm:bulletEnabled val="1"/>
        </dgm:presLayoutVars>
      </dgm:prSet>
      <dgm:spPr/>
    </dgm:pt>
    <dgm:pt modelId="{2695BBC2-2069-D341-ABC8-6A553912F8F6}" type="pres">
      <dgm:prSet presAssocID="{7BFEBA39-5F85-44CE-8956-1C903001628D}" presName="wedge4" presStyleLbl="node1" presStyleIdx="3" presStyleCnt="4"/>
      <dgm:spPr/>
    </dgm:pt>
    <dgm:pt modelId="{0BAA631A-D8B9-DC49-B1ED-325445571CB3}" type="pres">
      <dgm:prSet presAssocID="{7BFEBA39-5F85-44CE-8956-1C903001628D}" presName="wedge4Tx" presStyleLbl="node1" presStyleIdx="3" presStyleCnt="4">
        <dgm:presLayoutVars>
          <dgm:chMax val="0"/>
          <dgm:chPref val="0"/>
          <dgm:bulletEnabled val="1"/>
        </dgm:presLayoutVars>
      </dgm:prSet>
      <dgm:spPr/>
    </dgm:pt>
  </dgm:ptLst>
  <dgm:cxnLst>
    <dgm:cxn modelId="{ADB90311-6045-D548-9068-EB8CD2F9BD60}" type="presOf" srcId="{7BFEBA39-5F85-44CE-8956-1C903001628D}" destId="{0DC66E47-B7E1-1E47-A8AD-F3EEDBBB5CE4}" srcOrd="0" destOrd="0" presId="urn:microsoft.com/office/officeart/2005/8/layout/chart3"/>
    <dgm:cxn modelId="{E84E5518-2216-4102-ACF8-FF8D388E5D7D}" srcId="{7BFEBA39-5F85-44CE-8956-1C903001628D}" destId="{D3710672-8A94-4582-BF2C-F7515903593F}" srcOrd="3" destOrd="0" parTransId="{3C1D4B4F-076E-4C85-BA8C-1BC42B0DA12C}" sibTransId="{877F8C5F-C396-4F43-B7E0-F77A55ED2695}"/>
    <dgm:cxn modelId="{52F89518-C106-F749-AE76-31FA31D227D7}" type="presOf" srcId="{6615BF4E-C99A-0D4F-A64E-51B98276E4AF}" destId="{D75AED1A-09CD-2442-93A5-0717600BB19A}" srcOrd="0" destOrd="0" presId="urn:microsoft.com/office/officeart/2005/8/layout/chart3"/>
    <dgm:cxn modelId="{AD70632B-DC8E-4BFD-9733-EE7BCE4C4B8C}" srcId="{7BFEBA39-5F85-44CE-8956-1C903001628D}" destId="{1B56AA24-0C13-48B1-933B-D1A9CC1FABAB}" srcOrd="0" destOrd="0" parTransId="{B1F9D018-76B5-4DE1-B733-459C99CFF693}" sibTransId="{6F9032BD-BB96-4977-B708-C6DA24F15AEA}"/>
    <dgm:cxn modelId="{42AECC2F-8473-46B8-A226-B4DE95ECDB5D}" srcId="{7BFEBA39-5F85-44CE-8956-1C903001628D}" destId="{C82A9A11-BB7E-4707-9748-382244FF7D75}" srcOrd="1" destOrd="0" parTransId="{1A277CE3-09C5-4F68-88FE-C737C0759AD5}" sibTransId="{1B0EFDF5-6D99-4DF9-9470-E2DD01DB08BF}"/>
    <dgm:cxn modelId="{5812C943-CF99-2941-A990-643F03429BD7}" srcId="{7BFEBA39-5F85-44CE-8956-1C903001628D}" destId="{6615BF4E-C99A-0D4F-A64E-51B98276E4AF}" srcOrd="2" destOrd="0" parTransId="{E6D5651B-C70A-FC41-A062-F68BEB4BF238}" sibTransId="{FD9D2269-957F-814B-B2A3-2F3E77641491}"/>
    <dgm:cxn modelId="{0309FD46-EA46-4B4B-942B-0A1B145BA5E9}" type="presOf" srcId="{C82A9A11-BB7E-4707-9748-382244FF7D75}" destId="{9BE0656C-3691-954E-B3EC-65508A13A057}" srcOrd="1" destOrd="0" presId="urn:microsoft.com/office/officeart/2005/8/layout/chart3"/>
    <dgm:cxn modelId="{7960EF6D-01B3-4B15-8546-5CB8C774B7F9}" type="presOf" srcId="{C82A9A11-BB7E-4707-9748-382244FF7D75}" destId="{E9B8EFF4-5FDD-0A4F-9ABF-6CA96079EBDE}" srcOrd="0" destOrd="0" presId="urn:microsoft.com/office/officeart/2005/8/layout/chart3"/>
    <dgm:cxn modelId="{1405208F-0FC5-2144-B019-CD29FF573E55}" type="presOf" srcId="{D3710672-8A94-4582-BF2C-F7515903593F}" destId="{0BAA631A-D8B9-DC49-B1ED-325445571CB3}" srcOrd="1" destOrd="0" presId="urn:microsoft.com/office/officeart/2005/8/layout/chart3"/>
    <dgm:cxn modelId="{9169E694-D5E8-5644-8597-36C31302692F}" type="presOf" srcId="{D3710672-8A94-4582-BF2C-F7515903593F}" destId="{2695BBC2-2069-D341-ABC8-6A553912F8F6}" srcOrd="0" destOrd="0" presId="urn:microsoft.com/office/officeart/2005/8/layout/chart3"/>
    <dgm:cxn modelId="{E5B04E95-40BD-4B2B-A2F8-68D351BEF5B9}" type="presOf" srcId="{1B56AA24-0C13-48B1-933B-D1A9CC1FABAB}" destId="{20989DBD-255D-9F46-B47F-40D3DDFB38EA}" srcOrd="1" destOrd="0" presId="urn:microsoft.com/office/officeart/2005/8/layout/chart3"/>
    <dgm:cxn modelId="{8B5A9DB2-74DA-40EC-9CD3-729E2CFF1877}" type="presOf" srcId="{1B56AA24-0C13-48B1-933B-D1A9CC1FABAB}" destId="{9A1E1E73-C03A-3A4C-8661-FD137772932A}" srcOrd="0" destOrd="0" presId="urn:microsoft.com/office/officeart/2005/8/layout/chart3"/>
    <dgm:cxn modelId="{319D5EC7-BCB6-DE43-8B8E-13CF979B5B39}" type="presOf" srcId="{6615BF4E-C99A-0D4F-A64E-51B98276E4AF}" destId="{0351A72B-BE10-1B46-BE16-93840EC2C52D}" srcOrd="1" destOrd="0" presId="urn:microsoft.com/office/officeart/2005/8/layout/chart3"/>
    <dgm:cxn modelId="{C502BACF-ABFE-42B7-AED4-5899DE4BC368}" type="presParOf" srcId="{0DC66E47-B7E1-1E47-A8AD-F3EEDBBB5CE4}" destId="{9A1E1E73-C03A-3A4C-8661-FD137772932A}" srcOrd="0" destOrd="0" presId="urn:microsoft.com/office/officeart/2005/8/layout/chart3"/>
    <dgm:cxn modelId="{8A320C43-3B72-4339-8C9A-441B3F3DC9C3}" type="presParOf" srcId="{0DC66E47-B7E1-1E47-A8AD-F3EEDBBB5CE4}" destId="{20989DBD-255D-9F46-B47F-40D3DDFB38EA}" srcOrd="1" destOrd="0" presId="urn:microsoft.com/office/officeart/2005/8/layout/chart3"/>
    <dgm:cxn modelId="{EF09D969-6261-4A76-9952-37A722FDCD05}" type="presParOf" srcId="{0DC66E47-B7E1-1E47-A8AD-F3EEDBBB5CE4}" destId="{E9B8EFF4-5FDD-0A4F-9ABF-6CA96079EBDE}" srcOrd="2" destOrd="0" presId="urn:microsoft.com/office/officeart/2005/8/layout/chart3"/>
    <dgm:cxn modelId="{89C691DF-06ED-4808-ABB6-292FEDCBF2F1}" type="presParOf" srcId="{0DC66E47-B7E1-1E47-A8AD-F3EEDBBB5CE4}" destId="{9BE0656C-3691-954E-B3EC-65508A13A057}" srcOrd="3" destOrd="0" presId="urn:microsoft.com/office/officeart/2005/8/layout/chart3"/>
    <dgm:cxn modelId="{79171737-29A8-4D02-B036-34DA4D3F831E}" type="presParOf" srcId="{0DC66E47-B7E1-1E47-A8AD-F3EEDBBB5CE4}" destId="{D75AED1A-09CD-2442-93A5-0717600BB19A}" srcOrd="4" destOrd="0" presId="urn:microsoft.com/office/officeart/2005/8/layout/chart3"/>
    <dgm:cxn modelId="{F8D1CEB2-A809-46CF-A19D-10395219A6D6}" type="presParOf" srcId="{0DC66E47-B7E1-1E47-A8AD-F3EEDBBB5CE4}" destId="{0351A72B-BE10-1B46-BE16-93840EC2C52D}" srcOrd="5" destOrd="0" presId="urn:microsoft.com/office/officeart/2005/8/layout/chart3"/>
    <dgm:cxn modelId="{4644AF8C-5259-4779-A053-5B7279CAE1DF}" type="presParOf" srcId="{0DC66E47-B7E1-1E47-A8AD-F3EEDBBB5CE4}" destId="{2695BBC2-2069-D341-ABC8-6A553912F8F6}" srcOrd="6" destOrd="0" presId="urn:microsoft.com/office/officeart/2005/8/layout/chart3"/>
    <dgm:cxn modelId="{E89D1377-2056-4D4D-AB2A-861CD5C7D3B5}" type="presParOf" srcId="{0DC66E47-B7E1-1E47-A8AD-F3EEDBBB5CE4}" destId="{0BAA631A-D8B9-DC49-B1ED-325445571CB3}" srcOrd="7"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4FB67D-94AB-45A2-A276-56704D1693BD}" type="doc">
      <dgm:prSet loTypeId="urn:microsoft.com/office/officeart/2008/layout/PictureStrips" loCatId="cycle" qsTypeId="urn:microsoft.com/office/officeart/2005/8/quickstyle/simple1" qsCatId="simple" csTypeId="urn:microsoft.com/office/officeart/2005/8/colors/accent1_2" csCatId="accent1" phldr="1"/>
      <dgm:spPr/>
      <dgm:t>
        <a:bodyPr/>
        <a:lstStyle/>
        <a:p>
          <a:endParaRPr lang="en-US"/>
        </a:p>
      </dgm:t>
    </dgm:pt>
    <dgm:pt modelId="{54A41B61-741D-416B-A758-A79689D6FA3A}">
      <dgm:prSet/>
      <dgm:spPr/>
      <dgm:t>
        <a:bodyPr/>
        <a:lstStyle/>
        <a:p>
          <a:r>
            <a:rPr lang="en-US" b="1" dirty="0"/>
            <a:t>What are some of the access barriers of the most vulnerable groups</a:t>
          </a:r>
          <a:r>
            <a:rPr lang="en-US" dirty="0"/>
            <a:t>, including older persons, people with disabilities, and the poorest segments of the population to SP and formal aid programs? </a:t>
          </a:r>
          <a:r>
            <a:rPr lang="en-US" b="1" dirty="0"/>
            <a:t>Will these patterns of exclusion intensify in the context of a full‑scale crisis?</a:t>
          </a:r>
          <a:endParaRPr lang="en-US" dirty="0"/>
        </a:p>
      </dgm:t>
    </dgm:pt>
    <dgm:pt modelId="{EC4607FE-98EB-449A-B261-FEB0C78A8699}" type="parTrans" cxnId="{92F71BC9-47A5-49E2-A704-349CDF0D983B}">
      <dgm:prSet/>
      <dgm:spPr/>
      <dgm:t>
        <a:bodyPr/>
        <a:lstStyle/>
        <a:p>
          <a:endParaRPr lang="en-US"/>
        </a:p>
      </dgm:t>
    </dgm:pt>
    <dgm:pt modelId="{2703523D-1B2D-4A14-B6A8-C96A64C0691F}" type="sibTrans" cxnId="{92F71BC9-47A5-49E2-A704-349CDF0D983B}">
      <dgm:prSet/>
      <dgm:spPr/>
      <dgm:t>
        <a:bodyPr/>
        <a:lstStyle/>
        <a:p>
          <a:endParaRPr lang="en-US"/>
        </a:p>
      </dgm:t>
    </dgm:pt>
    <dgm:pt modelId="{7B590C2A-6CEB-4294-8C58-AE6A9229B14E}">
      <dgm:prSet/>
      <dgm:spPr/>
      <dgm:t>
        <a:bodyPr/>
        <a:lstStyle/>
        <a:p>
          <a:r>
            <a:rPr lang="en-US" dirty="0"/>
            <a:t>What is the role of </a:t>
          </a:r>
          <a:r>
            <a:rPr lang="en-US" b="1" dirty="0"/>
            <a:t>cash coordination </a:t>
          </a:r>
          <a:r>
            <a:rPr lang="en-US" dirty="0"/>
            <a:t>in driving an effective and timely humanitarian cash response?</a:t>
          </a:r>
        </a:p>
      </dgm:t>
    </dgm:pt>
    <dgm:pt modelId="{0ABADB13-FD73-448C-B843-570DE3F7BDF6}" type="parTrans" cxnId="{42BEEA25-A96A-4A38-B34E-C19ADC6131E9}">
      <dgm:prSet/>
      <dgm:spPr/>
      <dgm:t>
        <a:bodyPr/>
        <a:lstStyle/>
        <a:p>
          <a:endParaRPr lang="en-US"/>
        </a:p>
      </dgm:t>
    </dgm:pt>
    <dgm:pt modelId="{50779948-7B99-4530-A28E-7220EC4270E2}" type="sibTrans" cxnId="{42BEEA25-A96A-4A38-B34E-C19ADC6131E9}">
      <dgm:prSet/>
      <dgm:spPr/>
      <dgm:t>
        <a:bodyPr/>
        <a:lstStyle/>
        <a:p>
          <a:endParaRPr lang="en-US"/>
        </a:p>
      </dgm:t>
    </dgm:pt>
    <dgm:pt modelId="{5BE35A84-1FA2-443F-BD0F-2EA15CCA66C0}">
      <dgm:prSet/>
      <dgm:spPr/>
      <dgm:t>
        <a:bodyPr/>
        <a:lstStyle/>
        <a:p>
          <a:r>
            <a:rPr lang="en-US" b="1" dirty="0"/>
            <a:t>What is the role of civil society and informal networks </a:t>
          </a:r>
          <a:r>
            <a:rPr lang="en-US" dirty="0"/>
            <a:t>in filling the gaps and to compensate for the shortcomings of an unequal system?</a:t>
          </a:r>
        </a:p>
      </dgm:t>
    </dgm:pt>
    <dgm:pt modelId="{EFB7D898-B57A-4BD1-AB02-6D8ADBCA05C3}" type="sibTrans" cxnId="{3E5C7192-D4C4-4D59-A02B-1CC15A6A6114}">
      <dgm:prSet/>
      <dgm:spPr/>
      <dgm:t>
        <a:bodyPr/>
        <a:lstStyle/>
        <a:p>
          <a:endParaRPr lang="en-US"/>
        </a:p>
      </dgm:t>
    </dgm:pt>
    <dgm:pt modelId="{06A46161-4A0E-435E-A789-B0E4B41A7F44}" type="parTrans" cxnId="{3E5C7192-D4C4-4D59-A02B-1CC15A6A6114}">
      <dgm:prSet/>
      <dgm:spPr/>
      <dgm:t>
        <a:bodyPr/>
        <a:lstStyle/>
        <a:p>
          <a:endParaRPr lang="en-US"/>
        </a:p>
      </dgm:t>
    </dgm:pt>
    <dgm:pt modelId="{FAA53B7D-5182-4DA0-9F8E-4E5164F4477D}">
      <dgm:prSet/>
      <dgm:spPr/>
      <dgm:t>
        <a:bodyPr/>
        <a:lstStyle/>
        <a:p>
          <a:r>
            <a:rPr lang="en-US"/>
            <a:t>Can CVA programmes also become an avenue for </a:t>
          </a:r>
          <a:r>
            <a:rPr lang="en-US" b="1"/>
            <a:t>self-reliance and resilience building</a:t>
          </a:r>
          <a:r>
            <a:rPr lang="en-US"/>
            <a:t>?</a:t>
          </a:r>
        </a:p>
      </dgm:t>
    </dgm:pt>
    <dgm:pt modelId="{FEEB2559-CC23-47F6-8347-53F8FA62025A}" type="sibTrans" cxnId="{3A26D0F7-D434-431D-9A9E-898420294888}">
      <dgm:prSet/>
      <dgm:spPr/>
      <dgm:t>
        <a:bodyPr/>
        <a:lstStyle/>
        <a:p>
          <a:endParaRPr lang="en-US"/>
        </a:p>
      </dgm:t>
    </dgm:pt>
    <dgm:pt modelId="{1E76D64D-065D-4D79-A59C-0830E48B6F3F}" type="parTrans" cxnId="{3A26D0F7-D434-431D-9A9E-898420294888}">
      <dgm:prSet/>
      <dgm:spPr/>
      <dgm:t>
        <a:bodyPr/>
        <a:lstStyle/>
        <a:p>
          <a:endParaRPr lang="en-US"/>
        </a:p>
      </dgm:t>
    </dgm:pt>
    <dgm:pt modelId="{9F2D5FC9-A490-4AFD-BA4E-E24238E494D4}">
      <dgm:prSet/>
      <dgm:spPr/>
      <dgm:t>
        <a:bodyPr/>
        <a:lstStyle/>
        <a:p>
          <a:r>
            <a:rPr lang="en-US" b="1" dirty="0"/>
            <a:t>What can we learn from past research on these interlinked systems (SP, humanitarian, civil society)</a:t>
          </a:r>
          <a:r>
            <a:rPr lang="en-US" dirty="0"/>
            <a:t> that can inform the emergency response today, as well as recovery and planning tomorrow? </a:t>
          </a:r>
        </a:p>
      </dgm:t>
    </dgm:pt>
    <dgm:pt modelId="{DD18F97B-7050-4FB8-AC66-083B3B430287}" type="sibTrans" cxnId="{2776980C-5469-4D7C-86AE-69BD1DC67B53}">
      <dgm:prSet/>
      <dgm:spPr/>
      <dgm:t>
        <a:bodyPr/>
        <a:lstStyle/>
        <a:p>
          <a:endParaRPr lang="en-US"/>
        </a:p>
      </dgm:t>
    </dgm:pt>
    <dgm:pt modelId="{D4AA8AB2-83C3-4390-A7F2-8CC3BFDA8AC3}" type="parTrans" cxnId="{2776980C-5469-4D7C-86AE-69BD1DC67B53}">
      <dgm:prSet/>
      <dgm:spPr/>
      <dgm:t>
        <a:bodyPr/>
        <a:lstStyle/>
        <a:p>
          <a:endParaRPr lang="en-US"/>
        </a:p>
      </dgm:t>
    </dgm:pt>
    <dgm:pt modelId="{1F78EED1-D7D1-5346-873F-A0E3EF0083E3}">
      <dgm:prSet/>
      <dgm:spPr/>
      <dgm:t>
        <a:bodyPr/>
        <a:lstStyle/>
        <a:p>
          <a:endParaRPr lang="en-GB"/>
        </a:p>
      </dgm:t>
    </dgm:pt>
    <dgm:pt modelId="{72FEB589-2251-BE4B-B1DF-8E40BEC70054}" type="parTrans" cxnId="{2EBDFE4A-E018-D140-B0F4-7A0D31B710F9}">
      <dgm:prSet/>
      <dgm:spPr/>
      <dgm:t>
        <a:bodyPr/>
        <a:lstStyle/>
        <a:p>
          <a:endParaRPr lang="en-GB"/>
        </a:p>
      </dgm:t>
    </dgm:pt>
    <dgm:pt modelId="{C4A052A0-B418-4347-803E-0FAB70F2C404}" type="sibTrans" cxnId="{2EBDFE4A-E018-D140-B0F4-7A0D31B710F9}">
      <dgm:prSet/>
      <dgm:spPr/>
      <dgm:t>
        <a:bodyPr/>
        <a:lstStyle/>
        <a:p>
          <a:endParaRPr lang="en-GB"/>
        </a:p>
      </dgm:t>
    </dgm:pt>
    <dgm:pt modelId="{8A4B8799-E520-6A44-BE19-9E67A87A0DBE}">
      <dgm:prSet/>
      <dgm:spPr/>
      <dgm:t>
        <a:bodyPr/>
        <a:lstStyle/>
        <a:p>
          <a:endParaRPr lang="en-GB"/>
        </a:p>
      </dgm:t>
    </dgm:pt>
    <dgm:pt modelId="{002791C4-9A56-A641-AEAD-D8A91DB0AAEB}" type="parTrans" cxnId="{F0B73C1E-9C22-924D-9EC0-92E41D4B3612}">
      <dgm:prSet/>
      <dgm:spPr/>
      <dgm:t>
        <a:bodyPr/>
        <a:lstStyle/>
        <a:p>
          <a:endParaRPr lang="en-GB"/>
        </a:p>
      </dgm:t>
    </dgm:pt>
    <dgm:pt modelId="{1D40500F-5C00-2C42-84E1-D1577F837EE9}" type="sibTrans" cxnId="{F0B73C1E-9C22-924D-9EC0-92E41D4B3612}">
      <dgm:prSet/>
      <dgm:spPr/>
      <dgm:t>
        <a:bodyPr/>
        <a:lstStyle/>
        <a:p>
          <a:endParaRPr lang="en-GB"/>
        </a:p>
      </dgm:t>
    </dgm:pt>
    <dgm:pt modelId="{0B3705BB-6584-484D-8F29-31AF4BB78612}" type="pres">
      <dgm:prSet presAssocID="{FD4FB67D-94AB-45A2-A276-56704D1693BD}" presName="Name0" presStyleCnt="0">
        <dgm:presLayoutVars>
          <dgm:dir/>
          <dgm:resizeHandles val="exact"/>
        </dgm:presLayoutVars>
      </dgm:prSet>
      <dgm:spPr/>
    </dgm:pt>
    <dgm:pt modelId="{E0C4CD2D-1148-BF48-AE4C-96E32129E559}" type="pres">
      <dgm:prSet presAssocID="{9F2D5FC9-A490-4AFD-BA4E-E24238E494D4}" presName="composite" presStyleCnt="0"/>
      <dgm:spPr/>
    </dgm:pt>
    <dgm:pt modelId="{EFE6A064-D63E-1C46-A0B3-314AD6543932}" type="pres">
      <dgm:prSet presAssocID="{9F2D5FC9-A490-4AFD-BA4E-E24238E494D4}" presName="rect1" presStyleLbl="trAlignAcc1" presStyleIdx="0" presStyleCnt="5">
        <dgm:presLayoutVars>
          <dgm:bulletEnabled val="1"/>
        </dgm:presLayoutVars>
      </dgm:prSet>
      <dgm:spPr/>
    </dgm:pt>
    <dgm:pt modelId="{9820B8D2-DC45-AB46-B415-3B3D302D591C}" type="pres">
      <dgm:prSet presAssocID="{9F2D5FC9-A490-4AFD-BA4E-E24238E494D4}" presName="rect2" presStyleLbl="fgImgPlace1" presStyleIdx="0" presStyleCnt="5"/>
      <dgm:spPr/>
    </dgm:pt>
    <dgm:pt modelId="{196DA064-8F0A-6940-9240-47F53EE558C9}" type="pres">
      <dgm:prSet presAssocID="{DD18F97B-7050-4FB8-AC66-083B3B430287}" presName="sibTrans" presStyleCnt="0"/>
      <dgm:spPr/>
    </dgm:pt>
    <dgm:pt modelId="{E89857D8-B819-0343-9AA2-8417570B6D7B}" type="pres">
      <dgm:prSet presAssocID="{54A41B61-741D-416B-A758-A79689D6FA3A}" presName="composite" presStyleCnt="0"/>
      <dgm:spPr/>
    </dgm:pt>
    <dgm:pt modelId="{AD56A883-AE4D-C54A-AAB2-65F7FA455AA7}" type="pres">
      <dgm:prSet presAssocID="{54A41B61-741D-416B-A758-A79689D6FA3A}" presName="rect1" presStyleLbl="trAlignAcc1" presStyleIdx="1" presStyleCnt="5">
        <dgm:presLayoutVars>
          <dgm:bulletEnabled val="1"/>
        </dgm:presLayoutVars>
      </dgm:prSet>
      <dgm:spPr/>
    </dgm:pt>
    <dgm:pt modelId="{F22C1CBA-F4C1-AD45-A0BF-4D3AEFE3B349}" type="pres">
      <dgm:prSet presAssocID="{54A41B61-741D-416B-A758-A79689D6FA3A}" presName="rect2" presStyleLbl="fgImgPlace1" presStyleIdx="1" presStyleCnt="5"/>
      <dgm:spPr/>
    </dgm:pt>
    <dgm:pt modelId="{EF4573A4-D342-4F4A-B01F-B43EE997F778}" type="pres">
      <dgm:prSet presAssocID="{2703523D-1B2D-4A14-B6A8-C96A64C0691F}" presName="sibTrans" presStyleCnt="0"/>
      <dgm:spPr/>
    </dgm:pt>
    <dgm:pt modelId="{D837C22B-36C5-D64C-ADC3-275D4644A40C}" type="pres">
      <dgm:prSet presAssocID="{7B590C2A-6CEB-4294-8C58-AE6A9229B14E}" presName="composite" presStyleCnt="0"/>
      <dgm:spPr/>
    </dgm:pt>
    <dgm:pt modelId="{34EC7A8B-40D1-B547-9142-0423D3391C19}" type="pres">
      <dgm:prSet presAssocID="{7B590C2A-6CEB-4294-8C58-AE6A9229B14E}" presName="rect1" presStyleLbl="trAlignAcc1" presStyleIdx="2" presStyleCnt="5">
        <dgm:presLayoutVars>
          <dgm:bulletEnabled val="1"/>
        </dgm:presLayoutVars>
      </dgm:prSet>
      <dgm:spPr/>
    </dgm:pt>
    <dgm:pt modelId="{CBE66ADC-5005-C941-9630-B728DE091691}" type="pres">
      <dgm:prSet presAssocID="{7B590C2A-6CEB-4294-8C58-AE6A9229B14E}" presName="rect2" presStyleLbl="fgImgPlace1" presStyleIdx="2" presStyleCnt="5"/>
      <dgm:spPr/>
    </dgm:pt>
    <dgm:pt modelId="{9C0C2815-806E-B84D-9CBB-A106376021C8}" type="pres">
      <dgm:prSet presAssocID="{50779948-7B99-4530-A28E-7220EC4270E2}" presName="sibTrans" presStyleCnt="0"/>
      <dgm:spPr/>
    </dgm:pt>
    <dgm:pt modelId="{3A33E7BC-484C-2B46-AF7D-68CEAE389744}" type="pres">
      <dgm:prSet presAssocID="{FAA53B7D-5182-4DA0-9F8E-4E5164F4477D}" presName="composite" presStyleCnt="0"/>
      <dgm:spPr/>
    </dgm:pt>
    <dgm:pt modelId="{959376A6-F70F-3544-BB6B-0F65B12C9099}" type="pres">
      <dgm:prSet presAssocID="{FAA53B7D-5182-4DA0-9F8E-4E5164F4477D}" presName="rect1" presStyleLbl="trAlignAcc1" presStyleIdx="3" presStyleCnt="5">
        <dgm:presLayoutVars>
          <dgm:bulletEnabled val="1"/>
        </dgm:presLayoutVars>
      </dgm:prSet>
      <dgm:spPr/>
    </dgm:pt>
    <dgm:pt modelId="{D6185A97-B573-EC41-AE19-683C533EA67C}" type="pres">
      <dgm:prSet presAssocID="{FAA53B7D-5182-4DA0-9F8E-4E5164F4477D}" presName="rect2" presStyleLbl="fgImgPlace1" presStyleIdx="3" presStyleCnt="5"/>
      <dgm:spPr/>
    </dgm:pt>
    <dgm:pt modelId="{4DD668B5-71EA-764E-873B-33CC075ADC89}" type="pres">
      <dgm:prSet presAssocID="{FEEB2559-CC23-47F6-8347-53F8FA62025A}" presName="sibTrans" presStyleCnt="0"/>
      <dgm:spPr/>
    </dgm:pt>
    <dgm:pt modelId="{30524800-1288-4A42-AB9A-31470DB8BA59}" type="pres">
      <dgm:prSet presAssocID="{5BE35A84-1FA2-443F-BD0F-2EA15CCA66C0}" presName="composite" presStyleCnt="0"/>
      <dgm:spPr/>
    </dgm:pt>
    <dgm:pt modelId="{C8E5A475-C021-D247-8B6F-B587408D671A}" type="pres">
      <dgm:prSet presAssocID="{5BE35A84-1FA2-443F-BD0F-2EA15CCA66C0}" presName="rect1" presStyleLbl="trAlignAcc1" presStyleIdx="4" presStyleCnt="5">
        <dgm:presLayoutVars>
          <dgm:bulletEnabled val="1"/>
        </dgm:presLayoutVars>
      </dgm:prSet>
      <dgm:spPr/>
    </dgm:pt>
    <dgm:pt modelId="{5BD928A7-A27B-9D45-B001-F7A24F667130}" type="pres">
      <dgm:prSet presAssocID="{5BE35A84-1FA2-443F-BD0F-2EA15CCA66C0}" presName="rect2" presStyleLbl="fgImgPlace1" presStyleIdx="4" presStyleCnt="5"/>
      <dgm:spPr/>
    </dgm:pt>
  </dgm:ptLst>
  <dgm:cxnLst>
    <dgm:cxn modelId="{DA7B1B0C-1410-C843-A5F0-CFEB54CE8B3E}" type="presOf" srcId="{54A41B61-741D-416B-A758-A79689D6FA3A}" destId="{AD56A883-AE4D-C54A-AAB2-65F7FA455AA7}" srcOrd="0" destOrd="0" presId="urn:microsoft.com/office/officeart/2008/layout/PictureStrips"/>
    <dgm:cxn modelId="{2776980C-5469-4D7C-86AE-69BD1DC67B53}" srcId="{FD4FB67D-94AB-45A2-A276-56704D1693BD}" destId="{9F2D5FC9-A490-4AFD-BA4E-E24238E494D4}" srcOrd="0" destOrd="0" parTransId="{D4AA8AB2-83C3-4390-A7F2-8CC3BFDA8AC3}" sibTransId="{DD18F97B-7050-4FB8-AC66-083B3B430287}"/>
    <dgm:cxn modelId="{B08FAB10-3B61-334F-B8DC-15DD647FBB2F}" type="presOf" srcId="{5BE35A84-1FA2-443F-BD0F-2EA15CCA66C0}" destId="{C8E5A475-C021-D247-8B6F-B587408D671A}" srcOrd="0" destOrd="0" presId="urn:microsoft.com/office/officeart/2008/layout/PictureStrips"/>
    <dgm:cxn modelId="{F0B73C1E-9C22-924D-9EC0-92E41D4B3612}" srcId="{54A41B61-741D-416B-A758-A79689D6FA3A}" destId="{8A4B8799-E520-6A44-BE19-9E67A87A0DBE}" srcOrd="0" destOrd="0" parTransId="{002791C4-9A56-A641-AEAD-D8A91DB0AAEB}" sibTransId="{1D40500F-5C00-2C42-84E1-D1577F837EE9}"/>
    <dgm:cxn modelId="{42BEEA25-A96A-4A38-B34E-C19ADC6131E9}" srcId="{FD4FB67D-94AB-45A2-A276-56704D1693BD}" destId="{7B590C2A-6CEB-4294-8C58-AE6A9229B14E}" srcOrd="2" destOrd="0" parTransId="{0ABADB13-FD73-448C-B843-570DE3F7BDF6}" sibTransId="{50779948-7B99-4530-A28E-7220EC4270E2}"/>
    <dgm:cxn modelId="{873A822C-4088-8643-A060-1EB8B5822DBE}" type="presOf" srcId="{FAA53B7D-5182-4DA0-9F8E-4E5164F4477D}" destId="{959376A6-F70F-3544-BB6B-0F65B12C9099}" srcOrd="0" destOrd="0" presId="urn:microsoft.com/office/officeart/2008/layout/PictureStrips"/>
    <dgm:cxn modelId="{2EBDFE4A-E018-D140-B0F4-7A0D31B710F9}" srcId="{9F2D5FC9-A490-4AFD-BA4E-E24238E494D4}" destId="{1F78EED1-D7D1-5346-873F-A0E3EF0083E3}" srcOrd="0" destOrd="0" parTransId="{72FEB589-2251-BE4B-B1DF-8E40BEC70054}" sibTransId="{C4A052A0-B418-4347-803E-0FAB70F2C404}"/>
    <dgm:cxn modelId="{EB87EF6A-FC9D-9640-A114-7859948ED081}" type="presOf" srcId="{7B590C2A-6CEB-4294-8C58-AE6A9229B14E}" destId="{34EC7A8B-40D1-B547-9142-0423D3391C19}" srcOrd="0" destOrd="0" presId="urn:microsoft.com/office/officeart/2008/layout/PictureStrips"/>
    <dgm:cxn modelId="{C034846E-6E43-004C-8758-2357295DC4BA}" type="presOf" srcId="{9F2D5FC9-A490-4AFD-BA4E-E24238E494D4}" destId="{EFE6A064-D63E-1C46-A0B3-314AD6543932}" srcOrd="0" destOrd="0" presId="urn:microsoft.com/office/officeart/2008/layout/PictureStrips"/>
    <dgm:cxn modelId="{5B979282-7B4A-1846-B0E4-B732EDE09109}" type="presOf" srcId="{FD4FB67D-94AB-45A2-A276-56704D1693BD}" destId="{0B3705BB-6584-484D-8F29-31AF4BB78612}" srcOrd="0" destOrd="0" presId="urn:microsoft.com/office/officeart/2008/layout/PictureStrips"/>
    <dgm:cxn modelId="{3E5C7192-D4C4-4D59-A02B-1CC15A6A6114}" srcId="{FD4FB67D-94AB-45A2-A276-56704D1693BD}" destId="{5BE35A84-1FA2-443F-BD0F-2EA15CCA66C0}" srcOrd="4" destOrd="0" parTransId="{06A46161-4A0E-435E-A789-B0E4B41A7F44}" sibTransId="{EFB7D898-B57A-4BD1-AB02-6D8ADBCA05C3}"/>
    <dgm:cxn modelId="{05E263BF-73A4-D74B-8EE5-B6C60125C7F9}" type="presOf" srcId="{8A4B8799-E520-6A44-BE19-9E67A87A0DBE}" destId="{AD56A883-AE4D-C54A-AAB2-65F7FA455AA7}" srcOrd="0" destOrd="1" presId="urn:microsoft.com/office/officeart/2008/layout/PictureStrips"/>
    <dgm:cxn modelId="{92F71BC9-47A5-49E2-A704-349CDF0D983B}" srcId="{FD4FB67D-94AB-45A2-A276-56704D1693BD}" destId="{54A41B61-741D-416B-A758-A79689D6FA3A}" srcOrd="1" destOrd="0" parTransId="{EC4607FE-98EB-449A-B261-FEB0C78A8699}" sibTransId="{2703523D-1B2D-4A14-B6A8-C96A64C0691F}"/>
    <dgm:cxn modelId="{2FB3F3EB-13B1-8C4B-83E2-0FBC557E5D97}" type="presOf" srcId="{1F78EED1-D7D1-5346-873F-A0E3EF0083E3}" destId="{EFE6A064-D63E-1C46-A0B3-314AD6543932}" srcOrd="0" destOrd="1" presId="urn:microsoft.com/office/officeart/2008/layout/PictureStrips"/>
    <dgm:cxn modelId="{3A26D0F7-D434-431D-9A9E-898420294888}" srcId="{FD4FB67D-94AB-45A2-A276-56704D1693BD}" destId="{FAA53B7D-5182-4DA0-9F8E-4E5164F4477D}" srcOrd="3" destOrd="0" parTransId="{1E76D64D-065D-4D79-A59C-0830E48B6F3F}" sibTransId="{FEEB2559-CC23-47F6-8347-53F8FA62025A}"/>
    <dgm:cxn modelId="{7C22701B-9A09-294D-8937-382FF2CDC6F4}" type="presParOf" srcId="{0B3705BB-6584-484D-8F29-31AF4BB78612}" destId="{E0C4CD2D-1148-BF48-AE4C-96E32129E559}" srcOrd="0" destOrd="0" presId="urn:microsoft.com/office/officeart/2008/layout/PictureStrips"/>
    <dgm:cxn modelId="{6E069082-1672-B94A-B5A1-F66F3D15E9AC}" type="presParOf" srcId="{E0C4CD2D-1148-BF48-AE4C-96E32129E559}" destId="{EFE6A064-D63E-1C46-A0B3-314AD6543932}" srcOrd="0" destOrd="0" presId="urn:microsoft.com/office/officeart/2008/layout/PictureStrips"/>
    <dgm:cxn modelId="{7CED6765-6977-C545-BF76-765D40BD40B3}" type="presParOf" srcId="{E0C4CD2D-1148-BF48-AE4C-96E32129E559}" destId="{9820B8D2-DC45-AB46-B415-3B3D302D591C}" srcOrd="1" destOrd="0" presId="urn:microsoft.com/office/officeart/2008/layout/PictureStrips"/>
    <dgm:cxn modelId="{FDE956F3-0666-3D48-9E10-B1BA3D124406}" type="presParOf" srcId="{0B3705BB-6584-484D-8F29-31AF4BB78612}" destId="{196DA064-8F0A-6940-9240-47F53EE558C9}" srcOrd="1" destOrd="0" presId="urn:microsoft.com/office/officeart/2008/layout/PictureStrips"/>
    <dgm:cxn modelId="{1A8B414B-BD73-B94D-9823-82FA63E8E6C4}" type="presParOf" srcId="{0B3705BB-6584-484D-8F29-31AF4BB78612}" destId="{E89857D8-B819-0343-9AA2-8417570B6D7B}" srcOrd="2" destOrd="0" presId="urn:microsoft.com/office/officeart/2008/layout/PictureStrips"/>
    <dgm:cxn modelId="{093125BF-CBE9-604B-BF8F-2C12A514E5A1}" type="presParOf" srcId="{E89857D8-B819-0343-9AA2-8417570B6D7B}" destId="{AD56A883-AE4D-C54A-AAB2-65F7FA455AA7}" srcOrd="0" destOrd="0" presId="urn:microsoft.com/office/officeart/2008/layout/PictureStrips"/>
    <dgm:cxn modelId="{7F496B69-0BA2-9F4B-94D6-4EB5043618CA}" type="presParOf" srcId="{E89857D8-B819-0343-9AA2-8417570B6D7B}" destId="{F22C1CBA-F4C1-AD45-A0BF-4D3AEFE3B349}" srcOrd="1" destOrd="0" presId="urn:microsoft.com/office/officeart/2008/layout/PictureStrips"/>
    <dgm:cxn modelId="{40D604E2-B23A-A74F-A9C7-1970E7330DFA}" type="presParOf" srcId="{0B3705BB-6584-484D-8F29-31AF4BB78612}" destId="{EF4573A4-D342-4F4A-B01F-B43EE997F778}" srcOrd="3" destOrd="0" presId="urn:microsoft.com/office/officeart/2008/layout/PictureStrips"/>
    <dgm:cxn modelId="{1CBADFF8-01A6-B34E-B3EF-F3141CB030F1}" type="presParOf" srcId="{0B3705BB-6584-484D-8F29-31AF4BB78612}" destId="{D837C22B-36C5-D64C-ADC3-275D4644A40C}" srcOrd="4" destOrd="0" presId="urn:microsoft.com/office/officeart/2008/layout/PictureStrips"/>
    <dgm:cxn modelId="{DFEF6D6C-E528-844C-A445-370E092871B2}" type="presParOf" srcId="{D837C22B-36C5-D64C-ADC3-275D4644A40C}" destId="{34EC7A8B-40D1-B547-9142-0423D3391C19}" srcOrd="0" destOrd="0" presId="urn:microsoft.com/office/officeart/2008/layout/PictureStrips"/>
    <dgm:cxn modelId="{E2799148-A5FD-8846-8C79-1395422A8743}" type="presParOf" srcId="{D837C22B-36C5-D64C-ADC3-275D4644A40C}" destId="{CBE66ADC-5005-C941-9630-B728DE091691}" srcOrd="1" destOrd="0" presId="urn:microsoft.com/office/officeart/2008/layout/PictureStrips"/>
    <dgm:cxn modelId="{187A612C-7EC4-294E-A271-024824DF9333}" type="presParOf" srcId="{0B3705BB-6584-484D-8F29-31AF4BB78612}" destId="{9C0C2815-806E-B84D-9CBB-A106376021C8}" srcOrd="5" destOrd="0" presId="urn:microsoft.com/office/officeart/2008/layout/PictureStrips"/>
    <dgm:cxn modelId="{6FBE9F52-9D02-674F-B1D7-377F2953A800}" type="presParOf" srcId="{0B3705BB-6584-484D-8F29-31AF4BB78612}" destId="{3A33E7BC-484C-2B46-AF7D-68CEAE389744}" srcOrd="6" destOrd="0" presId="urn:microsoft.com/office/officeart/2008/layout/PictureStrips"/>
    <dgm:cxn modelId="{6D0BE87A-7DFC-504B-89BF-70BD66A4D03F}" type="presParOf" srcId="{3A33E7BC-484C-2B46-AF7D-68CEAE389744}" destId="{959376A6-F70F-3544-BB6B-0F65B12C9099}" srcOrd="0" destOrd="0" presId="urn:microsoft.com/office/officeart/2008/layout/PictureStrips"/>
    <dgm:cxn modelId="{EFE0D81C-E7CE-7041-971D-D7B2FECCE7D4}" type="presParOf" srcId="{3A33E7BC-484C-2B46-AF7D-68CEAE389744}" destId="{D6185A97-B573-EC41-AE19-683C533EA67C}" srcOrd="1" destOrd="0" presId="urn:microsoft.com/office/officeart/2008/layout/PictureStrips"/>
    <dgm:cxn modelId="{99D3B9A9-668D-154D-887D-F234B5AED246}" type="presParOf" srcId="{0B3705BB-6584-484D-8F29-31AF4BB78612}" destId="{4DD668B5-71EA-764E-873B-33CC075ADC89}" srcOrd="7" destOrd="0" presId="urn:microsoft.com/office/officeart/2008/layout/PictureStrips"/>
    <dgm:cxn modelId="{92839F16-D898-A542-981C-D01DDE9760D7}" type="presParOf" srcId="{0B3705BB-6584-484D-8F29-31AF4BB78612}" destId="{30524800-1288-4A42-AB9A-31470DB8BA59}" srcOrd="8" destOrd="0" presId="urn:microsoft.com/office/officeart/2008/layout/PictureStrips"/>
    <dgm:cxn modelId="{5D5D1416-6759-0D4A-A7DA-BDD5FADD609D}" type="presParOf" srcId="{30524800-1288-4A42-AB9A-31470DB8BA59}" destId="{C8E5A475-C021-D247-8B6F-B587408D671A}" srcOrd="0" destOrd="0" presId="urn:microsoft.com/office/officeart/2008/layout/PictureStrips"/>
    <dgm:cxn modelId="{87A8E7F9-5FEC-3443-B251-706BB4AABE07}" type="presParOf" srcId="{30524800-1288-4A42-AB9A-31470DB8BA59}" destId="{5BD928A7-A27B-9D45-B001-F7A24F667130}"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BA7969-D9AB-4731-9921-06511CF672EC}" type="doc">
      <dgm:prSet loTypeId="urn:microsoft.com/office/officeart/2016/7/layout/VerticalHollowActionList" loCatId="List" qsTypeId="urn:microsoft.com/office/officeart/2005/8/quickstyle/simple1" qsCatId="simple" csTypeId="urn:microsoft.com/office/officeart/2005/8/colors/accent1_2" csCatId="accent1"/>
      <dgm:spPr/>
      <dgm:t>
        <a:bodyPr/>
        <a:lstStyle/>
        <a:p>
          <a:endParaRPr lang="en-US"/>
        </a:p>
      </dgm:t>
    </dgm:pt>
    <dgm:pt modelId="{8EC8A43B-2E5D-4700-9F91-3EC17D218530}">
      <dgm:prSet/>
      <dgm:spPr/>
      <dgm:t>
        <a:bodyPr/>
        <a:lstStyle/>
        <a:p>
          <a:r>
            <a:rPr lang="en-US"/>
            <a:t>Shift</a:t>
          </a:r>
        </a:p>
      </dgm:t>
    </dgm:pt>
    <dgm:pt modelId="{1B5595FF-6E33-4D48-B9CF-1F5E23BFB37A}" type="parTrans" cxnId="{9248DCCB-DEA7-47D8-AC58-E168F4796F35}">
      <dgm:prSet/>
      <dgm:spPr/>
      <dgm:t>
        <a:bodyPr/>
        <a:lstStyle/>
        <a:p>
          <a:endParaRPr lang="en-US"/>
        </a:p>
      </dgm:t>
    </dgm:pt>
    <dgm:pt modelId="{A29D7B27-377A-4638-8CB1-668B3D1FA7A1}" type="sibTrans" cxnId="{9248DCCB-DEA7-47D8-AC58-E168F4796F35}">
      <dgm:prSet/>
      <dgm:spPr/>
      <dgm:t>
        <a:bodyPr/>
        <a:lstStyle/>
        <a:p>
          <a:endParaRPr lang="en-US"/>
        </a:p>
      </dgm:t>
    </dgm:pt>
    <dgm:pt modelId="{E1361214-71B4-43C1-A9CF-3074B902E7C2}">
      <dgm:prSet/>
      <dgm:spPr/>
      <dgm:t>
        <a:bodyPr/>
        <a:lstStyle/>
        <a:p>
          <a:r>
            <a:rPr lang="en-US" dirty="0"/>
            <a:t>Shift to universal, rights‑based SP: Move beyond poverty‑targeted </a:t>
          </a:r>
          <a:r>
            <a:rPr lang="en-US" dirty="0" err="1"/>
            <a:t>programmes</a:t>
          </a:r>
          <a:r>
            <a:rPr lang="en-US" dirty="0"/>
            <a:t> toward a universal social protection system, aligned with the NSPS and pension law.</a:t>
          </a:r>
        </a:p>
      </dgm:t>
    </dgm:pt>
    <dgm:pt modelId="{D7B01793-A2B7-4AC7-BD18-F96090253E69}" type="parTrans" cxnId="{5C8295ED-A3A9-4DEB-AD16-1D788FE82E0D}">
      <dgm:prSet/>
      <dgm:spPr/>
      <dgm:t>
        <a:bodyPr/>
        <a:lstStyle/>
        <a:p>
          <a:endParaRPr lang="en-US"/>
        </a:p>
      </dgm:t>
    </dgm:pt>
    <dgm:pt modelId="{DE145103-2E4E-419A-B075-48385926F769}" type="sibTrans" cxnId="{5C8295ED-A3A9-4DEB-AD16-1D788FE82E0D}">
      <dgm:prSet/>
      <dgm:spPr/>
      <dgm:t>
        <a:bodyPr/>
        <a:lstStyle/>
        <a:p>
          <a:endParaRPr lang="en-US"/>
        </a:p>
      </dgm:t>
    </dgm:pt>
    <dgm:pt modelId="{F943DFC8-8178-4F90-A253-9C95D7505F99}">
      <dgm:prSet/>
      <dgm:spPr/>
      <dgm:t>
        <a:bodyPr/>
        <a:lstStyle/>
        <a:p>
          <a:r>
            <a:rPr lang="en-US"/>
            <a:t>Address</a:t>
          </a:r>
        </a:p>
      </dgm:t>
    </dgm:pt>
    <dgm:pt modelId="{A936520C-41B4-41FB-8592-FA7752F80568}" type="parTrans" cxnId="{E85D9E00-84E0-49C6-9EBB-994F61400FBC}">
      <dgm:prSet/>
      <dgm:spPr/>
      <dgm:t>
        <a:bodyPr/>
        <a:lstStyle/>
        <a:p>
          <a:endParaRPr lang="en-US"/>
        </a:p>
      </dgm:t>
    </dgm:pt>
    <dgm:pt modelId="{3F8914D8-A2B9-4441-8F2C-70E9F8AEA400}" type="sibTrans" cxnId="{E85D9E00-84E0-49C6-9EBB-994F61400FBC}">
      <dgm:prSet/>
      <dgm:spPr/>
      <dgm:t>
        <a:bodyPr/>
        <a:lstStyle/>
        <a:p>
          <a:endParaRPr lang="en-US"/>
        </a:p>
      </dgm:t>
    </dgm:pt>
    <dgm:pt modelId="{4B899F90-3874-4FFA-9274-5B7AA643FE33}">
      <dgm:prSet/>
      <dgm:spPr/>
      <dgm:t>
        <a:bodyPr/>
        <a:lstStyle/>
        <a:p>
          <a:r>
            <a:rPr lang="en-US"/>
            <a:t>Address exclusion: Current systems exclude some of the most vulnerable due to access barriers and program design; a rights‑based approach can reach vulnerable people beyond a single registry, using a life cycle approach. </a:t>
          </a:r>
        </a:p>
      </dgm:t>
    </dgm:pt>
    <dgm:pt modelId="{0C9CB272-F316-45A4-A0BF-D299D5666779}" type="parTrans" cxnId="{27E82D6C-9FFC-4538-8EC9-FACDC46B95DB}">
      <dgm:prSet/>
      <dgm:spPr/>
      <dgm:t>
        <a:bodyPr/>
        <a:lstStyle/>
        <a:p>
          <a:endParaRPr lang="en-US"/>
        </a:p>
      </dgm:t>
    </dgm:pt>
    <dgm:pt modelId="{BC590C1F-D623-4137-888C-25EFB191AD84}" type="sibTrans" cxnId="{27E82D6C-9FFC-4538-8EC9-FACDC46B95DB}">
      <dgm:prSet/>
      <dgm:spPr/>
      <dgm:t>
        <a:bodyPr/>
        <a:lstStyle/>
        <a:p>
          <a:endParaRPr lang="en-US"/>
        </a:p>
      </dgm:t>
    </dgm:pt>
    <dgm:pt modelId="{BBD27F60-F83C-45FE-B32D-E3119083FAB0}">
      <dgm:prSet/>
      <dgm:spPr/>
      <dgm:t>
        <a:bodyPr/>
        <a:lstStyle/>
        <a:p>
          <a:r>
            <a:rPr lang="en-US"/>
            <a:t>Transition</a:t>
          </a:r>
        </a:p>
      </dgm:t>
    </dgm:pt>
    <dgm:pt modelId="{102CED76-D1AC-4B07-8857-778DF445F405}" type="parTrans" cxnId="{B3F1F1BB-B65C-4AEE-B286-64B9B0912F31}">
      <dgm:prSet/>
      <dgm:spPr/>
      <dgm:t>
        <a:bodyPr/>
        <a:lstStyle/>
        <a:p>
          <a:endParaRPr lang="en-US"/>
        </a:p>
      </dgm:t>
    </dgm:pt>
    <dgm:pt modelId="{63B19769-EA92-4EF3-8DC6-2EE7D2C23A7B}" type="sibTrans" cxnId="{B3F1F1BB-B65C-4AEE-B286-64B9B0912F31}">
      <dgm:prSet/>
      <dgm:spPr/>
      <dgm:t>
        <a:bodyPr/>
        <a:lstStyle/>
        <a:p>
          <a:endParaRPr lang="en-US"/>
        </a:p>
      </dgm:t>
    </dgm:pt>
    <dgm:pt modelId="{6887C9C8-1A93-4B8B-80FD-FDFEF1D41B4C}">
      <dgm:prSet/>
      <dgm:spPr/>
      <dgm:t>
        <a:bodyPr/>
        <a:lstStyle/>
        <a:p>
          <a:r>
            <a:rPr lang="en-US"/>
            <a:t>From emergency to recovery: After the crisis, transition from short‑term humanitarian aid to a broad, state‑led social safety net supporting recovery, livelihoods, and resilience.</a:t>
          </a:r>
        </a:p>
      </dgm:t>
    </dgm:pt>
    <dgm:pt modelId="{2F7D1481-0ED3-4BC9-B430-98F88A037419}" type="parTrans" cxnId="{72D0C5CB-AE2A-4B73-A7C2-D943D2258FF1}">
      <dgm:prSet/>
      <dgm:spPr/>
      <dgm:t>
        <a:bodyPr/>
        <a:lstStyle/>
        <a:p>
          <a:endParaRPr lang="en-US"/>
        </a:p>
      </dgm:t>
    </dgm:pt>
    <dgm:pt modelId="{96B8DE2E-019E-4913-8BE3-2672B8406C7E}" type="sibTrans" cxnId="{72D0C5CB-AE2A-4B73-A7C2-D943D2258FF1}">
      <dgm:prSet/>
      <dgm:spPr/>
      <dgm:t>
        <a:bodyPr/>
        <a:lstStyle/>
        <a:p>
          <a:endParaRPr lang="en-US"/>
        </a:p>
      </dgm:t>
    </dgm:pt>
    <dgm:pt modelId="{3D5BD271-0F5A-4DCD-94DC-250C46F13389}">
      <dgm:prSet/>
      <dgm:spPr/>
      <dgm:t>
        <a:bodyPr/>
        <a:lstStyle/>
        <a:p>
          <a:r>
            <a:rPr lang="en-US"/>
            <a:t>Strengthen</a:t>
          </a:r>
        </a:p>
      </dgm:t>
    </dgm:pt>
    <dgm:pt modelId="{760BFF21-E672-4E94-8632-C4527C6F13C8}" type="parTrans" cxnId="{090B3E19-32F5-4344-99AB-18674D7A874E}">
      <dgm:prSet/>
      <dgm:spPr/>
      <dgm:t>
        <a:bodyPr/>
        <a:lstStyle/>
        <a:p>
          <a:endParaRPr lang="en-US"/>
        </a:p>
      </dgm:t>
    </dgm:pt>
    <dgm:pt modelId="{43D465A2-7A71-45DA-A1F7-6B628DAF25A1}" type="sibTrans" cxnId="{090B3E19-32F5-4344-99AB-18674D7A874E}">
      <dgm:prSet/>
      <dgm:spPr/>
      <dgm:t>
        <a:bodyPr/>
        <a:lstStyle/>
        <a:p>
          <a:endParaRPr lang="en-US"/>
        </a:p>
      </dgm:t>
    </dgm:pt>
    <dgm:pt modelId="{B0E95125-4F6D-4586-B658-333762A67189}">
      <dgm:prSet/>
      <dgm:spPr/>
      <dgm:t>
        <a:bodyPr/>
        <a:lstStyle/>
        <a:p>
          <a:r>
            <a:rPr lang="en-US"/>
            <a:t>Strengthen national ownership: Increase government leadership and domestic financing to rebuild trust, strengthen the social contract, and reduce reliance on aid and informal patronage systems.</a:t>
          </a:r>
        </a:p>
      </dgm:t>
    </dgm:pt>
    <dgm:pt modelId="{1B24A72A-CDA9-49A5-9C17-B981142D16A6}" type="parTrans" cxnId="{59634D62-98D4-4AA7-9279-69706207BE92}">
      <dgm:prSet/>
      <dgm:spPr/>
      <dgm:t>
        <a:bodyPr/>
        <a:lstStyle/>
        <a:p>
          <a:endParaRPr lang="en-US"/>
        </a:p>
      </dgm:t>
    </dgm:pt>
    <dgm:pt modelId="{CC68EFE6-D7A5-4D02-BAF8-F95651BD5678}" type="sibTrans" cxnId="{59634D62-98D4-4AA7-9279-69706207BE92}">
      <dgm:prSet/>
      <dgm:spPr/>
      <dgm:t>
        <a:bodyPr/>
        <a:lstStyle/>
        <a:p>
          <a:endParaRPr lang="en-US"/>
        </a:p>
      </dgm:t>
    </dgm:pt>
    <dgm:pt modelId="{5A6309DB-DAE4-9E46-8B09-A711D9E182CB}" type="pres">
      <dgm:prSet presAssocID="{A2BA7969-D9AB-4731-9921-06511CF672EC}" presName="Name0" presStyleCnt="0">
        <dgm:presLayoutVars>
          <dgm:dir/>
          <dgm:animLvl val="lvl"/>
          <dgm:resizeHandles val="exact"/>
        </dgm:presLayoutVars>
      </dgm:prSet>
      <dgm:spPr/>
    </dgm:pt>
    <dgm:pt modelId="{8B6E34AB-4F03-D644-8F44-41D92ADE29A3}" type="pres">
      <dgm:prSet presAssocID="{8EC8A43B-2E5D-4700-9F91-3EC17D218530}" presName="linNode" presStyleCnt="0"/>
      <dgm:spPr/>
    </dgm:pt>
    <dgm:pt modelId="{5C4AA296-FAF4-3B44-8508-A6107C58F2A0}" type="pres">
      <dgm:prSet presAssocID="{8EC8A43B-2E5D-4700-9F91-3EC17D218530}" presName="parentText" presStyleLbl="solidFgAcc1" presStyleIdx="0" presStyleCnt="4">
        <dgm:presLayoutVars>
          <dgm:chMax val="1"/>
          <dgm:bulletEnabled/>
        </dgm:presLayoutVars>
      </dgm:prSet>
      <dgm:spPr/>
    </dgm:pt>
    <dgm:pt modelId="{4605E0FF-7D6F-4747-A9C1-B7D940E1DF44}" type="pres">
      <dgm:prSet presAssocID="{8EC8A43B-2E5D-4700-9F91-3EC17D218530}" presName="descendantText" presStyleLbl="alignNode1" presStyleIdx="0" presStyleCnt="4">
        <dgm:presLayoutVars>
          <dgm:bulletEnabled/>
        </dgm:presLayoutVars>
      </dgm:prSet>
      <dgm:spPr/>
    </dgm:pt>
    <dgm:pt modelId="{2B584E39-EE72-3746-86C9-4335C6EFD37B}" type="pres">
      <dgm:prSet presAssocID="{A29D7B27-377A-4638-8CB1-668B3D1FA7A1}" presName="sp" presStyleCnt="0"/>
      <dgm:spPr/>
    </dgm:pt>
    <dgm:pt modelId="{EF3DB5D4-B615-2240-8072-3246EC733892}" type="pres">
      <dgm:prSet presAssocID="{F943DFC8-8178-4F90-A253-9C95D7505F99}" presName="linNode" presStyleCnt="0"/>
      <dgm:spPr/>
    </dgm:pt>
    <dgm:pt modelId="{EC18B6CC-6601-A344-BB48-4C9185C664E8}" type="pres">
      <dgm:prSet presAssocID="{F943DFC8-8178-4F90-A253-9C95D7505F99}" presName="parentText" presStyleLbl="solidFgAcc1" presStyleIdx="1" presStyleCnt="4">
        <dgm:presLayoutVars>
          <dgm:chMax val="1"/>
          <dgm:bulletEnabled/>
        </dgm:presLayoutVars>
      </dgm:prSet>
      <dgm:spPr/>
    </dgm:pt>
    <dgm:pt modelId="{5E7B2131-355B-6A4B-B52A-CBF038C876F0}" type="pres">
      <dgm:prSet presAssocID="{F943DFC8-8178-4F90-A253-9C95D7505F99}" presName="descendantText" presStyleLbl="alignNode1" presStyleIdx="1" presStyleCnt="4">
        <dgm:presLayoutVars>
          <dgm:bulletEnabled/>
        </dgm:presLayoutVars>
      </dgm:prSet>
      <dgm:spPr/>
    </dgm:pt>
    <dgm:pt modelId="{0CAB460A-D38F-CB4A-A64E-1634F8105E58}" type="pres">
      <dgm:prSet presAssocID="{3F8914D8-A2B9-4441-8F2C-70E9F8AEA400}" presName="sp" presStyleCnt="0"/>
      <dgm:spPr/>
    </dgm:pt>
    <dgm:pt modelId="{F791EE50-D399-084F-922C-A57E3BB2649B}" type="pres">
      <dgm:prSet presAssocID="{BBD27F60-F83C-45FE-B32D-E3119083FAB0}" presName="linNode" presStyleCnt="0"/>
      <dgm:spPr/>
    </dgm:pt>
    <dgm:pt modelId="{14A1609B-F46F-3C47-9FDB-CCB0A9E0108A}" type="pres">
      <dgm:prSet presAssocID="{BBD27F60-F83C-45FE-B32D-E3119083FAB0}" presName="parentText" presStyleLbl="solidFgAcc1" presStyleIdx="2" presStyleCnt="4">
        <dgm:presLayoutVars>
          <dgm:chMax val="1"/>
          <dgm:bulletEnabled/>
        </dgm:presLayoutVars>
      </dgm:prSet>
      <dgm:spPr/>
    </dgm:pt>
    <dgm:pt modelId="{98A63147-C806-9A41-A527-E8A1BE51367D}" type="pres">
      <dgm:prSet presAssocID="{BBD27F60-F83C-45FE-B32D-E3119083FAB0}" presName="descendantText" presStyleLbl="alignNode1" presStyleIdx="2" presStyleCnt="4">
        <dgm:presLayoutVars>
          <dgm:bulletEnabled/>
        </dgm:presLayoutVars>
      </dgm:prSet>
      <dgm:spPr/>
    </dgm:pt>
    <dgm:pt modelId="{8A33F1D7-7A80-B24A-9AE5-65563C65AC00}" type="pres">
      <dgm:prSet presAssocID="{63B19769-EA92-4EF3-8DC6-2EE7D2C23A7B}" presName="sp" presStyleCnt="0"/>
      <dgm:spPr/>
    </dgm:pt>
    <dgm:pt modelId="{F842D011-53B5-EC4C-93FF-F7459C1DA1FF}" type="pres">
      <dgm:prSet presAssocID="{3D5BD271-0F5A-4DCD-94DC-250C46F13389}" presName="linNode" presStyleCnt="0"/>
      <dgm:spPr/>
    </dgm:pt>
    <dgm:pt modelId="{D946B97D-1CB0-AA4A-9317-273A30AF845B}" type="pres">
      <dgm:prSet presAssocID="{3D5BD271-0F5A-4DCD-94DC-250C46F13389}" presName="parentText" presStyleLbl="solidFgAcc1" presStyleIdx="3" presStyleCnt="4">
        <dgm:presLayoutVars>
          <dgm:chMax val="1"/>
          <dgm:bulletEnabled/>
        </dgm:presLayoutVars>
      </dgm:prSet>
      <dgm:spPr/>
    </dgm:pt>
    <dgm:pt modelId="{DE041236-5BE9-DD4A-B7FE-BB266FEAC828}" type="pres">
      <dgm:prSet presAssocID="{3D5BD271-0F5A-4DCD-94DC-250C46F13389}" presName="descendantText" presStyleLbl="alignNode1" presStyleIdx="3" presStyleCnt="4">
        <dgm:presLayoutVars>
          <dgm:bulletEnabled/>
        </dgm:presLayoutVars>
      </dgm:prSet>
      <dgm:spPr/>
    </dgm:pt>
  </dgm:ptLst>
  <dgm:cxnLst>
    <dgm:cxn modelId="{E85D9E00-84E0-49C6-9EBB-994F61400FBC}" srcId="{A2BA7969-D9AB-4731-9921-06511CF672EC}" destId="{F943DFC8-8178-4F90-A253-9C95D7505F99}" srcOrd="1" destOrd="0" parTransId="{A936520C-41B4-41FB-8592-FA7752F80568}" sibTransId="{3F8914D8-A2B9-4441-8F2C-70E9F8AEA400}"/>
    <dgm:cxn modelId="{090B3E19-32F5-4344-99AB-18674D7A874E}" srcId="{A2BA7969-D9AB-4731-9921-06511CF672EC}" destId="{3D5BD271-0F5A-4DCD-94DC-250C46F13389}" srcOrd="3" destOrd="0" parTransId="{760BFF21-E672-4E94-8632-C4527C6F13C8}" sibTransId="{43D465A2-7A71-45DA-A1F7-6B628DAF25A1}"/>
    <dgm:cxn modelId="{4EA5ED21-789F-7F49-AC44-DAE28777D4E5}" type="presOf" srcId="{8EC8A43B-2E5D-4700-9F91-3EC17D218530}" destId="{5C4AA296-FAF4-3B44-8508-A6107C58F2A0}" srcOrd="0" destOrd="0" presId="urn:microsoft.com/office/officeart/2016/7/layout/VerticalHollowActionList"/>
    <dgm:cxn modelId="{74BC9254-8DC5-534E-80A0-024C0CC5D0CA}" type="presOf" srcId="{BBD27F60-F83C-45FE-B32D-E3119083FAB0}" destId="{14A1609B-F46F-3C47-9FDB-CCB0A9E0108A}" srcOrd="0" destOrd="0" presId="urn:microsoft.com/office/officeart/2016/7/layout/VerticalHollowActionList"/>
    <dgm:cxn modelId="{EE22A05D-15F9-5442-8780-6F8191BBC4D6}" type="presOf" srcId="{3D5BD271-0F5A-4DCD-94DC-250C46F13389}" destId="{D946B97D-1CB0-AA4A-9317-273A30AF845B}" srcOrd="0" destOrd="0" presId="urn:microsoft.com/office/officeart/2016/7/layout/VerticalHollowActionList"/>
    <dgm:cxn modelId="{59634D62-98D4-4AA7-9279-69706207BE92}" srcId="{3D5BD271-0F5A-4DCD-94DC-250C46F13389}" destId="{B0E95125-4F6D-4586-B658-333762A67189}" srcOrd="0" destOrd="0" parTransId="{1B24A72A-CDA9-49A5-9C17-B981142D16A6}" sibTransId="{CC68EFE6-D7A5-4D02-BAF8-F95651BD5678}"/>
    <dgm:cxn modelId="{27E82D6C-9FFC-4538-8EC9-FACDC46B95DB}" srcId="{F943DFC8-8178-4F90-A253-9C95D7505F99}" destId="{4B899F90-3874-4FFA-9274-5B7AA643FE33}" srcOrd="0" destOrd="0" parTransId="{0C9CB272-F316-45A4-A0BF-D299D5666779}" sibTransId="{BC590C1F-D623-4137-888C-25EFB191AD84}"/>
    <dgm:cxn modelId="{A67C136D-ACBB-4242-A5DD-690969225267}" type="presOf" srcId="{E1361214-71B4-43C1-A9CF-3074B902E7C2}" destId="{4605E0FF-7D6F-4747-A9C1-B7D940E1DF44}" srcOrd="0" destOrd="0" presId="urn:microsoft.com/office/officeart/2016/7/layout/VerticalHollowActionList"/>
    <dgm:cxn modelId="{B9B5FF86-396F-204C-ACFF-C999EB9A759C}" type="presOf" srcId="{F943DFC8-8178-4F90-A253-9C95D7505F99}" destId="{EC18B6CC-6601-A344-BB48-4C9185C664E8}" srcOrd="0" destOrd="0" presId="urn:microsoft.com/office/officeart/2016/7/layout/VerticalHollowActionList"/>
    <dgm:cxn modelId="{9DDE2588-C77D-A547-853B-19E6E824D7D7}" type="presOf" srcId="{4B899F90-3874-4FFA-9274-5B7AA643FE33}" destId="{5E7B2131-355B-6A4B-B52A-CBF038C876F0}" srcOrd="0" destOrd="0" presId="urn:microsoft.com/office/officeart/2016/7/layout/VerticalHollowActionList"/>
    <dgm:cxn modelId="{3BD50E9E-6A2C-014C-9AEE-456F65CC7A16}" type="presOf" srcId="{B0E95125-4F6D-4586-B658-333762A67189}" destId="{DE041236-5BE9-DD4A-B7FE-BB266FEAC828}" srcOrd="0" destOrd="0" presId="urn:microsoft.com/office/officeart/2016/7/layout/VerticalHollowActionList"/>
    <dgm:cxn modelId="{9A6942A9-B62E-8C48-85DF-2941B5C7045D}" type="presOf" srcId="{A2BA7969-D9AB-4731-9921-06511CF672EC}" destId="{5A6309DB-DAE4-9E46-8B09-A711D9E182CB}" srcOrd="0" destOrd="0" presId="urn:microsoft.com/office/officeart/2016/7/layout/VerticalHollowActionList"/>
    <dgm:cxn modelId="{B3F1F1BB-B65C-4AEE-B286-64B9B0912F31}" srcId="{A2BA7969-D9AB-4731-9921-06511CF672EC}" destId="{BBD27F60-F83C-45FE-B32D-E3119083FAB0}" srcOrd="2" destOrd="0" parTransId="{102CED76-D1AC-4B07-8857-778DF445F405}" sibTransId="{63B19769-EA92-4EF3-8DC6-2EE7D2C23A7B}"/>
    <dgm:cxn modelId="{6873A4C2-214E-1144-B87B-B3CAB319509A}" type="presOf" srcId="{6887C9C8-1A93-4B8B-80FD-FDFEF1D41B4C}" destId="{98A63147-C806-9A41-A527-E8A1BE51367D}" srcOrd="0" destOrd="0" presId="urn:microsoft.com/office/officeart/2016/7/layout/VerticalHollowActionList"/>
    <dgm:cxn modelId="{72D0C5CB-AE2A-4B73-A7C2-D943D2258FF1}" srcId="{BBD27F60-F83C-45FE-B32D-E3119083FAB0}" destId="{6887C9C8-1A93-4B8B-80FD-FDFEF1D41B4C}" srcOrd="0" destOrd="0" parTransId="{2F7D1481-0ED3-4BC9-B430-98F88A037419}" sibTransId="{96B8DE2E-019E-4913-8BE3-2672B8406C7E}"/>
    <dgm:cxn modelId="{9248DCCB-DEA7-47D8-AC58-E168F4796F35}" srcId="{A2BA7969-D9AB-4731-9921-06511CF672EC}" destId="{8EC8A43B-2E5D-4700-9F91-3EC17D218530}" srcOrd="0" destOrd="0" parTransId="{1B5595FF-6E33-4D48-B9CF-1F5E23BFB37A}" sibTransId="{A29D7B27-377A-4638-8CB1-668B3D1FA7A1}"/>
    <dgm:cxn modelId="{5C8295ED-A3A9-4DEB-AD16-1D788FE82E0D}" srcId="{8EC8A43B-2E5D-4700-9F91-3EC17D218530}" destId="{E1361214-71B4-43C1-A9CF-3074B902E7C2}" srcOrd="0" destOrd="0" parTransId="{D7B01793-A2B7-4AC7-BD18-F96090253E69}" sibTransId="{DE145103-2E4E-419A-B075-48385926F769}"/>
    <dgm:cxn modelId="{A54E8A3E-7C39-3248-A72A-397C27E4951A}" type="presParOf" srcId="{5A6309DB-DAE4-9E46-8B09-A711D9E182CB}" destId="{8B6E34AB-4F03-D644-8F44-41D92ADE29A3}" srcOrd="0" destOrd="0" presId="urn:microsoft.com/office/officeart/2016/7/layout/VerticalHollowActionList"/>
    <dgm:cxn modelId="{9E7614B5-C80C-2549-9A37-E2B770DE1310}" type="presParOf" srcId="{8B6E34AB-4F03-D644-8F44-41D92ADE29A3}" destId="{5C4AA296-FAF4-3B44-8508-A6107C58F2A0}" srcOrd="0" destOrd="0" presId="urn:microsoft.com/office/officeart/2016/7/layout/VerticalHollowActionList"/>
    <dgm:cxn modelId="{02AD9C15-F864-0B41-BDEB-94D66C50C20D}" type="presParOf" srcId="{8B6E34AB-4F03-D644-8F44-41D92ADE29A3}" destId="{4605E0FF-7D6F-4747-A9C1-B7D940E1DF44}" srcOrd="1" destOrd="0" presId="urn:microsoft.com/office/officeart/2016/7/layout/VerticalHollowActionList"/>
    <dgm:cxn modelId="{218A6CEE-2C96-724D-8804-AD282BD67063}" type="presParOf" srcId="{5A6309DB-DAE4-9E46-8B09-A711D9E182CB}" destId="{2B584E39-EE72-3746-86C9-4335C6EFD37B}" srcOrd="1" destOrd="0" presId="urn:microsoft.com/office/officeart/2016/7/layout/VerticalHollowActionList"/>
    <dgm:cxn modelId="{93519A85-DDF2-3949-9B0E-2F224F15637A}" type="presParOf" srcId="{5A6309DB-DAE4-9E46-8B09-A711D9E182CB}" destId="{EF3DB5D4-B615-2240-8072-3246EC733892}" srcOrd="2" destOrd="0" presId="urn:microsoft.com/office/officeart/2016/7/layout/VerticalHollowActionList"/>
    <dgm:cxn modelId="{932CED55-C5D0-B643-A1AD-29966C72A605}" type="presParOf" srcId="{EF3DB5D4-B615-2240-8072-3246EC733892}" destId="{EC18B6CC-6601-A344-BB48-4C9185C664E8}" srcOrd="0" destOrd="0" presId="urn:microsoft.com/office/officeart/2016/7/layout/VerticalHollowActionList"/>
    <dgm:cxn modelId="{3D6417EE-74C2-BA4F-B041-315D8C8897AA}" type="presParOf" srcId="{EF3DB5D4-B615-2240-8072-3246EC733892}" destId="{5E7B2131-355B-6A4B-B52A-CBF038C876F0}" srcOrd="1" destOrd="0" presId="urn:microsoft.com/office/officeart/2016/7/layout/VerticalHollowActionList"/>
    <dgm:cxn modelId="{59FE3307-8111-DF45-94E3-6EA4291DA2AC}" type="presParOf" srcId="{5A6309DB-DAE4-9E46-8B09-A711D9E182CB}" destId="{0CAB460A-D38F-CB4A-A64E-1634F8105E58}" srcOrd="3" destOrd="0" presId="urn:microsoft.com/office/officeart/2016/7/layout/VerticalHollowActionList"/>
    <dgm:cxn modelId="{9569220E-3D34-404E-979B-878BAAEF149C}" type="presParOf" srcId="{5A6309DB-DAE4-9E46-8B09-A711D9E182CB}" destId="{F791EE50-D399-084F-922C-A57E3BB2649B}" srcOrd="4" destOrd="0" presId="urn:microsoft.com/office/officeart/2016/7/layout/VerticalHollowActionList"/>
    <dgm:cxn modelId="{D7E163BA-A650-394F-96E2-B17378C7E91B}" type="presParOf" srcId="{F791EE50-D399-084F-922C-A57E3BB2649B}" destId="{14A1609B-F46F-3C47-9FDB-CCB0A9E0108A}" srcOrd="0" destOrd="0" presId="urn:microsoft.com/office/officeart/2016/7/layout/VerticalHollowActionList"/>
    <dgm:cxn modelId="{4E7CD6D9-3BB1-564E-9B59-D83B28375449}" type="presParOf" srcId="{F791EE50-D399-084F-922C-A57E3BB2649B}" destId="{98A63147-C806-9A41-A527-E8A1BE51367D}" srcOrd="1" destOrd="0" presId="urn:microsoft.com/office/officeart/2016/7/layout/VerticalHollowActionList"/>
    <dgm:cxn modelId="{1AB4117A-56DA-3146-B389-69BA241A58BD}" type="presParOf" srcId="{5A6309DB-DAE4-9E46-8B09-A711D9E182CB}" destId="{8A33F1D7-7A80-B24A-9AE5-65563C65AC00}" srcOrd="5" destOrd="0" presId="urn:microsoft.com/office/officeart/2016/7/layout/VerticalHollowActionList"/>
    <dgm:cxn modelId="{60BB2805-8B92-0540-8837-28558073D409}" type="presParOf" srcId="{5A6309DB-DAE4-9E46-8B09-A711D9E182CB}" destId="{F842D011-53B5-EC4C-93FF-F7459C1DA1FF}" srcOrd="6" destOrd="0" presId="urn:microsoft.com/office/officeart/2016/7/layout/VerticalHollowActionList"/>
    <dgm:cxn modelId="{698DF2FF-BC28-FA44-87CF-184920F0A68F}" type="presParOf" srcId="{F842D011-53B5-EC4C-93FF-F7459C1DA1FF}" destId="{D946B97D-1CB0-AA4A-9317-273A30AF845B}" srcOrd="0" destOrd="0" presId="urn:microsoft.com/office/officeart/2016/7/layout/VerticalHollowActionList"/>
    <dgm:cxn modelId="{6E5B6188-E0CB-6540-B4FB-C3A59B69CC4C}" type="presParOf" srcId="{F842D011-53B5-EC4C-93FF-F7459C1DA1FF}" destId="{DE041236-5BE9-DD4A-B7FE-BB266FEAC828}"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E1E73-C03A-3A4C-8661-FD137772932A}">
      <dsp:nvSpPr>
        <dsp:cNvPr id="0" name=""/>
        <dsp:cNvSpPr/>
      </dsp:nvSpPr>
      <dsp:spPr>
        <a:xfrm>
          <a:off x="3917448" y="281753"/>
          <a:ext cx="3798919" cy="3798919"/>
        </a:xfrm>
        <a:prstGeom prst="pie">
          <a:avLst>
            <a:gd name="adj1" fmla="val 162000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kern="1200" dirty="0"/>
            <a:t>Current ongoing humanitarian action can benefit from learning that CAMEALEON has generated after the 2024/2025 escalation of hostilities and subsequent large-scale displacement. </a:t>
          </a:r>
        </a:p>
        <a:p>
          <a:pPr marL="0" lvl="0" algn="ctr" defTabSz="355600">
            <a:lnSpc>
              <a:spcPct val="90000"/>
            </a:lnSpc>
            <a:spcBef>
              <a:spcPct val="0"/>
            </a:spcBef>
            <a:spcAft>
              <a:spcPct val="35000"/>
            </a:spcAft>
            <a:buNone/>
          </a:pPr>
          <a:endParaRPr lang="en-US" sz="800" kern="1200" dirty="0"/>
        </a:p>
      </dsp:txBody>
      <dsp:txXfrm>
        <a:off x="5860324" y="984553"/>
        <a:ext cx="1401982" cy="1130630"/>
      </dsp:txXfrm>
    </dsp:sp>
    <dsp:sp modelId="{E9B8EFF4-5FDD-0A4F-9ABF-6CA96079EBDE}">
      <dsp:nvSpPr>
        <dsp:cNvPr id="0" name=""/>
        <dsp:cNvSpPr/>
      </dsp:nvSpPr>
      <dsp:spPr>
        <a:xfrm>
          <a:off x="3757351" y="441850"/>
          <a:ext cx="3798919" cy="3798919"/>
        </a:xfrm>
        <a:prstGeom prst="pie">
          <a:avLst>
            <a:gd name="adj1" fmla="val 0"/>
            <a:gd name="adj2" fmla="val 54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kern="1200" dirty="0"/>
            <a:t>The lessons learnt from CAMEALEON’s work to date are even more important considering the volatile context in Lebanon, marked by recurrent humanitarian crises, protracted displacement, and limited recovery opportunities. </a:t>
          </a:r>
        </a:p>
        <a:p>
          <a:pPr marL="0" lvl="0" algn="ctr" defTabSz="311150">
            <a:lnSpc>
              <a:spcPct val="90000"/>
            </a:lnSpc>
            <a:spcBef>
              <a:spcPct val="0"/>
            </a:spcBef>
            <a:spcAft>
              <a:spcPct val="35000"/>
            </a:spcAft>
            <a:buNone/>
          </a:pPr>
          <a:endParaRPr lang="en-US" sz="800" kern="1200" dirty="0"/>
        </a:p>
      </dsp:txBody>
      <dsp:txXfrm>
        <a:off x="5724649" y="2409148"/>
        <a:ext cx="1401982" cy="1130630"/>
      </dsp:txXfrm>
    </dsp:sp>
    <dsp:sp modelId="{D75AED1A-09CD-2442-93A5-0717600BB19A}">
      <dsp:nvSpPr>
        <dsp:cNvPr id="0" name=""/>
        <dsp:cNvSpPr/>
      </dsp:nvSpPr>
      <dsp:spPr>
        <a:xfrm>
          <a:off x="3757351" y="441850"/>
          <a:ext cx="3798919" cy="3798919"/>
        </a:xfrm>
        <a:prstGeom prst="pie">
          <a:avLst>
            <a:gd name="adj1" fmla="val 5400000"/>
            <a:gd name="adj2" fmla="val 108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The central focus of this paper is to synthesize the major insights and findings from CAMEALEON’s research to date on CVA and social protection in Lebanon and to provide recommendations based on lessons that can be drawn from past. </a:t>
          </a:r>
          <a:r>
            <a:rPr lang="en-GB" sz="800" b="0" i="0" u="none" kern="1200" dirty="0"/>
            <a:t> </a:t>
          </a:r>
          <a:endParaRPr lang="en-GB" sz="800" kern="1200" dirty="0"/>
        </a:p>
      </dsp:txBody>
      <dsp:txXfrm>
        <a:off x="4186991" y="2409148"/>
        <a:ext cx="1401982" cy="1130630"/>
      </dsp:txXfrm>
    </dsp:sp>
    <dsp:sp modelId="{2695BBC2-2069-D341-ABC8-6A553912F8F6}">
      <dsp:nvSpPr>
        <dsp:cNvPr id="0" name=""/>
        <dsp:cNvSpPr/>
      </dsp:nvSpPr>
      <dsp:spPr>
        <a:xfrm>
          <a:off x="3757351" y="441850"/>
          <a:ext cx="3798919" cy="3798919"/>
        </a:xfrm>
        <a:prstGeom prst="pie">
          <a:avLst>
            <a:gd name="adj1" fmla="val 108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800" b="0" i="0" u="none" kern="1200" dirty="0"/>
            <a:t>CAMEALEON focused mostly on qualitative research, driven by the initial planning of several impact evaluations for NPTP and AMAN and through consultations with multiple stakeholders.</a:t>
          </a:r>
          <a:endParaRPr lang="en-US" sz="800" kern="1200" dirty="0"/>
        </a:p>
      </dsp:txBody>
      <dsp:txXfrm>
        <a:off x="4186991" y="1142841"/>
        <a:ext cx="1401982" cy="11306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6A064-D63E-1C46-A0B3-314AD6543932}">
      <dsp:nvSpPr>
        <dsp:cNvPr id="0" name=""/>
        <dsp:cNvSpPr/>
      </dsp:nvSpPr>
      <dsp:spPr>
        <a:xfrm>
          <a:off x="1145448" y="232320"/>
          <a:ext cx="4104673" cy="1282710"/>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68823" tIns="41910" rIns="41910" bIns="41910" numCol="1" spcCol="1270" anchor="t" anchorCtr="0">
          <a:noAutofit/>
        </a:bodyPr>
        <a:lstStyle/>
        <a:p>
          <a:pPr marL="0" lvl="0" indent="0" algn="l" defTabSz="488950">
            <a:lnSpc>
              <a:spcPct val="90000"/>
            </a:lnSpc>
            <a:spcBef>
              <a:spcPct val="0"/>
            </a:spcBef>
            <a:spcAft>
              <a:spcPct val="35000"/>
            </a:spcAft>
            <a:buNone/>
          </a:pPr>
          <a:r>
            <a:rPr lang="en-US" sz="1100" b="1" kern="1200" dirty="0"/>
            <a:t>What can we learn from past research on these interlinked systems (SP, humanitarian, civil society)</a:t>
          </a:r>
          <a:r>
            <a:rPr lang="en-US" sz="1100" kern="1200" dirty="0"/>
            <a:t> that can inform the emergency response today, as well as recovery and planning tomorrow? </a:t>
          </a:r>
        </a:p>
        <a:p>
          <a:pPr marL="57150" lvl="1" indent="-57150" algn="l" defTabSz="400050">
            <a:lnSpc>
              <a:spcPct val="90000"/>
            </a:lnSpc>
            <a:spcBef>
              <a:spcPct val="0"/>
            </a:spcBef>
            <a:spcAft>
              <a:spcPct val="15000"/>
            </a:spcAft>
            <a:buChar char="•"/>
          </a:pPr>
          <a:endParaRPr lang="en-GB" sz="900" kern="1200"/>
        </a:p>
      </dsp:txBody>
      <dsp:txXfrm>
        <a:off x="1145448" y="232320"/>
        <a:ext cx="4104673" cy="1282710"/>
      </dsp:txXfrm>
    </dsp:sp>
    <dsp:sp modelId="{9820B8D2-DC45-AB46-B415-3B3D302D591C}">
      <dsp:nvSpPr>
        <dsp:cNvPr id="0" name=""/>
        <dsp:cNvSpPr/>
      </dsp:nvSpPr>
      <dsp:spPr>
        <a:xfrm>
          <a:off x="974420" y="47040"/>
          <a:ext cx="897897" cy="1346845"/>
        </a:xfrm>
        <a:prstGeom prst="rect">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56A883-AE4D-C54A-AAB2-65F7FA455AA7}">
      <dsp:nvSpPr>
        <dsp:cNvPr id="0" name=""/>
        <dsp:cNvSpPr/>
      </dsp:nvSpPr>
      <dsp:spPr>
        <a:xfrm>
          <a:off x="5612769" y="232320"/>
          <a:ext cx="4104673" cy="1282710"/>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68823" tIns="41910" rIns="41910" bIns="41910" numCol="1" spcCol="1270" anchor="t" anchorCtr="0">
          <a:noAutofit/>
        </a:bodyPr>
        <a:lstStyle/>
        <a:p>
          <a:pPr marL="0" lvl="0" indent="0" algn="l" defTabSz="488950">
            <a:lnSpc>
              <a:spcPct val="90000"/>
            </a:lnSpc>
            <a:spcBef>
              <a:spcPct val="0"/>
            </a:spcBef>
            <a:spcAft>
              <a:spcPct val="35000"/>
            </a:spcAft>
            <a:buNone/>
          </a:pPr>
          <a:r>
            <a:rPr lang="en-US" sz="1100" b="1" kern="1200" dirty="0"/>
            <a:t>What are some of the access barriers of the most vulnerable groups</a:t>
          </a:r>
          <a:r>
            <a:rPr lang="en-US" sz="1100" kern="1200" dirty="0"/>
            <a:t>, including older persons, people with disabilities, and the poorest segments of the population to SP and formal aid programs? </a:t>
          </a:r>
          <a:r>
            <a:rPr lang="en-US" sz="1100" b="1" kern="1200" dirty="0"/>
            <a:t>Will these patterns of exclusion intensify in the context of a full‑scale crisis?</a:t>
          </a:r>
          <a:endParaRPr lang="en-US" sz="1100" kern="1200" dirty="0"/>
        </a:p>
        <a:p>
          <a:pPr marL="57150" lvl="1" indent="-57150" algn="l" defTabSz="400050">
            <a:lnSpc>
              <a:spcPct val="90000"/>
            </a:lnSpc>
            <a:spcBef>
              <a:spcPct val="0"/>
            </a:spcBef>
            <a:spcAft>
              <a:spcPct val="15000"/>
            </a:spcAft>
            <a:buChar char="•"/>
          </a:pPr>
          <a:endParaRPr lang="en-GB" sz="900" kern="1200"/>
        </a:p>
      </dsp:txBody>
      <dsp:txXfrm>
        <a:off x="5612769" y="232320"/>
        <a:ext cx="4104673" cy="1282710"/>
      </dsp:txXfrm>
    </dsp:sp>
    <dsp:sp modelId="{F22C1CBA-F4C1-AD45-A0BF-4D3AEFE3B349}">
      <dsp:nvSpPr>
        <dsp:cNvPr id="0" name=""/>
        <dsp:cNvSpPr/>
      </dsp:nvSpPr>
      <dsp:spPr>
        <a:xfrm>
          <a:off x="5441741" y="47040"/>
          <a:ext cx="897897" cy="1346845"/>
        </a:xfrm>
        <a:prstGeom prst="rect">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EC7A8B-40D1-B547-9142-0423D3391C19}">
      <dsp:nvSpPr>
        <dsp:cNvPr id="0" name=""/>
        <dsp:cNvSpPr/>
      </dsp:nvSpPr>
      <dsp:spPr>
        <a:xfrm>
          <a:off x="1145448" y="1847110"/>
          <a:ext cx="4104673" cy="1282710"/>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68823"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What is the role of </a:t>
          </a:r>
          <a:r>
            <a:rPr lang="en-US" sz="1100" b="1" kern="1200" dirty="0"/>
            <a:t>cash coordination </a:t>
          </a:r>
          <a:r>
            <a:rPr lang="en-US" sz="1100" kern="1200" dirty="0"/>
            <a:t>in driving an effective and timely humanitarian cash response?</a:t>
          </a:r>
        </a:p>
      </dsp:txBody>
      <dsp:txXfrm>
        <a:off x="1145448" y="1847110"/>
        <a:ext cx="4104673" cy="1282710"/>
      </dsp:txXfrm>
    </dsp:sp>
    <dsp:sp modelId="{CBE66ADC-5005-C941-9630-B728DE091691}">
      <dsp:nvSpPr>
        <dsp:cNvPr id="0" name=""/>
        <dsp:cNvSpPr/>
      </dsp:nvSpPr>
      <dsp:spPr>
        <a:xfrm>
          <a:off x="974420" y="1661830"/>
          <a:ext cx="897897" cy="1346845"/>
        </a:xfrm>
        <a:prstGeom prst="rect">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9376A6-F70F-3544-BB6B-0F65B12C9099}">
      <dsp:nvSpPr>
        <dsp:cNvPr id="0" name=""/>
        <dsp:cNvSpPr/>
      </dsp:nvSpPr>
      <dsp:spPr>
        <a:xfrm>
          <a:off x="5612769" y="1847110"/>
          <a:ext cx="4104673" cy="1282710"/>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68823"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Can CVA programmes also become an avenue for </a:t>
          </a:r>
          <a:r>
            <a:rPr lang="en-US" sz="1100" b="1" kern="1200"/>
            <a:t>self-reliance and resilience building</a:t>
          </a:r>
          <a:r>
            <a:rPr lang="en-US" sz="1100" kern="1200"/>
            <a:t>?</a:t>
          </a:r>
        </a:p>
      </dsp:txBody>
      <dsp:txXfrm>
        <a:off x="5612769" y="1847110"/>
        <a:ext cx="4104673" cy="1282710"/>
      </dsp:txXfrm>
    </dsp:sp>
    <dsp:sp modelId="{D6185A97-B573-EC41-AE19-683C533EA67C}">
      <dsp:nvSpPr>
        <dsp:cNvPr id="0" name=""/>
        <dsp:cNvSpPr/>
      </dsp:nvSpPr>
      <dsp:spPr>
        <a:xfrm>
          <a:off x="5441741" y="1661830"/>
          <a:ext cx="897897" cy="1346845"/>
        </a:xfrm>
        <a:prstGeom prst="rect">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E5A475-C021-D247-8B6F-B587408D671A}">
      <dsp:nvSpPr>
        <dsp:cNvPr id="0" name=""/>
        <dsp:cNvSpPr/>
      </dsp:nvSpPr>
      <dsp:spPr>
        <a:xfrm>
          <a:off x="3379109" y="3461900"/>
          <a:ext cx="4104673" cy="1282710"/>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68823"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dirty="0"/>
            <a:t>What is the role of civil society and informal networks </a:t>
          </a:r>
          <a:r>
            <a:rPr lang="en-US" sz="1100" kern="1200" dirty="0"/>
            <a:t>in filling the gaps and to compensate for the shortcomings of an unequal system?</a:t>
          </a:r>
        </a:p>
      </dsp:txBody>
      <dsp:txXfrm>
        <a:off x="3379109" y="3461900"/>
        <a:ext cx="4104673" cy="1282710"/>
      </dsp:txXfrm>
    </dsp:sp>
    <dsp:sp modelId="{5BD928A7-A27B-9D45-B001-F7A24F667130}">
      <dsp:nvSpPr>
        <dsp:cNvPr id="0" name=""/>
        <dsp:cNvSpPr/>
      </dsp:nvSpPr>
      <dsp:spPr>
        <a:xfrm>
          <a:off x="3208081" y="3276620"/>
          <a:ext cx="897897" cy="1346845"/>
        </a:xfrm>
        <a:prstGeom prst="rect">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5E0FF-7D6F-4747-A9C1-B7D940E1DF44}">
      <dsp:nvSpPr>
        <dsp:cNvPr id="0" name=""/>
        <dsp:cNvSpPr/>
      </dsp:nvSpPr>
      <dsp:spPr>
        <a:xfrm>
          <a:off x="1033272" y="2031"/>
          <a:ext cx="4133088" cy="1052337"/>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193" tIns="267294" rIns="80193" bIns="267294" numCol="1" spcCol="1270" anchor="ctr" anchorCtr="0">
          <a:noAutofit/>
        </a:bodyPr>
        <a:lstStyle/>
        <a:p>
          <a:pPr marL="0" lvl="0" indent="0" algn="l" defTabSz="488950">
            <a:lnSpc>
              <a:spcPct val="90000"/>
            </a:lnSpc>
            <a:spcBef>
              <a:spcPct val="0"/>
            </a:spcBef>
            <a:spcAft>
              <a:spcPct val="35000"/>
            </a:spcAft>
            <a:buNone/>
          </a:pPr>
          <a:r>
            <a:rPr lang="en-US" sz="1100" kern="1200" dirty="0"/>
            <a:t>Shift to universal, rights‑based SP: Move beyond poverty‑targeted </a:t>
          </a:r>
          <a:r>
            <a:rPr lang="en-US" sz="1100" kern="1200" dirty="0" err="1"/>
            <a:t>programmes</a:t>
          </a:r>
          <a:r>
            <a:rPr lang="en-US" sz="1100" kern="1200" dirty="0"/>
            <a:t> toward a universal social protection system, aligned with the NSPS and pension law.</a:t>
          </a:r>
        </a:p>
      </dsp:txBody>
      <dsp:txXfrm>
        <a:off x="1033272" y="2031"/>
        <a:ext cx="4133088" cy="1052337"/>
      </dsp:txXfrm>
    </dsp:sp>
    <dsp:sp modelId="{5C4AA296-FAF4-3B44-8508-A6107C58F2A0}">
      <dsp:nvSpPr>
        <dsp:cNvPr id="0" name=""/>
        <dsp:cNvSpPr/>
      </dsp:nvSpPr>
      <dsp:spPr>
        <a:xfrm>
          <a:off x="0" y="2031"/>
          <a:ext cx="1033272" cy="1052337"/>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4677" tIns="103948" rIns="54677" bIns="103948" numCol="1" spcCol="1270" anchor="ctr" anchorCtr="0">
          <a:noAutofit/>
        </a:bodyPr>
        <a:lstStyle/>
        <a:p>
          <a:pPr marL="0" lvl="0" indent="0" algn="ctr" defTabSz="622300">
            <a:lnSpc>
              <a:spcPct val="90000"/>
            </a:lnSpc>
            <a:spcBef>
              <a:spcPct val="0"/>
            </a:spcBef>
            <a:spcAft>
              <a:spcPct val="35000"/>
            </a:spcAft>
            <a:buNone/>
          </a:pPr>
          <a:r>
            <a:rPr lang="en-US" sz="1400" kern="1200"/>
            <a:t>Shift</a:t>
          </a:r>
        </a:p>
      </dsp:txBody>
      <dsp:txXfrm>
        <a:off x="0" y="2031"/>
        <a:ext cx="1033272" cy="1052337"/>
      </dsp:txXfrm>
    </dsp:sp>
    <dsp:sp modelId="{5E7B2131-355B-6A4B-B52A-CBF038C876F0}">
      <dsp:nvSpPr>
        <dsp:cNvPr id="0" name=""/>
        <dsp:cNvSpPr/>
      </dsp:nvSpPr>
      <dsp:spPr>
        <a:xfrm>
          <a:off x="1033272" y="1117509"/>
          <a:ext cx="4133088" cy="1052337"/>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193" tIns="267294" rIns="80193" bIns="267294" numCol="1" spcCol="1270" anchor="ctr" anchorCtr="0">
          <a:noAutofit/>
        </a:bodyPr>
        <a:lstStyle/>
        <a:p>
          <a:pPr marL="0" lvl="0" indent="0" algn="l" defTabSz="488950">
            <a:lnSpc>
              <a:spcPct val="90000"/>
            </a:lnSpc>
            <a:spcBef>
              <a:spcPct val="0"/>
            </a:spcBef>
            <a:spcAft>
              <a:spcPct val="35000"/>
            </a:spcAft>
            <a:buNone/>
          </a:pPr>
          <a:r>
            <a:rPr lang="en-US" sz="1100" kern="1200"/>
            <a:t>Address exclusion: Current systems exclude some of the most vulnerable due to access barriers and program design; a rights‑based approach can reach vulnerable people beyond a single registry, using a life cycle approach. </a:t>
          </a:r>
        </a:p>
      </dsp:txBody>
      <dsp:txXfrm>
        <a:off x="1033272" y="1117509"/>
        <a:ext cx="4133088" cy="1052337"/>
      </dsp:txXfrm>
    </dsp:sp>
    <dsp:sp modelId="{EC18B6CC-6601-A344-BB48-4C9185C664E8}">
      <dsp:nvSpPr>
        <dsp:cNvPr id="0" name=""/>
        <dsp:cNvSpPr/>
      </dsp:nvSpPr>
      <dsp:spPr>
        <a:xfrm>
          <a:off x="0" y="1117509"/>
          <a:ext cx="1033272" cy="1052337"/>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4677" tIns="103948" rIns="54677" bIns="103948" numCol="1" spcCol="1270" anchor="ctr" anchorCtr="0">
          <a:noAutofit/>
        </a:bodyPr>
        <a:lstStyle/>
        <a:p>
          <a:pPr marL="0" lvl="0" indent="0" algn="ctr" defTabSz="622300">
            <a:lnSpc>
              <a:spcPct val="90000"/>
            </a:lnSpc>
            <a:spcBef>
              <a:spcPct val="0"/>
            </a:spcBef>
            <a:spcAft>
              <a:spcPct val="35000"/>
            </a:spcAft>
            <a:buNone/>
          </a:pPr>
          <a:r>
            <a:rPr lang="en-US" sz="1400" kern="1200"/>
            <a:t>Address</a:t>
          </a:r>
        </a:p>
      </dsp:txBody>
      <dsp:txXfrm>
        <a:off x="0" y="1117509"/>
        <a:ext cx="1033272" cy="1052337"/>
      </dsp:txXfrm>
    </dsp:sp>
    <dsp:sp modelId="{98A63147-C806-9A41-A527-E8A1BE51367D}">
      <dsp:nvSpPr>
        <dsp:cNvPr id="0" name=""/>
        <dsp:cNvSpPr/>
      </dsp:nvSpPr>
      <dsp:spPr>
        <a:xfrm>
          <a:off x="1033272" y="2232988"/>
          <a:ext cx="4133088" cy="1052337"/>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193" tIns="267294" rIns="80193" bIns="267294" numCol="1" spcCol="1270" anchor="ctr" anchorCtr="0">
          <a:noAutofit/>
        </a:bodyPr>
        <a:lstStyle/>
        <a:p>
          <a:pPr marL="0" lvl="0" indent="0" algn="l" defTabSz="488950">
            <a:lnSpc>
              <a:spcPct val="90000"/>
            </a:lnSpc>
            <a:spcBef>
              <a:spcPct val="0"/>
            </a:spcBef>
            <a:spcAft>
              <a:spcPct val="35000"/>
            </a:spcAft>
            <a:buNone/>
          </a:pPr>
          <a:r>
            <a:rPr lang="en-US" sz="1100" kern="1200"/>
            <a:t>From emergency to recovery: After the crisis, transition from short‑term humanitarian aid to a broad, state‑led social safety net supporting recovery, livelihoods, and resilience.</a:t>
          </a:r>
        </a:p>
      </dsp:txBody>
      <dsp:txXfrm>
        <a:off x="1033272" y="2232988"/>
        <a:ext cx="4133088" cy="1052337"/>
      </dsp:txXfrm>
    </dsp:sp>
    <dsp:sp modelId="{14A1609B-F46F-3C47-9FDB-CCB0A9E0108A}">
      <dsp:nvSpPr>
        <dsp:cNvPr id="0" name=""/>
        <dsp:cNvSpPr/>
      </dsp:nvSpPr>
      <dsp:spPr>
        <a:xfrm>
          <a:off x="0" y="2232988"/>
          <a:ext cx="1033272" cy="1052337"/>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4677" tIns="103948" rIns="54677" bIns="103948" numCol="1" spcCol="1270" anchor="ctr" anchorCtr="0">
          <a:noAutofit/>
        </a:bodyPr>
        <a:lstStyle/>
        <a:p>
          <a:pPr marL="0" lvl="0" indent="0" algn="ctr" defTabSz="622300">
            <a:lnSpc>
              <a:spcPct val="90000"/>
            </a:lnSpc>
            <a:spcBef>
              <a:spcPct val="0"/>
            </a:spcBef>
            <a:spcAft>
              <a:spcPct val="35000"/>
            </a:spcAft>
            <a:buNone/>
          </a:pPr>
          <a:r>
            <a:rPr lang="en-US" sz="1400" kern="1200"/>
            <a:t>Transition</a:t>
          </a:r>
        </a:p>
      </dsp:txBody>
      <dsp:txXfrm>
        <a:off x="0" y="2232988"/>
        <a:ext cx="1033272" cy="1052337"/>
      </dsp:txXfrm>
    </dsp:sp>
    <dsp:sp modelId="{DE041236-5BE9-DD4A-B7FE-BB266FEAC828}">
      <dsp:nvSpPr>
        <dsp:cNvPr id="0" name=""/>
        <dsp:cNvSpPr/>
      </dsp:nvSpPr>
      <dsp:spPr>
        <a:xfrm>
          <a:off x="1033272" y="3348466"/>
          <a:ext cx="4133088" cy="1052337"/>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193" tIns="267294" rIns="80193" bIns="267294" numCol="1" spcCol="1270" anchor="ctr" anchorCtr="0">
          <a:noAutofit/>
        </a:bodyPr>
        <a:lstStyle/>
        <a:p>
          <a:pPr marL="0" lvl="0" indent="0" algn="l" defTabSz="488950">
            <a:lnSpc>
              <a:spcPct val="90000"/>
            </a:lnSpc>
            <a:spcBef>
              <a:spcPct val="0"/>
            </a:spcBef>
            <a:spcAft>
              <a:spcPct val="35000"/>
            </a:spcAft>
            <a:buNone/>
          </a:pPr>
          <a:r>
            <a:rPr lang="en-US" sz="1100" kern="1200"/>
            <a:t>Strengthen national ownership: Increase government leadership and domestic financing to rebuild trust, strengthen the social contract, and reduce reliance on aid and informal patronage systems.</a:t>
          </a:r>
        </a:p>
      </dsp:txBody>
      <dsp:txXfrm>
        <a:off x="1033272" y="3348466"/>
        <a:ext cx="4133088" cy="1052337"/>
      </dsp:txXfrm>
    </dsp:sp>
    <dsp:sp modelId="{D946B97D-1CB0-AA4A-9317-273A30AF845B}">
      <dsp:nvSpPr>
        <dsp:cNvPr id="0" name=""/>
        <dsp:cNvSpPr/>
      </dsp:nvSpPr>
      <dsp:spPr>
        <a:xfrm>
          <a:off x="0" y="3348466"/>
          <a:ext cx="1033272" cy="1052337"/>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4677" tIns="103948" rIns="54677" bIns="103948" numCol="1" spcCol="1270" anchor="ctr" anchorCtr="0">
          <a:noAutofit/>
        </a:bodyPr>
        <a:lstStyle/>
        <a:p>
          <a:pPr marL="0" lvl="0" indent="0" algn="ctr" defTabSz="622300">
            <a:lnSpc>
              <a:spcPct val="90000"/>
            </a:lnSpc>
            <a:spcBef>
              <a:spcPct val="0"/>
            </a:spcBef>
            <a:spcAft>
              <a:spcPct val="35000"/>
            </a:spcAft>
            <a:buNone/>
          </a:pPr>
          <a:r>
            <a:rPr lang="en-US" sz="1400" kern="1200"/>
            <a:t>Strengthen</a:t>
          </a:r>
        </a:p>
      </dsp:txBody>
      <dsp:txXfrm>
        <a:off x="0" y="3348466"/>
        <a:ext cx="1033272" cy="1052337"/>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1D696B-DE07-D042-9D21-94B2660EA159}" type="datetimeFigureOut">
              <a:rPr lang="en-RO" smtClean="0"/>
              <a:t>22.04.2026</a:t>
            </a:fld>
            <a:endParaRPr lang="en-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18C833-C7AE-144F-8C2A-4C8721375604}" type="slidenum">
              <a:rPr lang="en-RO" smtClean="0"/>
              <a:t>‹#›</a:t>
            </a:fld>
            <a:endParaRPr lang="en-RO"/>
          </a:p>
        </p:txBody>
      </p:sp>
    </p:spTree>
    <p:extLst>
      <p:ext uri="{BB962C8B-B14F-4D97-AF65-F5344CB8AC3E}">
        <p14:creationId xmlns:p14="http://schemas.microsoft.com/office/powerpoint/2010/main" val="3814584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O" dirty="0"/>
          </a:p>
        </p:txBody>
      </p:sp>
      <p:sp>
        <p:nvSpPr>
          <p:cNvPr id="4" name="Slide Number Placeholder 3"/>
          <p:cNvSpPr>
            <a:spLocks noGrp="1"/>
          </p:cNvSpPr>
          <p:nvPr>
            <p:ph type="sldNum" sz="quarter" idx="5"/>
          </p:nvPr>
        </p:nvSpPr>
        <p:spPr/>
        <p:txBody>
          <a:bodyPr/>
          <a:lstStyle/>
          <a:p>
            <a:fld id="{3118C833-C7AE-144F-8C2A-4C8721375604}" type="slidenum">
              <a:rPr lang="en-RO" smtClean="0"/>
              <a:t>5</a:t>
            </a:fld>
            <a:endParaRPr lang="en-RO"/>
          </a:p>
        </p:txBody>
      </p:sp>
    </p:spTree>
    <p:extLst>
      <p:ext uri="{BB962C8B-B14F-4D97-AF65-F5344CB8AC3E}">
        <p14:creationId xmlns:p14="http://schemas.microsoft.com/office/powerpoint/2010/main" val="2984098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O" dirty="0"/>
          </a:p>
        </p:txBody>
      </p:sp>
      <p:sp>
        <p:nvSpPr>
          <p:cNvPr id="4" name="Slide Number Placeholder 3"/>
          <p:cNvSpPr>
            <a:spLocks noGrp="1"/>
          </p:cNvSpPr>
          <p:nvPr>
            <p:ph type="sldNum" sz="quarter" idx="5"/>
          </p:nvPr>
        </p:nvSpPr>
        <p:spPr/>
        <p:txBody>
          <a:bodyPr/>
          <a:lstStyle/>
          <a:p>
            <a:fld id="{3118C833-C7AE-144F-8C2A-4C8721375604}" type="slidenum">
              <a:rPr lang="en-RO" smtClean="0"/>
              <a:t>6</a:t>
            </a:fld>
            <a:endParaRPr lang="en-RO"/>
          </a:p>
        </p:txBody>
      </p:sp>
    </p:spTree>
    <p:extLst>
      <p:ext uri="{BB962C8B-B14F-4D97-AF65-F5344CB8AC3E}">
        <p14:creationId xmlns:p14="http://schemas.microsoft.com/office/powerpoint/2010/main" val="3945695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dirty="0">
                <a:solidFill>
                  <a:schemeClr val="tx1"/>
                </a:solidFill>
                <a:effectLst/>
                <a:latin typeface="+mn-lt"/>
                <a:ea typeface="+mn-ea"/>
                <a:cs typeface="+mn-cs"/>
              </a:rPr>
              <a:t>Acknowledgements </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This report was authored by Diana Tonea, who is an independent consultant. It was produced under the guidance of Ingrid Betzler, Cynthia Saghir, Jean Paul El Khoury and Mona Mounzer from the CAMEALEON Consortium, Lebanon. The opinions expressed are those of the author and do not necessarily reflect the views of CAMEALEON. Responsibility for the opinions expressed in this report rests solely with the author. </a:t>
            </a:r>
          </a:p>
          <a:p>
            <a:pPr rtl="0" fontAlgn="base"/>
            <a:r>
              <a:rPr lang="en-US" sz="1200" b="1" i="0" kern="1200" dirty="0">
                <a:solidFill>
                  <a:schemeClr val="tx1"/>
                </a:solidFill>
                <a:effectLst/>
                <a:latin typeface="+mn-lt"/>
                <a:ea typeface="+mn-ea"/>
                <a:cs typeface="+mn-cs"/>
              </a:rPr>
              <a:t>Disclaimer</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This publication was co-funded by the European Union and Norway. Its contents are the sole responsibility of CAMEALEON and do not necessarily reflect the views of the European Union and Norway. </a:t>
            </a:r>
          </a:p>
          <a:p>
            <a:pPr rtl="0" fontAlgn="base"/>
            <a:r>
              <a:rPr lang="en-US" sz="1200" b="1" i="0" kern="1200" dirty="0">
                <a:solidFill>
                  <a:schemeClr val="tx1"/>
                </a:solidFill>
                <a:effectLst/>
                <a:latin typeface="+mn-lt"/>
                <a:ea typeface="+mn-ea"/>
                <a:cs typeface="+mn-cs"/>
              </a:rPr>
              <a:t>Citation</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This report should be cited as: Tonea, D. (2026). </a:t>
            </a:r>
            <a:r>
              <a:rPr lang="en-US" sz="1200" b="0" i="1" kern="1200" dirty="0">
                <a:solidFill>
                  <a:schemeClr val="tx1"/>
                </a:solidFill>
                <a:effectLst/>
                <a:latin typeface="+mn-lt"/>
                <a:ea typeface="+mn-ea"/>
                <a:cs typeface="+mn-cs"/>
              </a:rPr>
              <a:t>From war to war, what have we learnt from Social Protection and Humanitarian Cash Assistance in Lebanon in times of peace?</a:t>
            </a:r>
            <a:r>
              <a:rPr lang="en-US" sz="1200" b="0" i="0" kern="1200" dirty="0">
                <a:solidFill>
                  <a:schemeClr val="tx1"/>
                </a:solidFill>
                <a:effectLst/>
                <a:latin typeface="+mn-lt"/>
                <a:ea typeface="+mn-ea"/>
                <a:cs typeface="+mn-cs"/>
              </a:rPr>
              <a:t> CAMEALEON. </a:t>
            </a:r>
          </a:p>
          <a:p>
            <a:endParaRPr lang="en-RO" dirty="0"/>
          </a:p>
        </p:txBody>
      </p:sp>
      <p:sp>
        <p:nvSpPr>
          <p:cNvPr id="4" name="Slide Number Placeholder 3"/>
          <p:cNvSpPr>
            <a:spLocks noGrp="1"/>
          </p:cNvSpPr>
          <p:nvPr>
            <p:ph type="sldNum" sz="quarter" idx="5"/>
          </p:nvPr>
        </p:nvSpPr>
        <p:spPr/>
        <p:txBody>
          <a:bodyPr/>
          <a:lstStyle/>
          <a:p>
            <a:fld id="{3118C833-C7AE-144F-8C2A-4C8721375604}" type="slidenum">
              <a:rPr lang="en-RO" smtClean="0"/>
              <a:t>23</a:t>
            </a:fld>
            <a:endParaRPr lang="en-RO"/>
          </a:p>
        </p:txBody>
      </p:sp>
    </p:spTree>
    <p:extLst>
      <p:ext uri="{BB962C8B-B14F-4D97-AF65-F5344CB8AC3E}">
        <p14:creationId xmlns:p14="http://schemas.microsoft.com/office/powerpoint/2010/main" val="4215310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4/22/26</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465203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E80C50CD-E178-4744-9B35-B2F624D6C5E9}" type="datetimeFigureOut">
              <a:rPr lang="en-US" smtClean="0"/>
              <a:t>4/22/26</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742375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E80C50CD-E178-4744-9B35-B2F624D6C5E9}" type="datetimeFigureOut">
              <a:rPr lang="en-US" smtClean="0"/>
              <a:t>4/22/26</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2274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4/22/26</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468796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E80C50CD-E178-4744-9B35-B2F624D6C5E9}" type="datetimeFigureOut">
              <a:rPr lang="en-US" smtClean="0"/>
              <a:t>4/22/26</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0920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4/22/26</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288954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E80C50CD-E178-4744-9B35-B2F624D6C5E9}" type="datetimeFigureOut">
              <a:rPr lang="en-US" smtClean="0"/>
              <a:t>4/22/26</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476150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4/22/26</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769063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E80C50CD-E178-4744-9B35-B2F624D6C5E9}" type="datetimeFigureOut">
              <a:rPr lang="en-US" smtClean="0"/>
              <a:t>4/22/26</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4255257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E80C50CD-E178-4744-9B35-B2F624D6C5E9}" type="datetimeFigureOut">
              <a:rPr lang="en-US" smtClean="0"/>
              <a:t>4/22/26</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546796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80C50CD-E178-4744-9B35-B2F624D6C5E9}" type="datetimeFigureOut">
              <a:rPr lang="en-US" smtClean="0"/>
              <a:t>4/22/26</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073833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4/22/26</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168492551"/>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useBgFill="1">
        <p:nvSpPr>
          <p:cNvPr id="43" name="Rectangle 42">
            <a:extLst>
              <a:ext uri="{FF2B5EF4-FFF2-40B4-BE49-F238E27FC236}">
                <a16:creationId xmlns:a16="http://schemas.microsoft.com/office/drawing/2014/main" id="{8BEC44CD-E290-4D60-A056-5BA05B182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8" name="Picture 7">
            <a:extLst>
              <a:ext uri="{FF2B5EF4-FFF2-40B4-BE49-F238E27FC236}">
                <a16:creationId xmlns:a16="http://schemas.microsoft.com/office/drawing/2014/main" id="{70E32429-556D-94AA-8A26-CFA7C32BC8B5}"/>
              </a:ext>
            </a:extLst>
          </p:cNvPr>
          <p:cNvPicPr>
            <a:picLocks noChangeAspect="1"/>
          </p:cNvPicPr>
          <p:nvPr/>
        </p:nvPicPr>
        <p:blipFill>
          <a:blip r:embed="rId2" cstate="print">
            <a:alphaModFix amt="40000"/>
            <a:extLst>
              <a:ext uri="{28A0092B-C50C-407E-A947-70E740481C1C}">
                <a14:useLocalDpi xmlns:a14="http://schemas.microsoft.com/office/drawing/2010/main" val="0"/>
              </a:ext>
            </a:extLst>
          </a:blip>
          <a:srcRect l="7457" r="14764" b="-1"/>
          <a:stretch>
            <a:fillRect/>
          </a:stretch>
        </p:blipFill>
        <p:spPr>
          <a:xfrm>
            <a:off x="-2149" y="-20686"/>
            <a:ext cx="5979786" cy="6899367"/>
          </a:xfrm>
          <a:prstGeom prst="rect">
            <a:avLst/>
          </a:prstGeom>
          <a:effectLst>
            <a:outerShdw blurRad="50800" dist="50800" dir="5400000" algn="ctr" rotWithShape="0">
              <a:srgbClr val="000000"/>
            </a:outerShdw>
          </a:effectLst>
        </p:spPr>
      </p:pic>
      <p:sp>
        <p:nvSpPr>
          <p:cNvPr id="2" name="Title 1">
            <a:extLst>
              <a:ext uri="{FF2B5EF4-FFF2-40B4-BE49-F238E27FC236}">
                <a16:creationId xmlns:a16="http://schemas.microsoft.com/office/drawing/2014/main" id="{7DC255D2-5AA5-0CC0-30FB-B861358E427B}"/>
              </a:ext>
            </a:extLst>
          </p:cNvPr>
          <p:cNvSpPr>
            <a:spLocks noGrp="1"/>
          </p:cNvSpPr>
          <p:nvPr>
            <p:ph type="ctrTitle"/>
          </p:nvPr>
        </p:nvSpPr>
        <p:spPr>
          <a:xfrm>
            <a:off x="318531" y="1004025"/>
            <a:ext cx="5021182" cy="2334248"/>
          </a:xfrm>
        </p:spPr>
        <p:txBody>
          <a:bodyPr anchor="t">
            <a:normAutofit/>
          </a:bodyPr>
          <a:lstStyle/>
          <a:p>
            <a:pPr>
              <a:lnSpc>
                <a:spcPct val="90000"/>
              </a:lnSpc>
            </a:pPr>
            <a:r>
              <a:rPr lang="en-US" sz="2600" noProof="0" dirty="0">
                <a:solidFill>
                  <a:schemeClr val="bg1"/>
                </a:solidFill>
              </a:rPr>
              <a:t>From war to war: what have we learnt from Social Protection and Humanitarian Cash Assistance in Lebanon in times of peace? </a:t>
            </a:r>
          </a:p>
        </p:txBody>
      </p:sp>
      <p:sp>
        <p:nvSpPr>
          <p:cNvPr id="45" name="Rectangle 44">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Subtitle 2">
            <a:extLst>
              <a:ext uri="{FF2B5EF4-FFF2-40B4-BE49-F238E27FC236}">
                <a16:creationId xmlns:a16="http://schemas.microsoft.com/office/drawing/2014/main" id="{463A406A-9BEE-8846-8DB2-A327AF48384A}"/>
              </a:ext>
            </a:extLst>
          </p:cNvPr>
          <p:cNvSpPr>
            <a:spLocks noGrp="1"/>
          </p:cNvSpPr>
          <p:nvPr>
            <p:ph type="subTitle" idx="1"/>
          </p:nvPr>
        </p:nvSpPr>
        <p:spPr>
          <a:xfrm>
            <a:off x="6603073" y="1856285"/>
            <a:ext cx="5355881" cy="1920240"/>
          </a:xfrm>
        </p:spPr>
        <p:txBody>
          <a:bodyPr anchor="b">
            <a:normAutofit/>
          </a:bodyPr>
          <a:lstStyle/>
          <a:p>
            <a:pPr algn="ctr"/>
            <a:r>
              <a:rPr lang="en-US" i="0" noProof="0" dirty="0">
                <a:solidFill>
                  <a:schemeClr val="bg1"/>
                </a:solidFill>
              </a:rPr>
              <a:t>CAMEALEON final presentation and workshop</a:t>
            </a:r>
          </a:p>
          <a:p>
            <a:pPr algn="ctr"/>
            <a:r>
              <a:rPr lang="en-US" i="0" noProof="0" dirty="0">
                <a:solidFill>
                  <a:schemeClr val="bg1"/>
                </a:solidFill>
              </a:rPr>
              <a:t>28.04.2026  </a:t>
            </a:r>
          </a:p>
        </p:txBody>
      </p:sp>
      <p:sp>
        <p:nvSpPr>
          <p:cNvPr id="47" name="Rectangle 46">
            <a:extLst>
              <a:ext uri="{FF2B5EF4-FFF2-40B4-BE49-F238E27FC236}">
                <a16:creationId xmlns:a16="http://schemas.microsoft.com/office/drawing/2014/main" id="{F1189494-2B67-46D2-93D6-A122A09BF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300216"/>
            <a:ext cx="5021183"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4" name="Picture 3" descr="A blue flag with yellow stars&#10;&#10;AI-generated content may be incorrect.">
            <a:extLst>
              <a:ext uri="{FF2B5EF4-FFF2-40B4-BE49-F238E27FC236}">
                <a16:creationId xmlns:a16="http://schemas.microsoft.com/office/drawing/2014/main" id="{D89F84DC-06CB-8E2E-A247-00E47BAF44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9044" y="348705"/>
            <a:ext cx="987425" cy="999490"/>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9DFB78CC-C634-3DE9-52E5-9CE7B9EEED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8909" y="508090"/>
            <a:ext cx="1953895" cy="625475"/>
          </a:xfrm>
          <a:prstGeom prst="rect">
            <a:avLst/>
          </a:prstGeom>
        </p:spPr>
      </p:pic>
      <p:pic>
        <p:nvPicPr>
          <p:cNvPr id="6" name="Picture 5" descr="A black and white logo&#10;&#10;AI-generated content may be incorrect.">
            <a:extLst>
              <a:ext uri="{FF2B5EF4-FFF2-40B4-BE49-F238E27FC236}">
                <a16:creationId xmlns:a16="http://schemas.microsoft.com/office/drawing/2014/main" id="{8F9070BB-151F-E909-E363-D714D98A3D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17784" y="621120"/>
            <a:ext cx="1741170" cy="382905"/>
          </a:xfrm>
          <a:prstGeom prst="rect">
            <a:avLst/>
          </a:prstGeom>
        </p:spPr>
      </p:pic>
      <p:pic>
        <p:nvPicPr>
          <p:cNvPr id="7" name="Picture 6" descr="A red circle with black hands&#10;&#10;AI-generated content may be incorrect.">
            <a:extLst>
              <a:ext uri="{FF2B5EF4-FFF2-40B4-BE49-F238E27FC236}">
                <a16:creationId xmlns:a16="http://schemas.microsoft.com/office/drawing/2014/main" id="{B51DFBB9-A8CB-1026-FDEF-8043928F5B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4225" y="5518753"/>
            <a:ext cx="694802" cy="625746"/>
          </a:xfrm>
          <a:prstGeom prst="rect">
            <a:avLst/>
          </a:prstGeom>
        </p:spPr>
      </p:pic>
      <p:pic>
        <p:nvPicPr>
          <p:cNvPr id="9" name="Picture 8" descr="A green logo with a circle and a green circle&#10;&#10;AI-generated content may be incorrect.">
            <a:extLst>
              <a:ext uri="{FF2B5EF4-FFF2-40B4-BE49-F238E27FC236}">
                <a16:creationId xmlns:a16="http://schemas.microsoft.com/office/drawing/2014/main" id="{6EAB7659-1FDE-C61F-DAC4-19CBC05466F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42361" y="5632810"/>
            <a:ext cx="1342356" cy="518528"/>
          </a:xfrm>
          <a:prstGeom prst="rect">
            <a:avLst/>
          </a:prstGeom>
        </p:spPr>
      </p:pic>
      <p:pic>
        <p:nvPicPr>
          <p:cNvPr id="10" name="Picture 9" descr="A black background with a black square&#10;&#10;AI-generated content may be incorrect.">
            <a:extLst>
              <a:ext uri="{FF2B5EF4-FFF2-40B4-BE49-F238E27FC236}">
                <a16:creationId xmlns:a16="http://schemas.microsoft.com/office/drawing/2014/main" id="{460934F2-FDBA-CB1E-EA6F-7F0D180E45B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63342" y="5632810"/>
            <a:ext cx="1713684" cy="433721"/>
          </a:xfrm>
          <a:prstGeom prst="rect">
            <a:avLst/>
          </a:prstGeom>
        </p:spPr>
      </p:pic>
      <p:pic>
        <p:nvPicPr>
          <p:cNvPr id="11" name="Picture 10" descr="A close up of a logo&#10;&#10;AI-generated content may be incorrect.">
            <a:extLst>
              <a:ext uri="{FF2B5EF4-FFF2-40B4-BE49-F238E27FC236}">
                <a16:creationId xmlns:a16="http://schemas.microsoft.com/office/drawing/2014/main" id="{F9D0EACC-89FE-2E95-54AA-2C6C94ADBC9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05913" y="5629000"/>
            <a:ext cx="1358711" cy="515499"/>
          </a:xfrm>
          <a:prstGeom prst="rect">
            <a:avLst/>
          </a:prstGeom>
        </p:spPr>
      </p:pic>
    </p:spTree>
    <p:extLst>
      <p:ext uri="{BB962C8B-B14F-4D97-AF65-F5344CB8AC3E}">
        <p14:creationId xmlns:p14="http://schemas.microsoft.com/office/powerpoint/2010/main" val="17023445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AE86C-9FEB-CC86-6CD2-582ADF880E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E2F631-7082-8291-FBB4-0EEF07E38A57}"/>
              </a:ext>
            </a:extLst>
          </p:cNvPr>
          <p:cNvSpPr>
            <a:spLocks noGrp="1"/>
          </p:cNvSpPr>
          <p:nvPr>
            <p:ph type="title"/>
          </p:nvPr>
        </p:nvSpPr>
        <p:spPr>
          <a:xfrm>
            <a:off x="521208" y="978409"/>
            <a:ext cx="11155680" cy="595802"/>
          </a:xfrm>
        </p:spPr>
        <p:txBody>
          <a:bodyPr>
            <a:normAutofit fontScale="90000"/>
          </a:bodyPr>
          <a:lstStyle/>
          <a:p>
            <a:r>
              <a:rPr lang="en-GB" noProof="0" dirty="0"/>
              <a:t>Recommendations- Social Protection reform </a:t>
            </a:r>
          </a:p>
        </p:txBody>
      </p:sp>
      <p:graphicFrame>
        <p:nvGraphicFramePr>
          <p:cNvPr id="6" name="Content Placeholder 2">
            <a:extLst>
              <a:ext uri="{FF2B5EF4-FFF2-40B4-BE49-F238E27FC236}">
                <a16:creationId xmlns:a16="http://schemas.microsoft.com/office/drawing/2014/main" id="{802BA3D3-C2CB-DA41-48A0-792DDBCE8FC8}"/>
              </a:ext>
            </a:extLst>
          </p:cNvPr>
          <p:cNvGraphicFramePr>
            <a:graphicFrameLocks noGrp="1"/>
          </p:cNvGraphicFramePr>
          <p:nvPr>
            <p:ph sz="half" idx="1"/>
            <p:extLst>
              <p:ext uri="{D42A27DB-BD31-4B8C-83A1-F6EECF244321}">
                <p14:modId xmlns:p14="http://schemas.microsoft.com/office/powerpoint/2010/main" val="2351946336"/>
              </p:ext>
            </p:extLst>
          </p:nvPr>
        </p:nvGraphicFramePr>
        <p:xfrm>
          <a:off x="521208" y="1943100"/>
          <a:ext cx="5166360" cy="4402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872F5373-D9CE-61F1-4A89-A11F1ECE5698}"/>
              </a:ext>
            </a:extLst>
          </p:cNvPr>
          <p:cNvSpPr>
            <a:spLocks noGrp="1"/>
          </p:cNvSpPr>
          <p:nvPr>
            <p:ph sz="half" idx="2"/>
          </p:nvPr>
        </p:nvSpPr>
        <p:spPr>
          <a:xfrm>
            <a:off x="6519672" y="1814513"/>
            <a:ext cx="5166360" cy="4531423"/>
          </a:xfrm>
        </p:spPr>
        <p:txBody>
          <a:bodyPr>
            <a:normAutofit fontScale="85000" lnSpcReduction="20000"/>
          </a:bodyPr>
          <a:lstStyle/>
          <a:p>
            <a:r>
              <a:rPr lang="en-GB" sz="1600" b="1" dirty="0"/>
              <a:t>Universal SP </a:t>
            </a:r>
            <a:r>
              <a:rPr lang="en-GB" sz="1600" dirty="0"/>
              <a:t>is not feasible under the current fiscal and growth constraints, but neither is the full coverage of the AMAN program from state budget. </a:t>
            </a:r>
          </a:p>
          <a:p>
            <a:pPr lvl="0"/>
            <a:r>
              <a:rPr lang="en-GB" sz="1600" b="1" dirty="0"/>
              <a:t>Finance SP sustainably</a:t>
            </a:r>
            <a:r>
              <a:rPr lang="en-GB" sz="1600" dirty="0"/>
              <a:t>: Adopt a phased reform over 10–15 years; prioritize affordable measures (e.g. disability allowance expansion, child grants) funded through the state budget. The use of loans and grants for the provision of benefits beyond system design is unsustainable. </a:t>
            </a:r>
          </a:p>
          <a:p>
            <a:pPr lvl="0"/>
            <a:r>
              <a:rPr lang="en-GB" sz="1600" b="1" dirty="0"/>
              <a:t>Improve communication and outreach</a:t>
            </a:r>
            <a:r>
              <a:rPr lang="en-GB" sz="1600" dirty="0"/>
              <a:t>: Ensure clear, trusted, multi‑channel communication and proactive outreach to those most at risk of exclusion.</a:t>
            </a:r>
          </a:p>
          <a:p>
            <a:pPr lvl="0"/>
            <a:r>
              <a:rPr lang="en-GB" sz="1600" b="1" dirty="0"/>
              <a:t>Simplify access: </a:t>
            </a:r>
            <a:r>
              <a:rPr lang="en-GB" sz="1600" dirty="0"/>
              <a:t>Reduce administrative and physical barriers through remote delivery, mobile wallets, and accessible helplines is particularly important for people with mobility constraints, care responsibilities, and lack of financial means. </a:t>
            </a:r>
          </a:p>
          <a:p>
            <a:pPr lvl="0"/>
            <a:r>
              <a:rPr lang="en-GB" sz="1600" b="1" dirty="0"/>
              <a:t>Prioritize older persons</a:t>
            </a:r>
            <a:r>
              <a:rPr lang="en-GB" sz="1600" dirty="0"/>
              <a:t>: Advance toward a non‑contributory social pension and implement existing national strategies. Older people face distinct risks and barriers that require more systematic recognition within policy and programme design.</a:t>
            </a:r>
          </a:p>
        </p:txBody>
      </p:sp>
      <p:pic>
        <p:nvPicPr>
          <p:cNvPr id="5" name="Picture 4">
            <a:extLst>
              <a:ext uri="{FF2B5EF4-FFF2-40B4-BE49-F238E27FC236}">
                <a16:creationId xmlns:a16="http://schemas.microsoft.com/office/drawing/2014/main" id="{363386D9-4134-D07E-42AB-B64043DAD6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97214" y="304455"/>
            <a:ext cx="1570163" cy="595802"/>
          </a:xfrm>
          <a:prstGeom prst="rect">
            <a:avLst/>
          </a:prstGeom>
        </p:spPr>
      </p:pic>
    </p:spTree>
    <p:extLst>
      <p:ext uri="{BB962C8B-B14F-4D97-AF65-F5344CB8AC3E}">
        <p14:creationId xmlns:p14="http://schemas.microsoft.com/office/powerpoint/2010/main" val="3885334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10DAF-2AEC-899C-E355-1BA8FC33E9A9}"/>
              </a:ext>
            </a:extLst>
          </p:cNvPr>
          <p:cNvSpPr>
            <a:spLocks noGrp="1"/>
          </p:cNvSpPr>
          <p:nvPr>
            <p:ph type="title"/>
          </p:nvPr>
        </p:nvSpPr>
        <p:spPr/>
        <p:txBody>
          <a:bodyPr/>
          <a:lstStyle/>
          <a:p>
            <a:r>
              <a:rPr lang="en-RO" dirty="0"/>
              <a:t>Group work – 15min.</a:t>
            </a:r>
          </a:p>
        </p:txBody>
      </p:sp>
      <p:sp>
        <p:nvSpPr>
          <p:cNvPr id="3" name="Content Placeholder 2">
            <a:extLst>
              <a:ext uri="{FF2B5EF4-FFF2-40B4-BE49-F238E27FC236}">
                <a16:creationId xmlns:a16="http://schemas.microsoft.com/office/drawing/2014/main" id="{D17CD8C5-D509-105C-EB3A-13D05D420ECE}"/>
              </a:ext>
            </a:extLst>
          </p:cNvPr>
          <p:cNvSpPr>
            <a:spLocks noGrp="1"/>
          </p:cNvSpPr>
          <p:nvPr>
            <p:ph idx="1"/>
          </p:nvPr>
        </p:nvSpPr>
        <p:spPr>
          <a:xfrm>
            <a:off x="521208" y="2141034"/>
            <a:ext cx="11155680" cy="4204902"/>
          </a:xfrm>
        </p:spPr>
        <p:txBody>
          <a:bodyPr/>
          <a:lstStyle/>
          <a:p>
            <a:pPr marL="342900" indent="-342900">
              <a:buFont typeface="+mj-lt"/>
              <a:buAutoNum type="arabicPeriod"/>
            </a:pPr>
            <a:r>
              <a:rPr lang="en-RO" dirty="0"/>
              <a:t>What should be the priority reccomendations for t</a:t>
            </a:r>
            <a:r>
              <a:rPr lang="en-GB" dirty="0"/>
              <a:t>he</a:t>
            </a:r>
            <a:r>
              <a:rPr lang="en-RO" dirty="0"/>
              <a:t> SRSN and for Social Protection? </a:t>
            </a:r>
            <a:r>
              <a:rPr lang="en-RO" b="1" dirty="0"/>
              <a:t>Cast your vote. </a:t>
            </a:r>
          </a:p>
          <a:p>
            <a:pPr marL="342900" indent="-342900">
              <a:buFont typeface="+mj-lt"/>
              <a:buAutoNum type="arabicPeriod"/>
            </a:pPr>
            <a:r>
              <a:rPr lang="en-RO" dirty="0"/>
              <a:t>For the priority reccomendations, what could be concrete steps to take for their implementation? </a:t>
            </a:r>
            <a:r>
              <a:rPr lang="en-RO" b="1" dirty="0"/>
              <a:t>Write your ideas on post it notes. </a:t>
            </a:r>
          </a:p>
          <a:p>
            <a:pPr marL="342900" indent="-342900">
              <a:buFont typeface="+mj-lt"/>
              <a:buAutoNum type="arabicPeriod"/>
            </a:pPr>
            <a:r>
              <a:rPr lang="en-RO" dirty="0"/>
              <a:t>If feasibility is questioned, what are the barriers and how can we address them? </a:t>
            </a:r>
            <a:r>
              <a:rPr lang="en-RO" b="1" dirty="0"/>
              <a:t>Write your ideas on post it notes. </a:t>
            </a:r>
          </a:p>
          <a:p>
            <a:pPr marL="342900" indent="-342900">
              <a:buFont typeface="+mj-lt"/>
              <a:buAutoNum type="arabicPeriod"/>
            </a:pPr>
            <a:r>
              <a:rPr lang="en-RO" b="1" dirty="0"/>
              <a:t>Plenary – 5 minutes. </a:t>
            </a:r>
          </a:p>
        </p:txBody>
      </p:sp>
    </p:spTree>
    <p:extLst>
      <p:ext uri="{BB962C8B-B14F-4D97-AF65-F5344CB8AC3E}">
        <p14:creationId xmlns:p14="http://schemas.microsoft.com/office/powerpoint/2010/main" val="803261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E0FEB-4BB2-715D-7201-1AC0BCFB77E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386557E9-52C6-7625-5F7E-01F165B31331}"/>
              </a:ext>
            </a:extLst>
          </p:cNvPr>
          <p:cNvPicPr>
            <a:picLocks noChangeAspect="1"/>
          </p:cNvPicPr>
          <p:nvPr/>
        </p:nvPicPr>
        <p:blipFill>
          <a:blip r:embed="rId2" cstate="print">
            <a:alphaModFix amt="40000"/>
            <a:extLst>
              <a:ext uri="{28A0092B-C50C-407E-A947-70E740481C1C}">
                <a14:useLocalDpi xmlns:a14="http://schemas.microsoft.com/office/drawing/2010/main" val="0"/>
              </a:ext>
            </a:extLst>
          </a:blip>
          <a:srcRect l="7457" r="14764" b="-1"/>
          <a:stretch>
            <a:fillRect/>
          </a:stretch>
        </p:blipFill>
        <p:spPr>
          <a:xfrm>
            <a:off x="-2149" y="-20686"/>
            <a:ext cx="5979786" cy="6899367"/>
          </a:xfrm>
          <a:prstGeom prst="rect">
            <a:avLst/>
          </a:prstGeom>
          <a:effectLst>
            <a:outerShdw blurRad="50800" dist="50800" dir="5400000" algn="ctr" rotWithShape="0">
              <a:srgbClr val="000000"/>
            </a:outerShdw>
          </a:effectLst>
        </p:spPr>
      </p:pic>
      <p:sp>
        <p:nvSpPr>
          <p:cNvPr id="2" name="Title 1">
            <a:extLst>
              <a:ext uri="{FF2B5EF4-FFF2-40B4-BE49-F238E27FC236}">
                <a16:creationId xmlns:a16="http://schemas.microsoft.com/office/drawing/2014/main" id="{E564B064-B206-AAAE-E6CB-A211A6F48F42}"/>
              </a:ext>
            </a:extLst>
          </p:cNvPr>
          <p:cNvSpPr>
            <a:spLocks noGrp="1"/>
          </p:cNvSpPr>
          <p:nvPr>
            <p:ph type="ctrTitle"/>
          </p:nvPr>
        </p:nvSpPr>
        <p:spPr>
          <a:xfrm>
            <a:off x="331018" y="2423658"/>
            <a:ext cx="5021182" cy="2334248"/>
          </a:xfrm>
        </p:spPr>
        <p:txBody>
          <a:bodyPr anchor="t">
            <a:normAutofit/>
          </a:bodyPr>
          <a:lstStyle/>
          <a:p>
            <a:pPr>
              <a:lnSpc>
                <a:spcPct val="90000"/>
              </a:lnSpc>
            </a:pPr>
            <a:r>
              <a:rPr lang="en-US" sz="2600" dirty="0">
                <a:solidFill>
                  <a:schemeClr val="bg1"/>
                </a:solidFill>
              </a:rPr>
              <a:t>2</a:t>
            </a:r>
            <a:r>
              <a:rPr lang="en-US" sz="2600" noProof="0" dirty="0">
                <a:solidFill>
                  <a:schemeClr val="bg1"/>
                </a:solidFill>
              </a:rPr>
              <a:t>. Humanitarian CVA: coordination, self-reliance, cash plus, debt. </a:t>
            </a:r>
          </a:p>
        </p:txBody>
      </p:sp>
      <p:pic>
        <p:nvPicPr>
          <p:cNvPr id="4" name="Picture 3" descr="A blue flag with yellow stars&#10;&#10;AI-generated content may be incorrect.">
            <a:extLst>
              <a:ext uri="{FF2B5EF4-FFF2-40B4-BE49-F238E27FC236}">
                <a16:creationId xmlns:a16="http://schemas.microsoft.com/office/drawing/2014/main" id="{68CB5B72-584C-430E-EF62-160027974D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9044" y="348705"/>
            <a:ext cx="987425" cy="999490"/>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F9C92816-7A3E-D0CD-B2D0-E6418426EB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8909" y="508090"/>
            <a:ext cx="1953895" cy="625475"/>
          </a:xfrm>
          <a:prstGeom prst="rect">
            <a:avLst/>
          </a:prstGeom>
        </p:spPr>
      </p:pic>
      <p:pic>
        <p:nvPicPr>
          <p:cNvPr id="6" name="Picture 5" descr="A black and white logo&#10;&#10;AI-generated content may be incorrect.">
            <a:extLst>
              <a:ext uri="{FF2B5EF4-FFF2-40B4-BE49-F238E27FC236}">
                <a16:creationId xmlns:a16="http://schemas.microsoft.com/office/drawing/2014/main" id="{54C0EEAD-9983-676D-EF0A-76BC803A5E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17784" y="621120"/>
            <a:ext cx="1741170" cy="382905"/>
          </a:xfrm>
          <a:prstGeom prst="rect">
            <a:avLst/>
          </a:prstGeom>
        </p:spPr>
      </p:pic>
      <p:pic>
        <p:nvPicPr>
          <p:cNvPr id="7" name="Picture 6" descr="A red circle with black hands&#10;&#10;AI-generated content may be incorrect.">
            <a:extLst>
              <a:ext uri="{FF2B5EF4-FFF2-40B4-BE49-F238E27FC236}">
                <a16:creationId xmlns:a16="http://schemas.microsoft.com/office/drawing/2014/main" id="{3A09A429-994B-25CE-4CC6-A30951BD57D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4225" y="5518753"/>
            <a:ext cx="694802" cy="625746"/>
          </a:xfrm>
          <a:prstGeom prst="rect">
            <a:avLst/>
          </a:prstGeom>
        </p:spPr>
      </p:pic>
      <p:pic>
        <p:nvPicPr>
          <p:cNvPr id="9" name="Picture 8" descr="A green logo with a circle and a green circle&#10;&#10;AI-generated content may be incorrect.">
            <a:extLst>
              <a:ext uri="{FF2B5EF4-FFF2-40B4-BE49-F238E27FC236}">
                <a16:creationId xmlns:a16="http://schemas.microsoft.com/office/drawing/2014/main" id="{B5097BB9-BC35-5F68-5697-18C088532A5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42361" y="5632810"/>
            <a:ext cx="1342356" cy="518528"/>
          </a:xfrm>
          <a:prstGeom prst="rect">
            <a:avLst/>
          </a:prstGeom>
        </p:spPr>
      </p:pic>
      <p:pic>
        <p:nvPicPr>
          <p:cNvPr id="10" name="Picture 9" descr="A black background with a black square&#10;&#10;AI-generated content may be incorrect.">
            <a:extLst>
              <a:ext uri="{FF2B5EF4-FFF2-40B4-BE49-F238E27FC236}">
                <a16:creationId xmlns:a16="http://schemas.microsoft.com/office/drawing/2014/main" id="{D0D44C7C-EB92-1983-CB2A-B7C63440565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63342" y="5632810"/>
            <a:ext cx="1713684" cy="433721"/>
          </a:xfrm>
          <a:prstGeom prst="rect">
            <a:avLst/>
          </a:prstGeom>
        </p:spPr>
      </p:pic>
      <p:pic>
        <p:nvPicPr>
          <p:cNvPr id="11" name="Picture 10" descr="A close up of a logo&#10;&#10;AI-generated content may be incorrect.">
            <a:extLst>
              <a:ext uri="{FF2B5EF4-FFF2-40B4-BE49-F238E27FC236}">
                <a16:creationId xmlns:a16="http://schemas.microsoft.com/office/drawing/2014/main" id="{369D579D-4EE6-ECD5-F712-2E23951112A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05913" y="5629000"/>
            <a:ext cx="1358711" cy="515499"/>
          </a:xfrm>
          <a:prstGeom prst="rect">
            <a:avLst/>
          </a:prstGeom>
        </p:spPr>
      </p:pic>
    </p:spTree>
    <p:extLst>
      <p:ext uri="{BB962C8B-B14F-4D97-AF65-F5344CB8AC3E}">
        <p14:creationId xmlns:p14="http://schemas.microsoft.com/office/powerpoint/2010/main" val="103742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CCAF8-63C2-2AC3-D60A-033C3D9A3DE6}"/>
              </a:ext>
            </a:extLst>
          </p:cNvPr>
          <p:cNvSpPr>
            <a:spLocks noGrp="1"/>
          </p:cNvSpPr>
          <p:nvPr>
            <p:ph type="title"/>
          </p:nvPr>
        </p:nvSpPr>
        <p:spPr>
          <a:xfrm>
            <a:off x="505968" y="828964"/>
            <a:ext cx="11437430" cy="864680"/>
          </a:xfrm>
        </p:spPr>
        <p:txBody>
          <a:bodyPr>
            <a:normAutofit/>
          </a:bodyPr>
          <a:lstStyle/>
          <a:p>
            <a:r>
              <a:rPr lang="en-RO" sz="4000" dirty="0"/>
              <a:t>2. CAMEALEON research on CVA</a:t>
            </a:r>
          </a:p>
        </p:txBody>
      </p:sp>
      <p:sp>
        <p:nvSpPr>
          <p:cNvPr id="3" name="Content Placeholder 2">
            <a:extLst>
              <a:ext uri="{FF2B5EF4-FFF2-40B4-BE49-F238E27FC236}">
                <a16:creationId xmlns:a16="http://schemas.microsoft.com/office/drawing/2014/main" id="{F8B50759-421A-62BD-2E9A-AC519411E1F7}"/>
              </a:ext>
            </a:extLst>
          </p:cNvPr>
          <p:cNvSpPr>
            <a:spLocks noGrp="1"/>
          </p:cNvSpPr>
          <p:nvPr>
            <p:ph sz="half" idx="1"/>
          </p:nvPr>
        </p:nvSpPr>
        <p:spPr>
          <a:xfrm>
            <a:off x="505968" y="1585913"/>
            <a:ext cx="5166360" cy="4743450"/>
          </a:xfrm>
        </p:spPr>
        <p:txBody>
          <a:bodyPr>
            <a:normAutofit fontScale="70000" lnSpcReduction="20000"/>
          </a:bodyPr>
          <a:lstStyle/>
          <a:p>
            <a:pPr marL="0" indent="0">
              <a:buNone/>
            </a:pPr>
            <a:r>
              <a:rPr lang="en-RO" b="1" dirty="0"/>
              <a:t>Lessons from the 2024/2025 CVA response and cash coordination: </a:t>
            </a:r>
          </a:p>
          <a:p>
            <a:r>
              <a:rPr lang="en-RO" b="1" dirty="0"/>
              <a:t>Previous cash coordination model unable to deliver an effective and timely CVA response.</a:t>
            </a:r>
          </a:p>
          <a:p>
            <a:r>
              <a:rPr lang="en-RO" dirty="0"/>
              <a:t>Consistently described as ineffective and deeply fragmented both during and after the escalations. </a:t>
            </a:r>
          </a:p>
          <a:p>
            <a:r>
              <a:rPr lang="en-RO" dirty="0"/>
              <a:t>Absence of CWG as a central factor. </a:t>
            </a:r>
          </a:p>
          <a:p>
            <a:r>
              <a:rPr lang="en-RO" dirty="0"/>
              <a:t>National systems have progressed, but remain insuficiently equipped for large scale crisis and disaster response. </a:t>
            </a:r>
          </a:p>
          <a:p>
            <a:r>
              <a:rPr lang="en-RO" b="1" dirty="0"/>
              <a:t>Lack of shared protocols and governance mechanisms significantly delayed humanitarian cash operations for the majority of Lebanese HHs. </a:t>
            </a:r>
          </a:p>
          <a:p>
            <a:r>
              <a:rPr lang="en-RO" dirty="0"/>
              <a:t>Refugee response operates through a separate more technically advanced system. </a:t>
            </a:r>
          </a:p>
          <a:p>
            <a:r>
              <a:rPr lang="en-RO" b="1" dirty="0"/>
              <a:t>Need of a stronger governnace coordination through a CWG aligned with IASC international standards, with a cross population mandate. </a:t>
            </a:r>
          </a:p>
          <a:p>
            <a:r>
              <a:rPr lang="en-RO" dirty="0"/>
              <a:t>Mandate driven coordination, but expectation that all groups are treated equally during shocks. In practice this equity has not materialized.</a:t>
            </a:r>
          </a:p>
        </p:txBody>
      </p:sp>
      <p:sp>
        <p:nvSpPr>
          <p:cNvPr id="4" name="Content Placeholder 3">
            <a:extLst>
              <a:ext uri="{FF2B5EF4-FFF2-40B4-BE49-F238E27FC236}">
                <a16:creationId xmlns:a16="http://schemas.microsoft.com/office/drawing/2014/main" id="{7D58D3A0-35D6-D1F3-6329-3D9428F835E3}"/>
              </a:ext>
            </a:extLst>
          </p:cNvPr>
          <p:cNvSpPr>
            <a:spLocks noGrp="1"/>
          </p:cNvSpPr>
          <p:nvPr>
            <p:ph sz="half" idx="2"/>
          </p:nvPr>
        </p:nvSpPr>
        <p:spPr>
          <a:xfrm>
            <a:off x="6519672" y="1660651"/>
            <a:ext cx="5166360" cy="4843463"/>
          </a:xfrm>
        </p:spPr>
        <p:txBody>
          <a:bodyPr>
            <a:normAutofit fontScale="70000" lnSpcReduction="20000"/>
          </a:bodyPr>
          <a:lstStyle/>
          <a:p>
            <a:pPr marL="0" indent="0">
              <a:buNone/>
            </a:pPr>
            <a:r>
              <a:rPr lang="en-US" b="1" dirty="0"/>
              <a:t>Resilience and self-reliance: </a:t>
            </a:r>
          </a:p>
          <a:p>
            <a:r>
              <a:rPr lang="en-US" b="1" dirty="0"/>
              <a:t>Self reliance requires access to basic services, safety, legal rights, and the ability to meet essential needs—conditions that remain largely unmet in Lebanon</a:t>
            </a:r>
            <a:r>
              <a:rPr lang="en-RO" b="1" dirty="0"/>
              <a:t>.</a:t>
            </a:r>
          </a:p>
          <a:p>
            <a:r>
              <a:rPr lang="en-US" dirty="0"/>
              <a:t>For Syrians in particular, regularization and protection remain an obstacle towards self-reliance.  </a:t>
            </a:r>
            <a:endParaRPr lang="en-RO" dirty="0"/>
          </a:p>
          <a:p>
            <a:r>
              <a:rPr lang="en-RO" dirty="0"/>
              <a:t>Extensive investments over a period of 15 years – poverty indicators have worsened due to recurrent crises and programs designed only to meet basic needs. </a:t>
            </a:r>
          </a:p>
          <a:p>
            <a:r>
              <a:rPr lang="en-RO" b="1" dirty="0"/>
              <a:t>Current humanitarian cash programs do not promote self reliance by design and due to lack of access to rights. </a:t>
            </a:r>
          </a:p>
          <a:p>
            <a:r>
              <a:rPr lang="en-RO" dirty="0"/>
              <a:t>HHs rely on low-margin informal work and multiple jobs per HHs; rising protection concerns including child labour and ilicit activities in certain areas. </a:t>
            </a:r>
          </a:p>
          <a:p>
            <a:r>
              <a:rPr lang="en-RO" dirty="0"/>
              <a:t>Growing isolation reported by older persons, women and Syrian nationals. </a:t>
            </a:r>
          </a:p>
          <a:p>
            <a:r>
              <a:rPr lang="en-RO" b="1" dirty="0"/>
              <a:t>Requires an intentional shift toward self-reliance outcomes. </a:t>
            </a:r>
          </a:p>
          <a:p>
            <a:pPr marL="0" indent="0">
              <a:buNone/>
            </a:pPr>
            <a:endParaRPr lang="en-RO" dirty="0"/>
          </a:p>
        </p:txBody>
      </p:sp>
      <p:pic>
        <p:nvPicPr>
          <p:cNvPr id="5" name="Picture 4">
            <a:extLst>
              <a:ext uri="{FF2B5EF4-FFF2-40B4-BE49-F238E27FC236}">
                <a16:creationId xmlns:a16="http://schemas.microsoft.com/office/drawing/2014/main" id="{2D451782-7B40-3055-2F90-CE0100D7D6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7214" y="304455"/>
            <a:ext cx="1570163" cy="595802"/>
          </a:xfrm>
          <a:prstGeom prst="rect">
            <a:avLst/>
          </a:prstGeom>
        </p:spPr>
      </p:pic>
    </p:spTree>
    <p:extLst>
      <p:ext uri="{BB962C8B-B14F-4D97-AF65-F5344CB8AC3E}">
        <p14:creationId xmlns:p14="http://schemas.microsoft.com/office/powerpoint/2010/main" val="920153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9D2A8-3185-1CD8-43C5-461DE1396A25}"/>
              </a:ext>
            </a:extLst>
          </p:cNvPr>
          <p:cNvSpPr>
            <a:spLocks noGrp="1"/>
          </p:cNvSpPr>
          <p:nvPr>
            <p:ph type="title"/>
          </p:nvPr>
        </p:nvSpPr>
        <p:spPr>
          <a:xfrm>
            <a:off x="511697" y="814676"/>
            <a:ext cx="11155680" cy="893255"/>
          </a:xfrm>
        </p:spPr>
        <p:txBody>
          <a:bodyPr>
            <a:normAutofit/>
          </a:bodyPr>
          <a:lstStyle/>
          <a:p>
            <a:r>
              <a:rPr lang="en-RO" sz="4000" dirty="0"/>
              <a:t>CAMEALEON research on CVA</a:t>
            </a:r>
          </a:p>
        </p:txBody>
      </p:sp>
      <p:sp>
        <p:nvSpPr>
          <p:cNvPr id="3" name="Content Placeholder 2">
            <a:extLst>
              <a:ext uri="{FF2B5EF4-FFF2-40B4-BE49-F238E27FC236}">
                <a16:creationId xmlns:a16="http://schemas.microsoft.com/office/drawing/2014/main" id="{2CBEE46E-1CE9-3F3F-C608-384444A55E66}"/>
              </a:ext>
            </a:extLst>
          </p:cNvPr>
          <p:cNvSpPr>
            <a:spLocks noGrp="1"/>
          </p:cNvSpPr>
          <p:nvPr>
            <p:ph sz="half" idx="1"/>
          </p:nvPr>
        </p:nvSpPr>
        <p:spPr>
          <a:xfrm>
            <a:off x="6750558" y="1707932"/>
            <a:ext cx="5166360" cy="4537992"/>
          </a:xfrm>
        </p:spPr>
        <p:txBody>
          <a:bodyPr>
            <a:normAutofit fontScale="70000" lnSpcReduction="20000"/>
          </a:bodyPr>
          <a:lstStyle/>
          <a:p>
            <a:pPr marL="0" indent="0">
              <a:buNone/>
            </a:pPr>
            <a:r>
              <a:rPr lang="en-US" b="1" dirty="0"/>
              <a:t>Role of CVA in debt management:</a:t>
            </a:r>
          </a:p>
          <a:p>
            <a:r>
              <a:rPr lang="en-US" b="1" dirty="0"/>
              <a:t>Borrowing and debt are widely used coping strategies</a:t>
            </a:r>
            <a:r>
              <a:rPr lang="en-US" dirty="0"/>
              <a:t>, with debt stress highly prominent and aid interruptions are linked to deeper indebtedness</a:t>
            </a:r>
            <a:r>
              <a:rPr lang="en-RO" dirty="0"/>
              <a:t>.</a:t>
            </a:r>
          </a:p>
          <a:p>
            <a:r>
              <a:rPr lang="en-US" dirty="0"/>
              <a:t>Borrowing mainly for essentials like food, rent, and healthcare</a:t>
            </a:r>
            <a:r>
              <a:rPr lang="en-RO" dirty="0"/>
              <a:t>.</a:t>
            </a:r>
          </a:p>
          <a:p>
            <a:r>
              <a:rPr lang="en-US" dirty="0"/>
              <a:t>Borrowing is informal, trust‑based, and interest‑free, but repayment is enforced through social pressure and sometimes harassment.</a:t>
            </a:r>
          </a:p>
          <a:p>
            <a:r>
              <a:rPr lang="en-US" dirty="0"/>
              <a:t>Indebted households—especially women, refugees, and migrants—face increased risks of exploitation, eviction, abuse, and social stigma.</a:t>
            </a:r>
          </a:p>
          <a:p>
            <a:r>
              <a:rPr lang="en-US" b="1" dirty="0"/>
              <a:t>CVA largely insufficient to reduce debt or support sustainable livelihoods. </a:t>
            </a:r>
            <a:r>
              <a:rPr lang="en-RO" b="1" dirty="0"/>
              <a:t>  </a:t>
            </a:r>
          </a:p>
          <a:p>
            <a:r>
              <a:rPr lang="en-US" dirty="0"/>
              <a:t>Assistance only partially meets needs and lasts less than two weeks, with debts quickly reaccumulating once transfers end</a:t>
            </a:r>
            <a:r>
              <a:rPr lang="en-RO" dirty="0"/>
              <a:t>.</a:t>
            </a:r>
          </a:p>
          <a:p>
            <a:r>
              <a:rPr lang="en-US" b="1" dirty="0"/>
              <a:t>Impact of cash assistance on debt depends on its design, duration, and adequacy; flexible, predictable, and longer‑term transfers are more effective.</a:t>
            </a:r>
            <a:endParaRPr lang="en-RO" b="1" dirty="0"/>
          </a:p>
          <a:p>
            <a:endParaRPr lang="en-RO" dirty="0"/>
          </a:p>
        </p:txBody>
      </p:sp>
      <p:sp>
        <p:nvSpPr>
          <p:cNvPr id="4" name="Content Placeholder 3">
            <a:extLst>
              <a:ext uri="{FF2B5EF4-FFF2-40B4-BE49-F238E27FC236}">
                <a16:creationId xmlns:a16="http://schemas.microsoft.com/office/drawing/2014/main" id="{490F84B6-3FA3-E256-F495-1689F04AA1EE}"/>
              </a:ext>
            </a:extLst>
          </p:cNvPr>
          <p:cNvSpPr>
            <a:spLocks noGrp="1"/>
          </p:cNvSpPr>
          <p:nvPr>
            <p:ph sz="half" idx="2"/>
          </p:nvPr>
        </p:nvSpPr>
        <p:spPr>
          <a:xfrm>
            <a:off x="676084" y="1600201"/>
            <a:ext cx="5166360" cy="4645724"/>
          </a:xfrm>
        </p:spPr>
        <p:txBody>
          <a:bodyPr>
            <a:noAutofit/>
          </a:bodyPr>
          <a:lstStyle/>
          <a:p>
            <a:pPr marL="0" indent="0">
              <a:buNone/>
            </a:pPr>
            <a:r>
              <a:rPr lang="en-RO" sz="1300" b="1" dirty="0"/>
              <a:t>Cash Plus </a:t>
            </a:r>
            <a:r>
              <a:rPr lang="en-RO" sz="1300" b="1" dirty="0">
                <a:sym typeface="Wingdings" pitchFamily="2" charset="2"/>
              </a:rPr>
              <a:t>(financial literacy, nutrition&amp;hygiene, agriculture support):</a:t>
            </a:r>
            <a:endParaRPr lang="en-RO" sz="1300" b="1" dirty="0"/>
          </a:p>
          <a:p>
            <a:r>
              <a:rPr lang="en-RO" sz="1300" b="1" dirty="0"/>
              <a:t>Cash plus is defined too broadly and needs a clearer concept definition. </a:t>
            </a:r>
          </a:p>
          <a:p>
            <a:r>
              <a:rPr lang="en-RO" sz="1300" b="1" dirty="0"/>
              <a:t>Cash plus programs delivered imporant short-term benefits across food security, income, and access to services. </a:t>
            </a:r>
          </a:p>
          <a:p>
            <a:r>
              <a:rPr lang="en-RO" sz="1300" b="1" dirty="0"/>
              <a:t>However, most of these gains quickly dissapeared when the assistance stopped – meal skipping, debt reliance re-emerged. </a:t>
            </a:r>
          </a:p>
          <a:p>
            <a:r>
              <a:rPr lang="en-RO" sz="1300" dirty="0"/>
              <a:t>Transfer values widely perceived as insufficient; the Plus component added value only when HHs already owned assets (eg: land). </a:t>
            </a:r>
          </a:p>
          <a:p>
            <a:r>
              <a:rPr lang="en-RO" sz="1300" dirty="0"/>
              <a:t>Syrians and women generlaly faced </a:t>
            </a:r>
            <a:r>
              <a:rPr lang="en-RO" sz="1300" b="1" dirty="0"/>
              <a:t>structural barriers (landlessness, caregiving responsibilities, legal constraints)</a:t>
            </a:r>
            <a:r>
              <a:rPr lang="en-RO" sz="1300" dirty="0"/>
              <a:t> that limited their abilities to convert skills into durable livelihoods. </a:t>
            </a:r>
          </a:p>
          <a:p>
            <a:r>
              <a:rPr lang="en-US" sz="1300" b="1" dirty="0"/>
              <a:t>Overall, Cash Plus interventions were highly relevant and operationally effective for meeting urgent needs, but their contribution to long‑term resilience was limited.</a:t>
            </a:r>
            <a:r>
              <a:rPr lang="en-US" sz="1300" dirty="0"/>
              <a:t> </a:t>
            </a:r>
            <a:endParaRPr lang="en-RO" sz="1300" dirty="0"/>
          </a:p>
        </p:txBody>
      </p:sp>
      <p:pic>
        <p:nvPicPr>
          <p:cNvPr id="5" name="Picture 4">
            <a:extLst>
              <a:ext uri="{FF2B5EF4-FFF2-40B4-BE49-F238E27FC236}">
                <a16:creationId xmlns:a16="http://schemas.microsoft.com/office/drawing/2014/main" id="{E55DE4EF-4C31-0EE5-F798-E81A2C3C8A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7214" y="304455"/>
            <a:ext cx="1570163" cy="595802"/>
          </a:xfrm>
          <a:prstGeom prst="rect">
            <a:avLst/>
          </a:prstGeom>
        </p:spPr>
      </p:pic>
    </p:spTree>
    <p:extLst>
      <p:ext uri="{BB962C8B-B14F-4D97-AF65-F5344CB8AC3E}">
        <p14:creationId xmlns:p14="http://schemas.microsoft.com/office/powerpoint/2010/main" val="3675390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2B9C5-FB52-B7B1-1479-616F60131942}"/>
              </a:ext>
            </a:extLst>
          </p:cNvPr>
          <p:cNvSpPr>
            <a:spLocks noGrp="1"/>
          </p:cNvSpPr>
          <p:nvPr>
            <p:ph type="title"/>
          </p:nvPr>
        </p:nvSpPr>
        <p:spPr>
          <a:xfrm>
            <a:off x="521208" y="978408"/>
            <a:ext cx="11155680" cy="821817"/>
          </a:xfrm>
        </p:spPr>
        <p:txBody>
          <a:bodyPr>
            <a:normAutofit/>
          </a:bodyPr>
          <a:lstStyle/>
          <a:p>
            <a:r>
              <a:rPr lang="en-RO" sz="4000" dirty="0"/>
              <a:t>Reccomendations – cash coordination  </a:t>
            </a:r>
          </a:p>
        </p:txBody>
      </p:sp>
      <p:sp>
        <p:nvSpPr>
          <p:cNvPr id="3" name="Content Placeholder 2">
            <a:extLst>
              <a:ext uri="{FF2B5EF4-FFF2-40B4-BE49-F238E27FC236}">
                <a16:creationId xmlns:a16="http://schemas.microsoft.com/office/drawing/2014/main" id="{3CA3B30E-1DFE-DA5E-9EC8-BC9BBD249483}"/>
              </a:ext>
            </a:extLst>
          </p:cNvPr>
          <p:cNvSpPr>
            <a:spLocks noGrp="1"/>
          </p:cNvSpPr>
          <p:nvPr>
            <p:ph sz="half" idx="1"/>
          </p:nvPr>
        </p:nvSpPr>
        <p:spPr>
          <a:xfrm>
            <a:off x="521208" y="1800225"/>
            <a:ext cx="5166360" cy="4545711"/>
          </a:xfrm>
        </p:spPr>
        <p:txBody>
          <a:bodyPr>
            <a:normAutofit fontScale="62500" lnSpcReduction="20000"/>
          </a:bodyPr>
          <a:lstStyle/>
          <a:p>
            <a:pPr marL="0" indent="0">
              <a:buNone/>
            </a:pPr>
            <a:r>
              <a:rPr lang="en-GB" b="1" dirty="0"/>
              <a:t>Mandate of CWGs</a:t>
            </a:r>
            <a:r>
              <a:rPr lang="en-GB" dirty="0"/>
              <a:t>: Lebanon’s experience shows that CWGs are central to a healthy and effective cash ecosystem. The CWG upholds quality standards beyond individual organisational mandates, strengthens resilience to shocks, and enables cash scale‑up beyond the capacity of a few strong actors.</a:t>
            </a:r>
          </a:p>
          <a:p>
            <a:pPr marL="0" indent="0">
              <a:buNone/>
            </a:pPr>
            <a:r>
              <a:rPr lang="en-GB" b="1" dirty="0"/>
              <a:t>Role of the CWG during the 2026 escalation of hostilities: </a:t>
            </a:r>
          </a:p>
          <a:p>
            <a:r>
              <a:rPr lang="en-GB" b="1" dirty="0"/>
              <a:t>Platform for high‑quality humanitarian cash: </a:t>
            </a:r>
            <a:r>
              <a:rPr lang="en-GB" dirty="0"/>
              <a:t>Lebanon presents an opportunity to coordinate a nationality‑ and mandate‑agnostic cash response through the newly established CWG.</a:t>
            </a:r>
            <a:endParaRPr lang="en-GB" b="1" dirty="0"/>
          </a:p>
          <a:p>
            <a:r>
              <a:rPr lang="en-GB" b="1" dirty="0"/>
              <a:t>Mandate‑neutral coordination</a:t>
            </a:r>
            <a:r>
              <a:rPr lang="en-GB" dirty="0"/>
              <a:t>: Coordination should not be driven by existing systems or mandates, which risk excluding migrants, unregistered refugees, and Lebanese unwilling to register with state authorities. The CWG must prioritise technical standards over mandate driven approaches in a fragmented cash response.</a:t>
            </a:r>
          </a:p>
          <a:p>
            <a:r>
              <a:rPr lang="en-GB" b="1" dirty="0"/>
              <a:t>Cross‑population technical leadership on quality and effectiveness</a:t>
            </a:r>
            <a:r>
              <a:rPr lang="en-GB" dirty="0"/>
              <a:t>: Empower the CWG with a cross‑population technical mandate so that “equal assistance for all populations” is meaningfully reflected in technical guidance and implementation. Host mandate‑neutral technical discussions on cash effectiveness and MPCA design in emergencies.</a:t>
            </a:r>
          </a:p>
          <a:p>
            <a:r>
              <a:rPr lang="en-GB" b="1" dirty="0"/>
              <a:t>MPCA coordination across all nationalities</a:t>
            </a:r>
            <a:r>
              <a:rPr lang="en-GB" dirty="0"/>
              <a:t>: Reinforce the CWG as the technical lead for all cash and CVA matters, fully coordinating MPCA through population‑agnostic technical guidance.</a:t>
            </a:r>
            <a:endParaRPr lang="en-GB" b="1" dirty="0"/>
          </a:p>
          <a:p>
            <a:pPr marL="0" indent="0">
              <a:buNone/>
            </a:pPr>
            <a:endParaRPr lang="en-GB" dirty="0"/>
          </a:p>
          <a:p>
            <a:pPr marL="0" indent="0">
              <a:buNone/>
            </a:pPr>
            <a:endParaRPr lang="en-RO" dirty="0"/>
          </a:p>
        </p:txBody>
      </p:sp>
      <p:sp>
        <p:nvSpPr>
          <p:cNvPr id="4" name="Content Placeholder 3">
            <a:extLst>
              <a:ext uri="{FF2B5EF4-FFF2-40B4-BE49-F238E27FC236}">
                <a16:creationId xmlns:a16="http://schemas.microsoft.com/office/drawing/2014/main" id="{EE4B8A93-7A3B-5B24-E75A-DF6E7077B98B}"/>
              </a:ext>
            </a:extLst>
          </p:cNvPr>
          <p:cNvSpPr>
            <a:spLocks noGrp="1"/>
          </p:cNvSpPr>
          <p:nvPr>
            <p:ph sz="half" idx="2"/>
          </p:nvPr>
        </p:nvSpPr>
        <p:spPr>
          <a:xfrm>
            <a:off x="6519672" y="1800225"/>
            <a:ext cx="5166360" cy="4545711"/>
          </a:xfrm>
        </p:spPr>
        <p:txBody>
          <a:bodyPr>
            <a:normAutofit fontScale="62500" lnSpcReduction="20000"/>
          </a:bodyPr>
          <a:lstStyle/>
          <a:p>
            <a:r>
              <a:rPr lang="en-GB" b="1" dirty="0"/>
              <a:t>Promote a collaborative model</a:t>
            </a:r>
            <a:r>
              <a:rPr lang="en-GB" dirty="0"/>
              <a:t>: Given the scale of needs, the CWG should leverage the contributions of all 68 cash actors. Centralised coordination and de‑duplication, combined with decentralised implementation, is essential to reach populations invisible to existing systems in a timely manner.</a:t>
            </a:r>
          </a:p>
          <a:p>
            <a:r>
              <a:rPr lang="en-GB" b="1" dirty="0"/>
              <a:t>Balancing efficiency, speed, and inclusion: </a:t>
            </a:r>
            <a:r>
              <a:rPr lang="en-GB" dirty="0"/>
              <a:t>Humanitarian principles may require prioritising speed and inclusion over efficiency gained through single delivery platforms such as the SRSN. The CWG should guide analysis of trade‑offs between delivery modalities.</a:t>
            </a:r>
          </a:p>
          <a:p>
            <a:r>
              <a:rPr lang="en-GB" b="1" dirty="0"/>
              <a:t>Centrality of MPCA: </a:t>
            </a:r>
            <a:r>
              <a:rPr lang="en-GB" dirty="0"/>
              <a:t>Reinforce MPCA as the default emergency response for basic needs, with sectoral top‑ups used when technically justified and needs driven. </a:t>
            </a:r>
          </a:p>
          <a:p>
            <a:r>
              <a:rPr lang="en-GB" b="1" dirty="0"/>
              <a:t>Transfer values: TVs should reflect real needs during emergencies, which could mean a misalignment with SP programs. </a:t>
            </a:r>
            <a:r>
              <a:rPr lang="en-GB" dirty="0"/>
              <a:t>Emergency top-ups should be allowed if the TV remains unchanged. </a:t>
            </a:r>
            <a:endParaRPr lang="en-GB" b="1" dirty="0"/>
          </a:p>
          <a:p>
            <a:r>
              <a:rPr lang="en-GB" b="1" dirty="0"/>
              <a:t>Sustained backing</a:t>
            </a:r>
            <a:r>
              <a:rPr lang="en-GB" dirty="0"/>
              <a:t>: Donors and the HCT should ensure senior‑level backing and align funding with agreed cash standards.</a:t>
            </a:r>
          </a:p>
          <a:p>
            <a:r>
              <a:rPr lang="en-GB" b="1" dirty="0"/>
              <a:t>Inclusive platform: </a:t>
            </a:r>
            <a:r>
              <a:rPr lang="en-GB" dirty="0"/>
              <a:t>The CWG should be an inclusive coordination platform and share information beyond the regular cash actors, including having a proactive outreach to non-traditional actors and donors. </a:t>
            </a:r>
            <a:endParaRPr lang="en-RO" dirty="0"/>
          </a:p>
        </p:txBody>
      </p:sp>
      <p:pic>
        <p:nvPicPr>
          <p:cNvPr id="5" name="Picture 4">
            <a:extLst>
              <a:ext uri="{FF2B5EF4-FFF2-40B4-BE49-F238E27FC236}">
                <a16:creationId xmlns:a16="http://schemas.microsoft.com/office/drawing/2014/main" id="{D76029D4-D677-6105-E6EE-B2ADD9A938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7214" y="304455"/>
            <a:ext cx="1570163" cy="595802"/>
          </a:xfrm>
          <a:prstGeom prst="rect">
            <a:avLst/>
          </a:prstGeom>
        </p:spPr>
      </p:pic>
    </p:spTree>
    <p:extLst>
      <p:ext uri="{BB962C8B-B14F-4D97-AF65-F5344CB8AC3E}">
        <p14:creationId xmlns:p14="http://schemas.microsoft.com/office/powerpoint/2010/main" val="2407630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484D5-3F3C-AEE6-FCD3-2925498509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7AAD2A-1F7D-ECB2-EE80-4372EE7E78DA}"/>
              </a:ext>
            </a:extLst>
          </p:cNvPr>
          <p:cNvSpPr>
            <a:spLocks noGrp="1"/>
          </p:cNvSpPr>
          <p:nvPr>
            <p:ph type="title"/>
          </p:nvPr>
        </p:nvSpPr>
        <p:spPr>
          <a:xfrm>
            <a:off x="521208" y="978408"/>
            <a:ext cx="11155680" cy="821817"/>
          </a:xfrm>
        </p:spPr>
        <p:txBody>
          <a:bodyPr>
            <a:normAutofit fontScale="90000"/>
          </a:bodyPr>
          <a:lstStyle/>
          <a:p>
            <a:r>
              <a:rPr lang="en-RO" sz="4000" dirty="0"/>
              <a:t>Reccomendations – resilience and self-reliance </a:t>
            </a:r>
          </a:p>
        </p:txBody>
      </p:sp>
      <p:sp>
        <p:nvSpPr>
          <p:cNvPr id="3" name="Content Placeholder 2">
            <a:extLst>
              <a:ext uri="{FF2B5EF4-FFF2-40B4-BE49-F238E27FC236}">
                <a16:creationId xmlns:a16="http://schemas.microsoft.com/office/drawing/2014/main" id="{30BCFDAB-7FCA-7335-132B-3C820767E6F9}"/>
              </a:ext>
            </a:extLst>
          </p:cNvPr>
          <p:cNvSpPr>
            <a:spLocks noGrp="1"/>
          </p:cNvSpPr>
          <p:nvPr>
            <p:ph sz="half" idx="1"/>
          </p:nvPr>
        </p:nvSpPr>
        <p:spPr>
          <a:xfrm>
            <a:off x="521208" y="1800225"/>
            <a:ext cx="5166360" cy="4545711"/>
          </a:xfrm>
        </p:spPr>
        <p:txBody>
          <a:bodyPr>
            <a:normAutofit fontScale="85000" lnSpcReduction="20000"/>
          </a:bodyPr>
          <a:lstStyle/>
          <a:p>
            <a:r>
              <a:rPr lang="en-US" b="1" dirty="0"/>
              <a:t>Current CVA model: </a:t>
            </a:r>
            <a:r>
              <a:rPr lang="en-US" dirty="0"/>
              <a:t>Ongoing discussion is primarily framed around emergency humanitarian assistance, however in </a:t>
            </a:r>
            <a:r>
              <a:rPr lang="en-US" b="1" dirty="0"/>
              <a:t>the recovery phase, the current CVA-for-basic-needs model will not be adequate to support self‑reliance, enable recovery, or build resilience.</a:t>
            </a:r>
            <a:endParaRPr lang="en-GB" b="1" dirty="0"/>
          </a:p>
          <a:p>
            <a:r>
              <a:rPr lang="en-GB" dirty="0"/>
              <a:t>The current model of cash assistance is unlikely to deliver self-reliance on its own.</a:t>
            </a:r>
          </a:p>
          <a:p>
            <a:r>
              <a:rPr lang="en-GB" b="1" dirty="0"/>
              <a:t>Rights-based approach: </a:t>
            </a:r>
            <a:r>
              <a:rPr lang="en-GB" dirty="0"/>
              <a:t>Needs to be positioned within a broader protection and rights-based response, to ensure a more sustainable pathway to self-reliance.</a:t>
            </a:r>
          </a:p>
          <a:p>
            <a:r>
              <a:rPr lang="en-US" b="1" dirty="0"/>
              <a:t>Different CVA models</a:t>
            </a:r>
            <a:r>
              <a:rPr lang="en-US" dirty="0"/>
              <a:t>: As contexts stabilize, affected populations require more appropriate CVA designs that go beyond recurring basic needs transfers.</a:t>
            </a:r>
          </a:p>
          <a:p>
            <a:r>
              <a:rPr lang="en-US" dirty="0"/>
              <a:t>For ex, </a:t>
            </a:r>
            <a:r>
              <a:rPr lang="en-GB" dirty="0"/>
              <a:t>lumpsums have been used more successfully to generate better results when it comes to longer-term livelihoods outcomes.</a:t>
            </a:r>
            <a:endParaRPr lang="en-RO" dirty="0"/>
          </a:p>
        </p:txBody>
      </p:sp>
      <p:sp>
        <p:nvSpPr>
          <p:cNvPr id="4" name="Content Placeholder 3">
            <a:extLst>
              <a:ext uri="{FF2B5EF4-FFF2-40B4-BE49-F238E27FC236}">
                <a16:creationId xmlns:a16="http://schemas.microsoft.com/office/drawing/2014/main" id="{ECDE7F6C-2DAE-C3CC-5653-6EE3B7D96B8E}"/>
              </a:ext>
            </a:extLst>
          </p:cNvPr>
          <p:cNvSpPr>
            <a:spLocks noGrp="1"/>
          </p:cNvSpPr>
          <p:nvPr>
            <p:ph sz="half" idx="2"/>
          </p:nvPr>
        </p:nvSpPr>
        <p:spPr>
          <a:xfrm>
            <a:off x="6519672" y="1800225"/>
            <a:ext cx="5166360" cy="4545711"/>
          </a:xfrm>
        </p:spPr>
        <p:txBody>
          <a:bodyPr>
            <a:normAutofit fontScale="85000" lnSpcReduction="20000"/>
          </a:bodyPr>
          <a:lstStyle/>
          <a:p>
            <a:r>
              <a:rPr lang="en-US" dirty="0"/>
              <a:t>Cash Plus should be designed as a modular approach and support packages should be tailored to household profiles and local economic realities, </a:t>
            </a:r>
            <a:r>
              <a:rPr lang="en-US" b="1" dirty="0"/>
              <a:t>with stronger attention to the quality and relevance of the plus component, since cash alone is often insufficient where transfers are inadequate. </a:t>
            </a:r>
          </a:p>
          <a:p>
            <a:r>
              <a:rPr lang="en-US" b="1" dirty="0"/>
              <a:t>Requires also a rights-based approach, strong integration with protection. </a:t>
            </a:r>
          </a:p>
          <a:p>
            <a:r>
              <a:rPr lang="en-RO" b="1" dirty="0"/>
              <a:t>Defining Cash Plus</a:t>
            </a:r>
            <a:r>
              <a:rPr lang="en-RO" dirty="0"/>
              <a:t>: Cash plus is defined too broadly and there is a need for a clear concept definition. </a:t>
            </a:r>
            <a:r>
              <a:rPr lang="en-RO" b="1" dirty="0"/>
              <a:t>Need of a clearer definition of what is an impactful and meaningfull cash plus intervention. </a:t>
            </a:r>
            <a:endParaRPr lang="en-US" b="1" dirty="0"/>
          </a:p>
          <a:p>
            <a:r>
              <a:rPr lang="en-US" b="1" dirty="0"/>
              <a:t>Debt management</a:t>
            </a:r>
            <a:r>
              <a:rPr lang="en-US" dirty="0"/>
              <a:t>: Debt should be treated as a core programming and protection issue. </a:t>
            </a:r>
          </a:p>
          <a:p>
            <a:r>
              <a:rPr lang="en-US" b="1" dirty="0"/>
              <a:t>CVA </a:t>
            </a:r>
            <a:r>
              <a:rPr lang="en-US" b="1" dirty="0" err="1"/>
              <a:t>programmes</a:t>
            </a:r>
            <a:r>
              <a:rPr lang="en-US" b="1" dirty="0"/>
              <a:t> should include debt related risks in targeting, link cash more closely with protection case management and referrals</a:t>
            </a:r>
            <a:r>
              <a:rPr lang="en-US" dirty="0"/>
              <a:t>, monitor debt outcomes over time, and allow adaptive responses, including mediation support in severe cases. </a:t>
            </a:r>
            <a:endParaRPr lang="en-RO" dirty="0"/>
          </a:p>
        </p:txBody>
      </p:sp>
      <p:pic>
        <p:nvPicPr>
          <p:cNvPr id="5" name="Picture 4">
            <a:extLst>
              <a:ext uri="{FF2B5EF4-FFF2-40B4-BE49-F238E27FC236}">
                <a16:creationId xmlns:a16="http://schemas.microsoft.com/office/drawing/2014/main" id="{E008DA60-FD06-D56C-A1BD-7F01C2D07A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7214" y="304455"/>
            <a:ext cx="1570163" cy="595802"/>
          </a:xfrm>
          <a:prstGeom prst="rect">
            <a:avLst/>
          </a:prstGeom>
        </p:spPr>
      </p:pic>
    </p:spTree>
    <p:extLst>
      <p:ext uri="{BB962C8B-B14F-4D97-AF65-F5344CB8AC3E}">
        <p14:creationId xmlns:p14="http://schemas.microsoft.com/office/powerpoint/2010/main" val="2353024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1217D-EFF8-E55C-274E-EA30ED545D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A2E7B7-F7D8-C43B-EBB6-8FDC1E49FD4F}"/>
              </a:ext>
            </a:extLst>
          </p:cNvPr>
          <p:cNvSpPr>
            <a:spLocks noGrp="1"/>
          </p:cNvSpPr>
          <p:nvPr>
            <p:ph type="title"/>
          </p:nvPr>
        </p:nvSpPr>
        <p:spPr/>
        <p:txBody>
          <a:bodyPr/>
          <a:lstStyle/>
          <a:p>
            <a:r>
              <a:rPr lang="en-RO" dirty="0"/>
              <a:t>Group work – 15min.</a:t>
            </a:r>
          </a:p>
        </p:txBody>
      </p:sp>
      <p:sp>
        <p:nvSpPr>
          <p:cNvPr id="3" name="Content Placeholder 2">
            <a:extLst>
              <a:ext uri="{FF2B5EF4-FFF2-40B4-BE49-F238E27FC236}">
                <a16:creationId xmlns:a16="http://schemas.microsoft.com/office/drawing/2014/main" id="{F29329A7-E716-4AF3-9836-C41B206CFD4E}"/>
              </a:ext>
            </a:extLst>
          </p:cNvPr>
          <p:cNvSpPr>
            <a:spLocks noGrp="1"/>
          </p:cNvSpPr>
          <p:nvPr>
            <p:ph idx="1"/>
          </p:nvPr>
        </p:nvSpPr>
        <p:spPr>
          <a:xfrm>
            <a:off x="521208" y="2141034"/>
            <a:ext cx="11155680" cy="4204902"/>
          </a:xfrm>
        </p:spPr>
        <p:txBody>
          <a:bodyPr/>
          <a:lstStyle/>
          <a:p>
            <a:pPr marL="342900" indent="-342900">
              <a:buFont typeface="+mj-lt"/>
              <a:buAutoNum type="arabicPeriod"/>
            </a:pPr>
            <a:r>
              <a:rPr lang="en-RO" dirty="0"/>
              <a:t>What should be the priority reccomendations for cash coordination, and role of CVA in self reliance, cash plus and debt? </a:t>
            </a:r>
            <a:r>
              <a:rPr lang="en-RO" b="1" dirty="0"/>
              <a:t>Cast your vote. </a:t>
            </a:r>
          </a:p>
          <a:p>
            <a:pPr marL="342900" indent="-342900">
              <a:buFont typeface="+mj-lt"/>
              <a:buAutoNum type="arabicPeriod"/>
            </a:pPr>
            <a:r>
              <a:rPr lang="en-RO" dirty="0"/>
              <a:t>For the priority reccomendations, what could be concrete steps to take for their implementation? </a:t>
            </a:r>
            <a:r>
              <a:rPr lang="en-RO" b="1" dirty="0"/>
              <a:t>Write your ideas on post it notes. </a:t>
            </a:r>
          </a:p>
          <a:p>
            <a:pPr marL="342900" indent="-342900">
              <a:buFont typeface="+mj-lt"/>
              <a:buAutoNum type="arabicPeriod"/>
            </a:pPr>
            <a:r>
              <a:rPr lang="en-RO" dirty="0"/>
              <a:t>If feasibility is questioned, what are the barriers and how can we address them? </a:t>
            </a:r>
            <a:r>
              <a:rPr lang="en-RO" b="1" dirty="0"/>
              <a:t>Write your ideas on post it notes. </a:t>
            </a:r>
          </a:p>
          <a:p>
            <a:pPr marL="342900" indent="-342900">
              <a:buFont typeface="+mj-lt"/>
              <a:buAutoNum type="arabicPeriod"/>
            </a:pPr>
            <a:r>
              <a:rPr lang="en-RO" b="1" dirty="0"/>
              <a:t>Plenary – 5 minutes. </a:t>
            </a:r>
          </a:p>
        </p:txBody>
      </p:sp>
    </p:spTree>
    <p:extLst>
      <p:ext uri="{BB962C8B-B14F-4D97-AF65-F5344CB8AC3E}">
        <p14:creationId xmlns:p14="http://schemas.microsoft.com/office/powerpoint/2010/main" val="703929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0A051-0503-60BA-EA60-7602A524DCBB}"/>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4690AFEA-0949-F818-2492-F215D8DAD5D3}"/>
              </a:ext>
            </a:extLst>
          </p:cNvPr>
          <p:cNvPicPr>
            <a:picLocks noChangeAspect="1"/>
          </p:cNvPicPr>
          <p:nvPr/>
        </p:nvPicPr>
        <p:blipFill>
          <a:blip r:embed="rId2" cstate="print">
            <a:alphaModFix amt="40000"/>
            <a:extLst>
              <a:ext uri="{28A0092B-C50C-407E-A947-70E740481C1C}">
                <a14:useLocalDpi xmlns:a14="http://schemas.microsoft.com/office/drawing/2010/main" val="0"/>
              </a:ext>
            </a:extLst>
          </a:blip>
          <a:srcRect l="7457" r="14764" b="-1"/>
          <a:stretch>
            <a:fillRect/>
          </a:stretch>
        </p:blipFill>
        <p:spPr>
          <a:xfrm>
            <a:off x="-2149" y="-20686"/>
            <a:ext cx="5979786" cy="6899367"/>
          </a:xfrm>
          <a:prstGeom prst="rect">
            <a:avLst/>
          </a:prstGeom>
          <a:effectLst>
            <a:outerShdw blurRad="50800" dist="50800" dir="5400000" algn="ctr" rotWithShape="0">
              <a:srgbClr val="000000"/>
            </a:outerShdw>
          </a:effectLst>
        </p:spPr>
      </p:pic>
      <p:sp>
        <p:nvSpPr>
          <p:cNvPr id="2" name="Title 1">
            <a:extLst>
              <a:ext uri="{FF2B5EF4-FFF2-40B4-BE49-F238E27FC236}">
                <a16:creationId xmlns:a16="http://schemas.microsoft.com/office/drawing/2014/main" id="{E49C9317-F58B-4E58-FEA6-7C53ABC246FC}"/>
              </a:ext>
            </a:extLst>
          </p:cNvPr>
          <p:cNvSpPr>
            <a:spLocks noGrp="1"/>
          </p:cNvSpPr>
          <p:nvPr>
            <p:ph type="ctrTitle"/>
          </p:nvPr>
        </p:nvSpPr>
        <p:spPr>
          <a:xfrm>
            <a:off x="331018" y="2423658"/>
            <a:ext cx="5021182" cy="2334248"/>
          </a:xfrm>
        </p:spPr>
        <p:txBody>
          <a:bodyPr anchor="t">
            <a:normAutofit/>
          </a:bodyPr>
          <a:lstStyle/>
          <a:p>
            <a:pPr>
              <a:lnSpc>
                <a:spcPct val="90000"/>
              </a:lnSpc>
            </a:pPr>
            <a:r>
              <a:rPr lang="en-US" sz="2600" noProof="0" dirty="0">
                <a:solidFill>
                  <a:schemeClr val="bg1"/>
                </a:solidFill>
              </a:rPr>
              <a:t>3. Role of civil society and informal networks</a:t>
            </a:r>
          </a:p>
        </p:txBody>
      </p:sp>
      <p:pic>
        <p:nvPicPr>
          <p:cNvPr id="4" name="Picture 3" descr="A blue flag with yellow stars&#10;&#10;AI-generated content may be incorrect.">
            <a:extLst>
              <a:ext uri="{FF2B5EF4-FFF2-40B4-BE49-F238E27FC236}">
                <a16:creationId xmlns:a16="http://schemas.microsoft.com/office/drawing/2014/main" id="{B1709A24-72B8-6ADC-D1F7-9BB92F091F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9044" y="348705"/>
            <a:ext cx="987425" cy="999490"/>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3BEDF9A6-AF2D-FFAB-7288-8907140A24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8909" y="508090"/>
            <a:ext cx="1953895" cy="625475"/>
          </a:xfrm>
          <a:prstGeom prst="rect">
            <a:avLst/>
          </a:prstGeom>
        </p:spPr>
      </p:pic>
      <p:pic>
        <p:nvPicPr>
          <p:cNvPr id="6" name="Picture 5" descr="A black and white logo&#10;&#10;AI-generated content may be incorrect.">
            <a:extLst>
              <a:ext uri="{FF2B5EF4-FFF2-40B4-BE49-F238E27FC236}">
                <a16:creationId xmlns:a16="http://schemas.microsoft.com/office/drawing/2014/main" id="{373100F9-05DB-6CB5-6950-8D61F9C5B5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17784" y="621120"/>
            <a:ext cx="1741170" cy="382905"/>
          </a:xfrm>
          <a:prstGeom prst="rect">
            <a:avLst/>
          </a:prstGeom>
        </p:spPr>
      </p:pic>
      <p:pic>
        <p:nvPicPr>
          <p:cNvPr id="7" name="Picture 6" descr="A red circle with black hands&#10;&#10;AI-generated content may be incorrect.">
            <a:extLst>
              <a:ext uri="{FF2B5EF4-FFF2-40B4-BE49-F238E27FC236}">
                <a16:creationId xmlns:a16="http://schemas.microsoft.com/office/drawing/2014/main" id="{0F8C051B-9663-06BB-0FDA-3686F02AF3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4225" y="5518753"/>
            <a:ext cx="694802" cy="625746"/>
          </a:xfrm>
          <a:prstGeom prst="rect">
            <a:avLst/>
          </a:prstGeom>
        </p:spPr>
      </p:pic>
      <p:pic>
        <p:nvPicPr>
          <p:cNvPr id="9" name="Picture 8" descr="A green logo with a circle and a green circle&#10;&#10;AI-generated content may be incorrect.">
            <a:extLst>
              <a:ext uri="{FF2B5EF4-FFF2-40B4-BE49-F238E27FC236}">
                <a16:creationId xmlns:a16="http://schemas.microsoft.com/office/drawing/2014/main" id="{4DD002D4-0F86-EB2A-FCCE-A77EC990109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42361" y="5632810"/>
            <a:ext cx="1342356" cy="518528"/>
          </a:xfrm>
          <a:prstGeom prst="rect">
            <a:avLst/>
          </a:prstGeom>
        </p:spPr>
      </p:pic>
      <p:pic>
        <p:nvPicPr>
          <p:cNvPr id="10" name="Picture 9" descr="A black background with a black square&#10;&#10;AI-generated content may be incorrect.">
            <a:extLst>
              <a:ext uri="{FF2B5EF4-FFF2-40B4-BE49-F238E27FC236}">
                <a16:creationId xmlns:a16="http://schemas.microsoft.com/office/drawing/2014/main" id="{FCBCA434-94AA-EDB0-C775-7AC3502F8EA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63342" y="5632810"/>
            <a:ext cx="1713684" cy="433721"/>
          </a:xfrm>
          <a:prstGeom prst="rect">
            <a:avLst/>
          </a:prstGeom>
        </p:spPr>
      </p:pic>
      <p:pic>
        <p:nvPicPr>
          <p:cNvPr id="11" name="Picture 10" descr="A close up of a logo&#10;&#10;AI-generated content may be incorrect.">
            <a:extLst>
              <a:ext uri="{FF2B5EF4-FFF2-40B4-BE49-F238E27FC236}">
                <a16:creationId xmlns:a16="http://schemas.microsoft.com/office/drawing/2014/main" id="{21B69944-A870-E16C-A44F-82C6A2F83FE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05913" y="5629000"/>
            <a:ext cx="1358711" cy="515499"/>
          </a:xfrm>
          <a:prstGeom prst="rect">
            <a:avLst/>
          </a:prstGeom>
        </p:spPr>
      </p:pic>
    </p:spTree>
    <p:extLst>
      <p:ext uri="{BB962C8B-B14F-4D97-AF65-F5344CB8AC3E}">
        <p14:creationId xmlns:p14="http://schemas.microsoft.com/office/powerpoint/2010/main" val="212654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402D7-5BB7-5DB8-CF4F-47B5A6965625}"/>
              </a:ext>
            </a:extLst>
          </p:cNvPr>
          <p:cNvSpPr>
            <a:spLocks noGrp="1"/>
          </p:cNvSpPr>
          <p:nvPr>
            <p:ph type="title"/>
          </p:nvPr>
        </p:nvSpPr>
        <p:spPr>
          <a:xfrm>
            <a:off x="521208" y="749808"/>
            <a:ext cx="11155680" cy="921830"/>
          </a:xfrm>
        </p:spPr>
        <p:txBody>
          <a:bodyPr>
            <a:normAutofit/>
          </a:bodyPr>
          <a:lstStyle/>
          <a:p>
            <a:r>
              <a:rPr lang="en-US" sz="4000" dirty="0"/>
              <a:t>Informal networks and local civil society </a:t>
            </a:r>
            <a:endParaRPr lang="en-RO" sz="4000" b="0" dirty="0"/>
          </a:p>
        </p:txBody>
      </p:sp>
      <p:sp>
        <p:nvSpPr>
          <p:cNvPr id="3" name="Content Placeholder 2">
            <a:extLst>
              <a:ext uri="{FF2B5EF4-FFF2-40B4-BE49-F238E27FC236}">
                <a16:creationId xmlns:a16="http://schemas.microsoft.com/office/drawing/2014/main" id="{E834678E-DA8C-283E-5E95-82C2DBEF2C9E}"/>
              </a:ext>
            </a:extLst>
          </p:cNvPr>
          <p:cNvSpPr>
            <a:spLocks noGrp="1"/>
          </p:cNvSpPr>
          <p:nvPr>
            <p:ph sz="half" idx="1"/>
          </p:nvPr>
        </p:nvSpPr>
        <p:spPr>
          <a:xfrm>
            <a:off x="521207" y="1557337"/>
            <a:ext cx="5450968" cy="5157787"/>
          </a:xfrm>
        </p:spPr>
        <p:txBody>
          <a:bodyPr>
            <a:normAutofit fontScale="85000" lnSpcReduction="10000"/>
          </a:bodyPr>
          <a:lstStyle/>
          <a:p>
            <a:pPr marL="0" indent="0">
              <a:buNone/>
            </a:pPr>
            <a:r>
              <a:rPr lang="en-US" b="1" dirty="0"/>
              <a:t>First responders: </a:t>
            </a:r>
          </a:p>
          <a:p>
            <a:r>
              <a:rPr lang="en-US" dirty="0"/>
              <a:t>Communities are often their own first responders, mobilizing resources through trust-based systems</a:t>
            </a:r>
            <a:r>
              <a:rPr lang="en-RO" dirty="0"/>
              <a:t>.</a:t>
            </a:r>
          </a:p>
          <a:p>
            <a:r>
              <a:rPr lang="en-US" b="1" dirty="0"/>
              <a:t>During the early escalation of the 2024 war, refugee‑led organizations, CSOs, and informal networks emerged as key first responders and they are once again center stage in the 2026 humanitarian crisis. </a:t>
            </a:r>
          </a:p>
          <a:p>
            <a:r>
              <a:rPr lang="en-US" dirty="0"/>
              <a:t>Research shows that civil society actors played a dual role as both first responders and system‑builders</a:t>
            </a:r>
            <a:r>
              <a:rPr lang="en-RO" dirty="0"/>
              <a:t>.</a:t>
            </a:r>
          </a:p>
          <a:p>
            <a:r>
              <a:rPr lang="en-US" dirty="0"/>
              <a:t>They delivered immediate assistance but also created informal coordination networks that relied on personal ties, community trust, and platforms to overcome administrative, geographic, and security barriers.</a:t>
            </a:r>
            <a:r>
              <a:rPr lang="en-RO" dirty="0"/>
              <a:t> </a:t>
            </a:r>
          </a:p>
          <a:p>
            <a:r>
              <a:rPr lang="en-US" b="1" dirty="0"/>
              <a:t>Proliferation of civil society and grassroot initiatives in response to the war represents a major asset, yet there remains a significant disconnect between the formal aid sector and local community-led efforts; lack of accessible direct funding channels</a:t>
            </a:r>
            <a:r>
              <a:rPr lang="en-RO" b="1" dirty="0"/>
              <a:t>.</a:t>
            </a:r>
            <a:endParaRPr lang="en-US" b="1" dirty="0"/>
          </a:p>
          <a:p>
            <a:pPr marL="0" indent="0">
              <a:buNone/>
            </a:pPr>
            <a:endParaRPr lang="en-RO" dirty="0"/>
          </a:p>
        </p:txBody>
      </p:sp>
      <p:sp>
        <p:nvSpPr>
          <p:cNvPr id="4" name="Content Placeholder 3">
            <a:extLst>
              <a:ext uri="{FF2B5EF4-FFF2-40B4-BE49-F238E27FC236}">
                <a16:creationId xmlns:a16="http://schemas.microsoft.com/office/drawing/2014/main" id="{73E72FE1-3BBA-1A91-CDF0-8E07D4A70E5E}"/>
              </a:ext>
            </a:extLst>
          </p:cNvPr>
          <p:cNvSpPr>
            <a:spLocks noGrp="1"/>
          </p:cNvSpPr>
          <p:nvPr>
            <p:ph sz="half" idx="2"/>
          </p:nvPr>
        </p:nvSpPr>
        <p:spPr>
          <a:xfrm>
            <a:off x="6504434" y="1557338"/>
            <a:ext cx="5166360" cy="5157787"/>
          </a:xfrm>
        </p:spPr>
        <p:txBody>
          <a:bodyPr>
            <a:normAutofit fontScale="85000" lnSpcReduction="10000"/>
          </a:bodyPr>
          <a:lstStyle/>
          <a:p>
            <a:pPr marL="0" indent="0">
              <a:buNone/>
            </a:pPr>
            <a:r>
              <a:rPr lang="en-RO" b="1" dirty="0"/>
              <a:t>Informal support networks: </a:t>
            </a:r>
          </a:p>
          <a:p>
            <a:r>
              <a:rPr lang="en-RO" b="1" dirty="0"/>
              <a:t>Behind a weak state, there are vibrant informal support networks. </a:t>
            </a:r>
          </a:p>
          <a:p>
            <a:r>
              <a:rPr lang="en-RO" b="1" dirty="0"/>
              <a:t>More than 13 types of community based support: </a:t>
            </a:r>
            <a:r>
              <a:rPr lang="en-US" b="1" dirty="0"/>
              <a:t>family support, food sharing, hosting displaced relatives or neighbors. </a:t>
            </a:r>
          </a:p>
          <a:p>
            <a:r>
              <a:rPr lang="en-US" dirty="0"/>
              <a:t>Mutual aid, food sharing, borrowing, and social solidarity are common practices, while debt is widely used as a coping strategy. </a:t>
            </a:r>
            <a:endParaRPr lang="en-RO" dirty="0"/>
          </a:p>
          <a:p>
            <a:r>
              <a:rPr lang="en-RO" b="1" dirty="0"/>
              <a:t>However, </a:t>
            </a:r>
            <a:r>
              <a:rPr lang="en-US" b="1" dirty="0"/>
              <a:t>access to informal support is highly unequal and shaped by nationality, age, sectarian affiliation, and political connections</a:t>
            </a:r>
            <a:r>
              <a:rPr lang="en-RO" b="1" dirty="0"/>
              <a:t> - </a:t>
            </a:r>
            <a:r>
              <a:rPr lang="en-US" b="1" dirty="0"/>
              <a:t>older people and Syrian nationals report the highest levels of exclusion and isolation.</a:t>
            </a:r>
          </a:p>
          <a:p>
            <a:r>
              <a:rPr lang="en-US" dirty="0"/>
              <a:t>Unequal access to formal aid is perceived as being linked </a:t>
            </a:r>
            <a:r>
              <a:rPr lang="en-US" i="1" dirty="0"/>
              <a:t>wasta</a:t>
            </a:r>
            <a:r>
              <a:rPr lang="en-US" dirty="0"/>
              <a:t> and party‑ or sect‑based networks, with municipalities, local leaders, and mukhtars acting as gatekeepers through politicized or list‑based systems</a:t>
            </a:r>
            <a:r>
              <a:rPr lang="en-RO" dirty="0"/>
              <a:t>. </a:t>
            </a:r>
          </a:p>
        </p:txBody>
      </p:sp>
      <p:pic>
        <p:nvPicPr>
          <p:cNvPr id="5" name="Picture 4">
            <a:extLst>
              <a:ext uri="{FF2B5EF4-FFF2-40B4-BE49-F238E27FC236}">
                <a16:creationId xmlns:a16="http://schemas.microsoft.com/office/drawing/2014/main" id="{6F547B2D-FE19-69F7-81C5-F3BD85FFD4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7214" y="304455"/>
            <a:ext cx="1570163" cy="595802"/>
          </a:xfrm>
          <a:prstGeom prst="rect">
            <a:avLst/>
          </a:prstGeom>
        </p:spPr>
      </p:pic>
    </p:spTree>
    <p:extLst>
      <p:ext uri="{BB962C8B-B14F-4D97-AF65-F5344CB8AC3E}">
        <p14:creationId xmlns:p14="http://schemas.microsoft.com/office/powerpoint/2010/main" val="2492304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a:extLst>
            <a:ext uri="{FF2B5EF4-FFF2-40B4-BE49-F238E27FC236}">
              <a16:creationId xmlns:a16="http://schemas.microsoft.com/office/drawing/2014/main" id="{422C2BA6-F45E-C1A8-F08F-5C4EAE2635EA}"/>
            </a:ext>
          </a:extLst>
        </p:cNvPr>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6C9EDDF2-F4DB-B377-2D5E-A2C23A5963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useBgFill="1">
        <p:nvSpPr>
          <p:cNvPr id="43" name="Rectangle 42">
            <a:extLst>
              <a:ext uri="{FF2B5EF4-FFF2-40B4-BE49-F238E27FC236}">
                <a16:creationId xmlns:a16="http://schemas.microsoft.com/office/drawing/2014/main" id="{BDFA5257-91BC-1A7A-7BB6-8A6DD1F95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5" name="Rectangle 44">
            <a:extLst>
              <a:ext uri="{FF2B5EF4-FFF2-40B4-BE49-F238E27FC236}">
                <a16:creationId xmlns:a16="http://schemas.microsoft.com/office/drawing/2014/main" id="{D73F1ED2-C202-057F-FCAB-B45972AE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7" name="Rectangle 46">
            <a:extLst>
              <a:ext uri="{FF2B5EF4-FFF2-40B4-BE49-F238E27FC236}">
                <a16:creationId xmlns:a16="http://schemas.microsoft.com/office/drawing/2014/main" id="{15326C3B-41C8-F92B-31F9-6CAEE06DA5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300216"/>
            <a:ext cx="5021183"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4" name="Picture 3" descr="A blue flag with yellow stars&#10;&#10;AI-generated content may be incorrect.">
            <a:extLst>
              <a:ext uri="{FF2B5EF4-FFF2-40B4-BE49-F238E27FC236}">
                <a16:creationId xmlns:a16="http://schemas.microsoft.com/office/drawing/2014/main" id="{8526BAA4-9F63-298D-E8EE-7A436B646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725" y="424905"/>
            <a:ext cx="1560530" cy="1579598"/>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AA83CB7C-C762-2B48-D90C-E216708FA7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2133" y="508090"/>
            <a:ext cx="3311936" cy="1060207"/>
          </a:xfrm>
          <a:prstGeom prst="rect">
            <a:avLst/>
          </a:prstGeom>
        </p:spPr>
      </p:pic>
      <p:pic>
        <p:nvPicPr>
          <p:cNvPr id="6" name="Picture 5" descr="A black and white logo&#10;&#10;AI-generated content may be incorrect.">
            <a:extLst>
              <a:ext uri="{FF2B5EF4-FFF2-40B4-BE49-F238E27FC236}">
                <a16:creationId xmlns:a16="http://schemas.microsoft.com/office/drawing/2014/main" id="{9A4475DF-9E87-8ECB-DECC-91A4F6B684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9085" y="609560"/>
            <a:ext cx="2751751" cy="605144"/>
          </a:xfrm>
          <a:prstGeom prst="rect">
            <a:avLst/>
          </a:prstGeom>
        </p:spPr>
      </p:pic>
      <p:pic>
        <p:nvPicPr>
          <p:cNvPr id="7" name="Picture 6" descr="A red circle with black hands&#10;&#10;AI-generated content may be incorrect.">
            <a:extLst>
              <a:ext uri="{FF2B5EF4-FFF2-40B4-BE49-F238E27FC236}">
                <a16:creationId xmlns:a16="http://schemas.microsoft.com/office/drawing/2014/main" id="{BF88AA99-22BC-055A-2863-677D208538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1950" y="5156626"/>
            <a:ext cx="1067083" cy="961026"/>
          </a:xfrm>
          <a:prstGeom prst="rect">
            <a:avLst/>
          </a:prstGeom>
        </p:spPr>
      </p:pic>
      <p:pic>
        <p:nvPicPr>
          <p:cNvPr id="9" name="Picture 8" descr="A green logo with a circle and a green circle&#10;&#10;AI-generated content may be incorrect.">
            <a:extLst>
              <a:ext uri="{FF2B5EF4-FFF2-40B4-BE49-F238E27FC236}">
                <a16:creationId xmlns:a16="http://schemas.microsoft.com/office/drawing/2014/main" id="{014F53C3-CA96-89DD-0A12-317E69ED8B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9044" y="5332178"/>
            <a:ext cx="2061602" cy="796360"/>
          </a:xfrm>
          <a:prstGeom prst="rect">
            <a:avLst/>
          </a:prstGeom>
        </p:spPr>
      </p:pic>
      <p:pic>
        <p:nvPicPr>
          <p:cNvPr id="10" name="Picture 9" descr="A black background with a black square&#10;&#10;AI-generated content may be incorrect.">
            <a:extLst>
              <a:ext uri="{FF2B5EF4-FFF2-40B4-BE49-F238E27FC236}">
                <a16:creationId xmlns:a16="http://schemas.microsoft.com/office/drawing/2014/main" id="{016C443D-1CCC-78F3-77D1-E90CB20DA8D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44162" y="5419473"/>
            <a:ext cx="2631891" cy="666113"/>
          </a:xfrm>
          <a:prstGeom prst="rect">
            <a:avLst/>
          </a:prstGeom>
        </p:spPr>
      </p:pic>
      <p:pic>
        <p:nvPicPr>
          <p:cNvPr id="11" name="Picture 10" descr="A close up of a logo&#10;&#10;AI-generated content may be incorrect.">
            <a:extLst>
              <a:ext uri="{FF2B5EF4-FFF2-40B4-BE49-F238E27FC236}">
                <a16:creationId xmlns:a16="http://schemas.microsoft.com/office/drawing/2014/main" id="{70067F06-DDE3-6877-9093-3879D0A005F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13074" y="5349705"/>
            <a:ext cx="2086720" cy="791708"/>
          </a:xfrm>
          <a:prstGeom prst="rect">
            <a:avLst/>
          </a:prstGeom>
        </p:spPr>
      </p:pic>
      <p:sp>
        <p:nvSpPr>
          <p:cNvPr id="16" name="Text 4">
            <a:extLst>
              <a:ext uri="{FF2B5EF4-FFF2-40B4-BE49-F238E27FC236}">
                <a16:creationId xmlns:a16="http://schemas.microsoft.com/office/drawing/2014/main" id="{900840DF-7E91-044F-22C8-58514EB84E95}"/>
              </a:ext>
            </a:extLst>
          </p:cNvPr>
          <p:cNvSpPr/>
          <p:nvPr/>
        </p:nvSpPr>
        <p:spPr>
          <a:xfrm>
            <a:off x="1087235" y="3229809"/>
            <a:ext cx="10572206" cy="714399"/>
          </a:xfrm>
          <a:prstGeom prst="rect">
            <a:avLst/>
          </a:prstGeom>
          <a:noFill/>
          <a:ln/>
        </p:spPr>
        <p:txBody>
          <a:bodyPr wrap="square" rtlCol="0" anchor="t"/>
          <a:lstStyle/>
          <a:p>
            <a:r>
              <a:rPr lang="en-US" dirty="0">
                <a:solidFill>
                  <a:schemeClr val="bg1"/>
                </a:solidFill>
              </a:rPr>
              <a:t>This publication was co-funded by the European Union and Norway. Its contents are the sole responsibility of CAMEALEON and do not necessarily reflect the views of the European Union and Norway. </a:t>
            </a:r>
          </a:p>
          <a:p>
            <a:pPr marL="0" indent="0">
              <a:buNone/>
            </a:pPr>
            <a:endParaRPr lang="en-US" sz="1600" noProof="0" dirty="0"/>
          </a:p>
        </p:txBody>
      </p:sp>
      <p:sp>
        <p:nvSpPr>
          <p:cNvPr id="17" name="Text 2">
            <a:extLst>
              <a:ext uri="{FF2B5EF4-FFF2-40B4-BE49-F238E27FC236}">
                <a16:creationId xmlns:a16="http://schemas.microsoft.com/office/drawing/2014/main" id="{B90A1B71-0CEB-A46E-1D40-D607E0A2B8DF}"/>
              </a:ext>
            </a:extLst>
          </p:cNvPr>
          <p:cNvSpPr/>
          <p:nvPr/>
        </p:nvSpPr>
        <p:spPr>
          <a:xfrm>
            <a:off x="551005" y="1078767"/>
            <a:ext cx="10817352" cy="594360"/>
          </a:xfrm>
          <a:prstGeom prst="rect">
            <a:avLst/>
          </a:prstGeom>
          <a:noFill/>
          <a:ln/>
        </p:spPr>
        <p:txBody>
          <a:bodyPr wrap="square" rtlCol="0" anchor="ctr"/>
          <a:lstStyle/>
          <a:p>
            <a:pPr algn="ctr"/>
            <a:endParaRPr lang="en-US" sz="5200" b="1" noProof="0" dirty="0">
              <a:solidFill>
                <a:schemeClr val="bg1"/>
              </a:solidFill>
              <a:latin typeface="Calibri" pitchFamily="34" charset="0"/>
              <a:cs typeface="Calibri" pitchFamily="34" charset="-120"/>
            </a:endParaRPr>
          </a:p>
          <a:p>
            <a:pPr algn="ctr"/>
            <a:endParaRPr lang="en-US" sz="5200" b="1" dirty="0">
              <a:solidFill>
                <a:schemeClr val="bg1"/>
              </a:solidFill>
              <a:latin typeface="Calibri" pitchFamily="34" charset="0"/>
              <a:cs typeface="Calibri" pitchFamily="34" charset="-120"/>
            </a:endParaRPr>
          </a:p>
          <a:p>
            <a:pPr algn="ctr"/>
            <a:endParaRPr lang="en-US" sz="5200" b="1" noProof="0" dirty="0">
              <a:solidFill>
                <a:schemeClr val="bg1"/>
              </a:solidFill>
              <a:latin typeface="Calibri" pitchFamily="34" charset="0"/>
              <a:cs typeface="Calibri" pitchFamily="34" charset="-120"/>
            </a:endParaRPr>
          </a:p>
          <a:p>
            <a:pPr algn="ctr"/>
            <a:r>
              <a:rPr lang="en-US" sz="5200" b="1" dirty="0">
                <a:solidFill>
                  <a:schemeClr val="bg1"/>
                </a:solidFill>
                <a:latin typeface="Calibri" pitchFamily="34" charset="0"/>
                <a:cs typeface="Calibri" pitchFamily="34" charset="-120"/>
              </a:rPr>
              <a:t>Disclaimer </a:t>
            </a:r>
          </a:p>
        </p:txBody>
      </p:sp>
    </p:spTree>
    <p:extLst>
      <p:ext uri="{BB962C8B-B14F-4D97-AF65-F5344CB8AC3E}">
        <p14:creationId xmlns:p14="http://schemas.microsoft.com/office/powerpoint/2010/main" val="66818114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DF72A-AB0D-B9CB-62A2-D4D1D6600951}"/>
              </a:ext>
            </a:extLst>
          </p:cNvPr>
          <p:cNvSpPr>
            <a:spLocks noGrp="1"/>
          </p:cNvSpPr>
          <p:nvPr>
            <p:ph type="title"/>
          </p:nvPr>
        </p:nvSpPr>
        <p:spPr>
          <a:xfrm>
            <a:off x="521208" y="806958"/>
            <a:ext cx="11155680" cy="793242"/>
          </a:xfrm>
        </p:spPr>
        <p:txBody>
          <a:bodyPr>
            <a:normAutofit fontScale="90000"/>
          </a:bodyPr>
          <a:lstStyle/>
          <a:p>
            <a:r>
              <a:rPr lang="en-US" sz="4000" dirty="0"/>
              <a:t>3. Role of informal networks and local civil society </a:t>
            </a:r>
            <a:endParaRPr lang="en-RO" sz="4000" dirty="0"/>
          </a:p>
        </p:txBody>
      </p:sp>
      <p:sp>
        <p:nvSpPr>
          <p:cNvPr id="3" name="Content Placeholder 2">
            <a:extLst>
              <a:ext uri="{FF2B5EF4-FFF2-40B4-BE49-F238E27FC236}">
                <a16:creationId xmlns:a16="http://schemas.microsoft.com/office/drawing/2014/main" id="{AF042893-E316-0DA5-2C15-E84638C3F758}"/>
              </a:ext>
            </a:extLst>
          </p:cNvPr>
          <p:cNvSpPr>
            <a:spLocks noGrp="1"/>
          </p:cNvSpPr>
          <p:nvPr>
            <p:ph sz="half" idx="1"/>
          </p:nvPr>
        </p:nvSpPr>
        <p:spPr>
          <a:xfrm>
            <a:off x="521208" y="1600201"/>
            <a:ext cx="5166360" cy="4745736"/>
          </a:xfrm>
        </p:spPr>
        <p:txBody>
          <a:bodyPr>
            <a:normAutofit/>
          </a:bodyPr>
          <a:lstStyle/>
          <a:p>
            <a:pPr marL="0" indent="0">
              <a:buNone/>
            </a:pPr>
            <a:r>
              <a:rPr lang="en-US" sz="1600" b="1" dirty="0"/>
              <a:t>Impact on community cohesion:</a:t>
            </a:r>
          </a:p>
          <a:p>
            <a:r>
              <a:rPr lang="en-US" sz="1600" dirty="0"/>
              <a:t>Evidence across several of the CAMEALEON studies points to </a:t>
            </a:r>
            <a:r>
              <a:rPr lang="en-US" sz="1600" b="1" dirty="0"/>
              <a:t>growing grievances associated with the formal aid system and rising distrust.</a:t>
            </a:r>
          </a:p>
          <a:p>
            <a:r>
              <a:rPr lang="en-US" sz="1600" b="1" dirty="0"/>
              <a:t>Limited information and poor understanding of registration processes, targeting criteria, and beneficiary selection have generated widespread frustration and tension.</a:t>
            </a:r>
          </a:p>
          <a:p>
            <a:r>
              <a:rPr lang="en-US" sz="1600" dirty="0"/>
              <a:t>This has contributed to a </a:t>
            </a:r>
            <a:r>
              <a:rPr lang="en-US" sz="1600" b="1" dirty="0"/>
              <a:t>loss of trust at the community level and with aid providers</a:t>
            </a:r>
            <a:r>
              <a:rPr lang="en-US" sz="1600" dirty="0"/>
              <a:t>.</a:t>
            </a:r>
          </a:p>
          <a:p>
            <a:r>
              <a:rPr lang="en-US" sz="1600" dirty="0"/>
              <a:t>Insufficient transparency and weak communication around international assistance can inadvertently erode social trust, exacerbate social tensions and weaken the social fabric.</a:t>
            </a:r>
            <a:r>
              <a:rPr lang="en-RO" sz="1600" dirty="0"/>
              <a:t> </a:t>
            </a:r>
          </a:p>
        </p:txBody>
      </p:sp>
      <p:sp>
        <p:nvSpPr>
          <p:cNvPr id="4" name="Content Placeholder 3">
            <a:extLst>
              <a:ext uri="{FF2B5EF4-FFF2-40B4-BE49-F238E27FC236}">
                <a16:creationId xmlns:a16="http://schemas.microsoft.com/office/drawing/2014/main" id="{E568C411-ED5B-0174-226E-B0D5D220DA58}"/>
              </a:ext>
            </a:extLst>
          </p:cNvPr>
          <p:cNvSpPr>
            <a:spLocks noGrp="1"/>
          </p:cNvSpPr>
          <p:nvPr>
            <p:ph sz="half" idx="2"/>
          </p:nvPr>
        </p:nvSpPr>
        <p:spPr>
          <a:xfrm>
            <a:off x="6519672" y="1600201"/>
            <a:ext cx="5166360" cy="4745736"/>
          </a:xfrm>
        </p:spPr>
        <p:txBody>
          <a:bodyPr>
            <a:normAutofit/>
          </a:bodyPr>
          <a:lstStyle/>
          <a:p>
            <a:pPr marL="0" indent="0">
              <a:buNone/>
            </a:pPr>
            <a:r>
              <a:rPr lang="en-US" sz="1600" b="1" dirty="0"/>
              <a:t>Misinformation: </a:t>
            </a:r>
          </a:p>
          <a:p>
            <a:r>
              <a:rPr lang="en-US" sz="1600" b="1" dirty="0"/>
              <a:t>Even before the 2024 escalation of hostilities, there was widespread misinformation surrounding CVA in Lebanon. </a:t>
            </a:r>
          </a:p>
          <a:p>
            <a:r>
              <a:rPr lang="en-US" sz="1600" dirty="0"/>
              <a:t>Common beliefs about aid bias, unfair competition, unequal access to services, manipulation of assistance, and politically driven aid allocation.</a:t>
            </a:r>
          </a:p>
          <a:p>
            <a:r>
              <a:rPr lang="en-US" sz="1600" dirty="0"/>
              <a:t>The impact of misinformation on social cohesion has been severe. </a:t>
            </a:r>
          </a:p>
          <a:p>
            <a:r>
              <a:rPr lang="en-US" sz="1600" b="1" dirty="0"/>
              <a:t>It has contributed to rising hostility, hate speech, evictions, protests, and occasional violence, with Syrian refugees frequently scapegoated for economic hardship.</a:t>
            </a:r>
            <a:r>
              <a:rPr lang="en-RO" sz="1600" b="1" dirty="0"/>
              <a:t>  </a:t>
            </a:r>
          </a:p>
        </p:txBody>
      </p:sp>
      <p:pic>
        <p:nvPicPr>
          <p:cNvPr id="5" name="Picture 4">
            <a:extLst>
              <a:ext uri="{FF2B5EF4-FFF2-40B4-BE49-F238E27FC236}">
                <a16:creationId xmlns:a16="http://schemas.microsoft.com/office/drawing/2014/main" id="{CF28B1D9-0C7E-51B9-A5FF-049D5CA70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7214" y="304455"/>
            <a:ext cx="1570163" cy="595802"/>
          </a:xfrm>
          <a:prstGeom prst="rect">
            <a:avLst/>
          </a:prstGeom>
        </p:spPr>
      </p:pic>
    </p:spTree>
    <p:extLst>
      <p:ext uri="{BB962C8B-B14F-4D97-AF65-F5344CB8AC3E}">
        <p14:creationId xmlns:p14="http://schemas.microsoft.com/office/powerpoint/2010/main" val="3990887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049E-4DB3-9D1E-D4C0-1092D059D3A3}"/>
              </a:ext>
            </a:extLst>
          </p:cNvPr>
          <p:cNvSpPr>
            <a:spLocks noGrp="1"/>
          </p:cNvSpPr>
          <p:nvPr>
            <p:ph type="title"/>
          </p:nvPr>
        </p:nvSpPr>
        <p:spPr>
          <a:xfrm>
            <a:off x="511697" y="882326"/>
            <a:ext cx="11155680" cy="721805"/>
          </a:xfrm>
        </p:spPr>
        <p:txBody>
          <a:bodyPr>
            <a:normAutofit fontScale="90000"/>
          </a:bodyPr>
          <a:lstStyle/>
          <a:p>
            <a:r>
              <a:rPr lang="en-RO" dirty="0"/>
              <a:t>Reccomendations </a:t>
            </a:r>
          </a:p>
        </p:txBody>
      </p:sp>
      <p:sp>
        <p:nvSpPr>
          <p:cNvPr id="3" name="Content Placeholder 2">
            <a:extLst>
              <a:ext uri="{FF2B5EF4-FFF2-40B4-BE49-F238E27FC236}">
                <a16:creationId xmlns:a16="http://schemas.microsoft.com/office/drawing/2014/main" id="{F654A964-2CA7-1C24-4C4F-CEC99135116A}"/>
              </a:ext>
            </a:extLst>
          </p:cNvPr>
          <p:cNvSpPr>
            <a:spLocks noGrp="1"/>
          </p:cNvSpPr>
          <p:nvPr>
            <p:ph sz="half" idx="1"/>
          </p:nvPr>
        </p:nvSpPr>
        <p:spPr>
          <a:xfrm>
            <a:off x="521208" y="1700213"/>
            <a:ext cx="5166360" cy="4645723"/>
          </a:xfrm>
        </p:spPr>
        <p:txBody>
          <a:bodyPr>
            <a:normAutofit/>
          </a:bodyPr>
          <a:lstStyle/>
          <a:p>
            <a:r>
              <a:rPr lang="en-US" sz="1600" b="1" dirty="0"/>
              <a:t>Role of local civil society:</a:t>
            </a:r>
            <a:r>
              <a:rPr lang="en-US" sz="1600" dirty="0"/>
              <a:t> The local civil society should be recognized as an essential actor, but within a coherent national framework that treats it as a genuine partner rather than a parallel substitute or gap filler. </a:t>
            </a:r>
          </a:p>
          <a:p>
            <a:r>
              <a:rPr lang="en-US" sz="1600" b="1" dirty="0"/>
              <a:t>Collaborative national emergency framework</a:t>
            </a:r>
            <a:r>
              <a:rPr lang="en-US" sz="1600" dirty="0"/>
              <a:t>: </a:t>
            </a:r>
            <a:r>
              <a:rPr lang="en-GB" sz="1600" dirty="0"/>
              <a:t>Establish a unified national emergency framework with clearer coordination and preparedness systems.</a:t>
            </a:r>
          </a:p>
          <a:p>
            <a:r>
              <a:rPr lang="en-US" sz="1600" b="1" dirty="0"/>
              <a:t>Financing arrangements: </a:t>
            </a:r>
            <a:r>
              <a:rPr lang="en-GB" sz="1600" dirty="0"/>
              <a:t>Shift to more predictable and flexible financing arrangement for local civil society. </a:t>
            </a:r>
          </a:p>
          <a:p>
            <a:r>
              <a:rPr lang="en-US" sz="1600" b="1" dirty="0"/>
              <a:t>Support grassroot initiatives</a:t>
            </a:r>
            <a:r>
              <a:rPr lang="en-US" sz="1600" dirty="0"/>
              <a:t>: directly resource existing grassroots initiatives—such as food sharing, community kitchens, and mutual aid groups.</a:t>
            </a:r>
            <a:r>
              <a:rPr lang="en-RO" sz="1600" dirty="0"/>
              <a:t> </a:t>
            </a:r>
          </a:p>
        </p:txBody>
      </p:sp>
      <p:sp>
        <p:nvSpPr>
          <p:cNvPr id="4" name="Content Placeholder 3">
            <a:extLst>
              <a:ext uri="{FF2B5EF4-FFF2-40B4-BE49-F238E27FC236}">
                <a16:creationId xmlns:a16="http://schemas.microsoft.com/office/drawing/2014/main" id="{1AB5FF42-2F00-0F7C-9711-2505BD06AA7D}"/>
              </a:ext>
            </a:extLst>
          </p:cNvPr>
          <p:cNvSpPr>
            <a:spLocks noGrp="1"/>
          </p:cNvSpPr>
          <p:nvPr>
            <p:ph sz="half" idx="2"/>
          </p:nvPr>
        </p:nvSpPr>
        <p:spPr>
          <a:xfrm>
            <a:off x="6519672" y="1700213"/>
            <a:ext cx="5166360" cy="4645723"/>
          </a:xfrm>
        </p:spPr>
        <p:txBody>
          <a:bodyPr>
            <a:normAutofit/>
          </a:bodyPr>
          <a:lstStyle/>
          <a:p>
            <a:r>
              <a:rPr lang="en-US" sz="1600" b="1" dirty="0"/>
              <a:t>Group cash transfers</a:t>
            </a:r>
            <a:r>
              <a:rPr lang="en-RO" sz="1600" b="1" dirty="0"/>
              <a:t>: </a:t>
            </a:r>
            <a:r>
              <a:rPr lang="en-GB" sz="1600" dirty="0"/>
              <a:t>Use group cash transfers to bridge formal aid and local action, strengthening mutual aid networks without undermining existing coping systems</a:t>
            </a:r>
            <a:r>
              <a:rPr lang="en-RO" sz="1600" dirty="0"/>
              <a:t>.</a:t>
            </a:r>
          </a:p>
          <a:p>
            <a:r>
              <a:rPr lang="en-US" sz="1600" b="1" dirty="0"/>
              <a:t>Do no harm to social cohesion</a:t>
            </a:r>
            <a:r>
              <a:rPr lang="en-RO" sz="1600" b="1" dirty="0"/>
              <a:t>: </a:t>
            </a:r>
            <a:r>
              <a:rPr lang="en-GB" sz="1600" dirty="0"/>
              <a:t>Address grievances linked to formal aid systems that fuel distrust and misinformation.</a:t>
            </a:r>
          </a:p>
          <a:p>
            <a:r>
              <a:rPr lang="en-GB" sz="1600" dirty="0"/>
              <a:t>Implement clear, proactive, and inclusive communication reaching the entire community, including non‑recipients.</a:t>
            </a:r>
          </a:p>
          <a:p>
            <a:r>
              <a:rPr lang="en-US" sz="1600" dirty="0"/>
              <a:t>Increase transparency around targeting, eligibility, and </a:t>
            </a:r>
            <a:r>
              <a:rPr lang="en-US" sz="1600" dirty="0" err="1"/>
              <a:t>programme</a:t>
            </a:r>
            <a:r>
              <a:rPr lang="en-US" sz="1600" dirty="0"/>
              <a:t> objectives. Clarify how assistance is allocated, why certain groups are prioritized, and what support is available</a:t>
            </a:r>
            <a:r>
              <a:rPr lang="en-RO" sz="1600" dirty="0"/>
              <a:t>.</a:t>
            </a:r>
          </a:p>
        </p:txBody>
      </p:sp>
      <p:pic>
        <p:nvPicPr>
          <p:cNvPr id="23" name="Picture 22">
            <a:extLst>
              <a:ext uri="{FF2B5EF4-FFF2-40B4-BE49-F238E27FC236}">
                <a16:creationId xmlns:a16="http://schemas.microsoft.com/office/drawing/2014/main" id="{24A131FC-507D-A547-A4E6-F574C07F47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7214" y="304455"/>
            <a:ext cx="1570163" cy="595802"/>
          </a:xfrm>
          <a:prstGeom prst="rect">
            <a:avLst/>
          </a:prstGeom>
        </p:spPr>
      </p:pic>
    </p:spTree>
    <p:extLst>
      <p:ext uri="{BB962C8B-B14F-4D97-AF65-F5344CB8AC3E}">
        <p14:creationId xmlns:p14="http://schemas.microsoft.com/office/powerpoint/2010/main" val="2841462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2B253-D113-B39D-69C8-6A0ADF3D4C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0760B2-03AD-3258-0548-49A38CF4E318}"/>
              </a:ext>
            </a:extLst>
          </p:cNvPr>
          <p:cNvSpPr>
            <a:spLocks noGrp="1"/>
          </p:cNvSpPr>
          <p:nvPr>
            <p:ph type="title"/>
          </p:nvPr>
        </p:nvSpPr>
        <p:spPr/>
        <p:txBody>
          <a:bodyPr/>
          <a:lstStyle/>
          <a:p>
            <a:r>
              <a:rPr lang="en-RO" dirty="0"/>
              <a:t>Group work – 10min.</a:t>
            </a:r>
          </a:p>
        </p:txBody>
      </p:sp>
      <p:sp>
        <p:nvSpPr>
          <p:cNvPr id="3" name="Content Placeholder 2">
            <a:extLst>
              <a:ext uri="{FF2B5EF4-FFF2-40B4-BE49-F238E27FC236}">
                <a16:creationId xmlns:a16="http://schemas.microsoft.com/office/drawing/2014/main" id="{CA863133-527C-2052-16DA-1367BF4E2A5D}"/>
              </a:ext>
            </a:extLst>
          </p:cNvPr>
          <p:cNvSpPr>
            <a:spLocks noGrp="1"/>
          </p:cNvSpPr>
          <p:nvPr>
            <p:ph idx="1"/>
          </p:nvPr>
        </p:nvSpPr>
        <p:spPr>
          <a:xfrm>
            <a:off x="521208" y="2141034"/>
            <a:ext cx="11155680" cy="4204902"/>
          </a:xfrm>
        </p:spPr>
        <p:txBody>
          <a:bodyPr/>
          <a:lstStyle/>
          <a:p>
            <a:pPr marL="342900" indent="-342900">
              <a:buFont typeface="+mj-lt"/>
              <a:buAutoNum type="arabicPeriod"/>
            </a:pPr>
            <a:r>
              <a:rPr lang="en-RO" dirty="0"/>
              <a:t>What should be the priority reccomendations for the role of civil society and informal networks? </a:t>
            </a:r>
            <a:r>
              <a:rPr lang="en-RO" b="1" dirty="0"/>
              <a:t>Cast your vote. </a:t>
            </a:r>
          </a:p>
          <a:p>
            <a:pPr marL="342900" indent="-342900">
              <a:buFont typeface="+mj-lt"/>
              <a:buAutoNum type="arabicPeriod"/>
            </a:pPr>
            <a:r>
              <a:rPr lang="en-RO" dirty="0"/>
              <a:t>For the priority reccomendations, what could be concrete steps to take for their implementation? </a:t>
            </a:r>
            <a:r>
              <a:rPr lang="en-RO" b="1" dirty="0"/>
              <a:t>Write your ideas on post it notes. </a:t>
            </a:r>
          </a:p>
          <a:p>
            <a:pPr marL="342900" indent="-342900">
              <a:buFont typeface="+mj-lt"/>
              <a:buAutoNum type="arabicPeriod"/>
            </a:pPr>
            <a:r>
              <a:rPr lang="en-RO" dirty="0"/>
              <a:t>If feasibility is questioned, what are the barriers and how can we address them? </a:t>
            </a:r>
            <a:r>
              <a:rPr lang="en-RO" b="1" dirty="0"/>
              <a:t>Write your ideas on post it notes. </a:t>
            </a:r>
          </a:p>
          <a:p>
            <a:pPr marL="342900" indent="-342900">
              <a:buFont typeface="+mj-lt"/>
              <a:buAutoNum type="arabicPeriod"/>
            </a:pPr>
            <a:r>
              <a:rPr lang="en-RO" b="1" dirty="0"/>
              <a:t>Plenary – 5 minutes. </a:t>
            </a:r>
          </a:p>
        </p:txBody>
      </p:sp>
    </p:spTree>
    <p:extLst>
      <p:ext uri="{BB962C8B-B14F-4D97-AF65-F5344CB8AC3E}">
        <p14:creationId xmlns:p14="http://schemas.microsoft.com/office/powerpoint/2010/main" val="3736168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dirty="0"/>
          </a:p>
        </p:txBody>
      </p:sp>
      <p:sp>
        <p:nvSpPr>
          <p:cNvPr id="11" name="Freeform: Shape 10">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dirty="0"/>
          </a:p>
        </p:txBody>
      </p:sp>
      <p:sp useBgFill="1">
        <p:nvSpPr>
          <p:cNvPr id="13" name="Rectangle 12">
            <a:extLst>
              <a:ext uri="{FF2B5EF4-FFF2-40B4-BE49-F238E27FC236}">
                <a16:creationId xmlns:a16="http://schemas.microsoft.com/office/drawing/2014/main" id="{E73AF435-44C8-C44B-9352-ACFA393E2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a:extLst>
              <a:ext uri="{FF2B5EF4-FFF2-40B4-BE49-F238E27FC236}">
                <a16:creationId xmlns:a16="http://schemas.microsoft.com/office/drawing/2014/main" id="{03340838-ABD6-D9D4-9EDB-26DAD3CB46E5}"/>
              </a:ext>
            </a:extLst>
          </p:cNvPr>
          <p:cNvSpPr>
            <a:spLocks noGrp="1"/>
          </p:cNvSpPr>
          <p:nvPr>
            <p:ph type="title"/>
          </p:nvPr>
        </p:nvSpPr>
        <p:spPr>
          <a:xfrm>
            <a:off x="521208" y="978407"/>
            <a:ext cx="4358503" cy="3137941"/>
          </a:xfrm>
        </p:spPr>
        <p:txBody>
          <a:bodyPr vert="horz" lIns="91440" tIns="45720" rIns="91440" bIns="45720" rtlCol="0" anchor="t">
            <a:normAutofit/>
          </a:bodyPr>
          <a:lstStyle/>
          <a:p>
            <a:r>
              <a:rPr lang="en-GB" sz="6000" noProof="0" dirty="0"/>
              <a:t>Thank you!</a:t>
            </a:r>
          </a:p>
        </p:txBody>
      </p:sp>
      <p:sp>
        <p:nvSpPr>
          <p:cNvPr id="15" name="Freeform: Shape 14">
            <a:extLst>
              <a:ext uri="{FF2B5EF4-FFF2-40B4-BE49-F238E27FC236}">
                <a16:creationId xmlns:a16="http://schemas.microsoft.com/office/drawing/2014/main" id="{288058DF-7580-C88F-23F0-429412309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495" y="508090"/>
            <a:ext cx="4288568" cy="149279"/>
          </a:xfrm>
          <a:custGeom>
            <a:avLst/>
            <a:gdLst>
              <a:gd name="connsiteX0" fmla="*/ 0 w 6117427"/>
              <a:gd name="connsiteY0" fmla="*/ 0 h 149279"/>
              <a:gd name="connsiteX1" fmla="*/ 6117427 w 6117427"/>
              <a:gd name="connsiteY1" fmla="*/ 0 h 149279"/>
              <a:gd name="connsiteX2" fmla="*/ 6117427 w 6117427"/>
              <a:gd name="connsiteY2" fmla="*/ 149279 h 149279"/>
              <a:gd name="connsiteX3" fmla="*/ 0 w 611742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117427" h="149279">
                <a:moveTo>
                  <a:pt x="0" y="0"/>
                </a:moveTo>
                <a:lnTo>
                  <a:pt x="6117427" y="0"/>
                </a:lnTo>
                <a:lnTo>
                  <a:pt x="611742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dirty="0"/>
          </a:p>
        </p:txBody>
      </p:sp>
      <p:sp>
        <p:nvSpPr>
          <p:cNvPr id="17" name="Freeform: Shape 16">
            <a:extLst>
              <a:ext uri="{FF2B5EF4-FFF2-40B4-BE49-F238E27FC236}">
                <a16:creationId xmlns:a16="http://schemas.microsoft.com/office/drawing/2014/main" id="{43F82943-4565-9E0E-E9DB-5B7B417E6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208" y="6207749"/>
            <a:ext cx="4307405" cy="45720"/>
          </a:xfrm>
          <a:custGeom>
            <a:avLst/>
            <a:gdLst>
              <a:gd name="connsiteX0" fmla="*/ 0 w 6144298"/>
              <a:gd name="connsiteY0" fmla="*/ 0 h 45720"/>
              <a:gd name="connsiteX1" fmla="*/ 5021183 w 6144298"/>
              <a:gd name="connsiteY1" fmla="*/ 0 h 45720"/>
              <a:gd name="connsiteX2" fmla="*/ 5021183 w 6144298"/>
              <a:gd name="connsiteY2" fmla="*/ 1 h 45720"/>
              <a:gd name="connsiteX3" fmla="*/ 6144298 w 6144298"/>
              <a:gd name="connsiteY3" fmla="*/ 1 h 45720"/>
              <a:gd name="connsiteX4" fmla="*/ 6144298 w 6144298"/>
              <a:gd name="connsiteY4" fmla="*/ 45720 h 45720"/>
              <a:gd name="connsiteX5" fmla="*/ 1123115 w 6144298"/>
              <a:gd name="connsiteY5" fmla="*/ 45720 h 45720"/>
              <a:gd name="connsiteX6" fmla="*/ 1123115 w 6144298"/>
              <a:gd name="connsiteY6" fmla="*/ 45719 h 45720"/>
              <a:gd name="connsiteX7" fmla="*/ 0 w 6144298"/>
              <a:gd name="connsiteY7" fmla="*/ 45719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44298" h="45720">
                <a:moveTo>
                  <a:pt x="0" y="0"/>
                </a:moveTo>
                <a:lnTo>
                  <a:pt x="5021183" y="0"/>
                </a:lnTo>
                <a:lnTo>
                  <a:pt x="5021183" y="1"/>
                </a:lnTo>
                <a:lnTo>
                  <a:pt x="6144298" y="1"/>
                </a:lnTo>
                <a:lnTo>
                  <a:pt x="6144298" y="45720"/>
                </a:lnTo>
                <a:lnTo>
                  <a:pt x="1123115" y="45720"/>
                </a:lnTo>
                <a:lnTo>
                  <a:pt x="112311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dirty="0"/>
          </a:p>
        </p:txBody>
      </p:sp>
      <p:pic>
        <p:nvPicPr>
          <p:cNvPr id="12" name="Picture 11">
            <a:extLst>
              <a:ext uri="{FF2B5EF4-FFF2-40B4-BE49-F238E27FC236}">
                <a16:creationId xmlns:a16="http://schemas.microsoft.com/office/drawing/2014/main" id="{B1ACB0D7-CD3B-3B7E-0BDD-B3F8F569F3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7214" y="304455"/>
            <a:ext cx="1570163" cy="595802"/>
          </a:xfrm>
          <a:prstGeom prst="rect">
            <a:avLst/>
          </a:prstGeom>
        </p:spPr>
      </p:pic>
      <p:pic>
        <p:nvPicPr>
          <p:cNvPr id="3" name="Picture 2" descr="A red circle with black hands&#10;&#10;AI-generated content may be incorrect.">
            <a:extLst>
              <a:ext uri="{FF2B5EF4-FFF2-40B4-BE49-F238E27FC236}">
                <a16:creationId xmlns:a16="http://schemas.microsoft.com/office/drawing/2014/main" id="{B51DFBB9-A8CB-1026-FDEF-8043928F5B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9625" y="5574019"/>
            <a:ext cx="728345" cy="655955"/>
          </a:xfrm>
          <a:prstGeom prst="rect">
            <a:avLst/>
          </a:prstGeom>
        </p:spPr>
      </p:pic>
      <p:pic>
        <p:nvPicPr>
          <p:cNvPr id="4" name="Picture 3" descr="A green logo with a circle and a green circle&#10;&#10;AI-generated content may be incorrect.">
            <a:extLst>
              <a:ext uri="{FF2B5EF4-FFF2-40B4-BE49-F238E27FC236}">
                <a16:creationId xmlns:a16="http://schemas.microsoft.com/office/drawing/2014/main" id="{6EAB7659-1FDE-C61F-DAC4-19CBC05466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2120" y="5709909"/>
            <a:ext cx="1407160" cy="543560"/>
          </a:xfrm>
          <a:prstGeom prst="rect">
            <a:avLst/>
          </a:prstGeom>
        </p:spPr>
      </p:pic>
      <p:pic>
        <p:nvPicPr>
          <p:cNvPr id="6" name="Picture 5" descr="A black background with a black square&#10;&#10;AI-generated content may be incorrect.">
            <a:extLst>
              <a:ext uri="{FF2B5EF4-FFF2-40B4-BE49-F238E27FC236}">
                <a16:creationId xmlns:a16="http://schemas.microsoft.com/office/drawing/2014/main" id="{460934F2-FDBA-CB1E-EA6F-7F0D180E45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34240" y="5709909"/>
            <a:ext cx="1796415" cy="454660"/>
          </a:xfrm>
          <a:prstGeom prst="rect">
            <a:avLst/>
          </a:prstGeom>
        </p:spPr>
      </p:pic>
    </p:spTree>
    <p:extLst>
      <p:ext uri="{BB962C8B-B14F-4D97-AF65-F5344CB8AC3E}">
        <p14:creationId xmlns:p14="http://schemas.microsoft.com/office/powerpoint/2010/main" val="196654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Freeform: Shape 1032">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40" name="Rectangle 1039">
            <a:extLst>
              <a:ext uri="{FF2B5EF4-FFF2-40B4-BE49-F238E27FC236}">
                <a16:creationId xmlns:a16="http://schemas.microsoft.com/office/drawing/2014/main" id="{34C0330F-1D4F-4552-B799-615DD237B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4B10AE75-D69C-5380-CB45-219252B9C9F4}"/>
              </a:ext>
            </a:extLst>
          </p:cNvPr>
          <p:cNvSpPr>
            <a:spLocks noGrp="1"/>
          </p:cNvSpPr>
          <p:nvPr>
            <p:ph type="title"/>
          </p:nvPr>
        </p:nvSpPr>
        <p:spPr>
          <a:xfrm>
            <a:off x="521208" y="978408"/>
            <a:ext cx="4754880" cy="1463040"/>
          </a:xfrm>
        </p:spPr>
        <p:txBody>
          <a:bodyPr vert="horz" lIns="91440" tIns="45720" rIns="91440" bIns="45720" rtlCol="0" anchor="t">
            <a:normAutofit/>
          </a:bodyPr>
          <a:lstStyle/>
          <a:p>
            <a:r>
              <a:rPr lang="en-US" b="1" kern="1200">
                <a:solidFill>
                  <a:schemeClr val="tx1"/>
                </a:solidFill>
                <a:latin typeface="+mj-lt"/>
                <a:ea typeface="+mj-ea"/>
                <a:cs typeface="+mj-cs"/>
              </a:rPr>
              <a:t>Agenda</a:t>
            </a:r>
          </a:p>
        </p:txBody>
      </p:sp>
      <p:sp>
        <p:nvSpPr>
          <p:cNvPr id="1041" name="Rectangle 1040">
            <a:extLst>
              <a:ext uri="{FF2B5EF4-FFF2-40B4-BE49-F238E27FC236}">
                <a16:creationId xmlns:a16="http://schemas.microsoft.com/office/drawing/2014/main" id="{92BE0106-0C20-465B-A1BE-0BAC2737B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4672966"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3" name="Content Placeholder 2">
            <a:extLst>
              <a:ext uri="{FF2B5EF4-FFF2-40B4-BE49-F238E27FC236}">
                <a16:creationId xmlns:a16="http://schemas.microsoft.com/office/drawing/2014/main" id="{F1ABA5BA-39F6-1845-5413-2E3BAF3F60EC}"/>
              </a:ext>
            </a:extLst>
          </p:cNvPr>
          <p:cNvSpPr>
            <a:spLocks noGrp="1"/>
          </p:cNvSpPr>
          <p:nvPr>
            <p:ph sz="half" idx="1"/>
          </p:nvPr>
        </p:nvSpPr>
        <p:spPr>
          <a:xfrm>
            <a:off x="517869" y="1874018"/>
            <a:ext cx="4672584" cy="3767328"/>
          </a:xfrm>
        </p:spPr>
        <p:txBody>
          <a:bodyPr vert="horz" lIns="91440" tIns="45720" rIns="91440" bIns="45720" rtlCol="0">
            <a:normAutofit/>
          </a:bodyPr>
          <a:lstStyle/>
          <a:p>
            <a:r>
              <a:rPr lang="en-US" dirty="0"/>
              <a:t>Opening remarks.</a:t>
            </a:r>
          </a:p>
          <a:p>
            <a:r>
              <a:rPr lang="en-US" dirty="0"/>
              <a:t>Presentation: objective, research questions, summary findings and recommendations. </a:t>
            </a:r>
          </a:p>
          <a:p>
            <a:r>
              <a:rPr lang="en-US" dirty="0"/>
              <a:t>Gorup work: collective reflection and refinement of recommendations.</a:t>
            </a:r>
          </a:p>
          <a:p>
            <a:r>
              <a:rPr lang="en-US" dirty="0"/>
              <a:t>Wrap-Up and Next Steps.</a:t>
            </a:r>
          </a:p>
          <a:p>
            <a:endParaRPr lang="en-US" dirty="0"/>
          </a:p>
        </p:txBody>
      </p:sp>
      <p:pic>
        <p:nvPicPr>
          <p:cNvPr id="1028" name="Picture 4" descr="An aerial view of a city&#10;&#10;AI-generated content may be incorrect.">
            <a:extLst>
              <a:ext uri="{FF2B5EF4-FFF2-40B4-BE49-F238E27FC236}">
                <a16:creationId xmlns:a16="http://schemas.microsoft.com/office/drawing/2014/main" id="{0AC48C4D-3023-7699-4FF3-4E72704AC88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t="16030" r="-1" b="6910"/>
          <a:stretch>
            <a:fillRect/>
          </a:stretch>
        </p:blipFill>
        <p:spPr bwMode="auto">
          <a:xfrm>
            <a:off x="5958018" y="508090"/>
            <a:ext cx="5709726" cy="58469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E589710-CD51-9AA7-D3B5-5B05F6983D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7214" y="304455"/>
            <a:ext cx="1570163" cy="595802"/>
          </a:xfrm>
          <a:prstGeom prst="rect">
            <a:avLst/>
          </a:prstGeom>
        </p:spPr>
      </p:pic>
    </p:spTree>
    <p:extLst>
      <p:ext uri="{BB962C8B-B14F-4D97-AF65-F5344CB8AC3E}">
        <p14:creationId xmlns:p14="http://schemas.microsoft.com/office/powerpoint/2010/main" val="3374344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B900C-87FE-F976-918C-1FE2DCE4EF76}"/>
              </a:ext>
            </a:extLst>
          </p:cNvPr>
          <p:cNvSpPr>
            <a:spLocks noGrp="1"/>
          </p:cNvSpPr>
          <p:nvPr>
            <p:ph type="title"/>
          </p:nvPr>
        </p:nvSpPr>
        <p:spPr/>
        <p:txBody>
          <a:bodyPr>
            <a:normAutofit/>
          </a:bodyPr>
          <a:lstStyle/>
          <a:p>
            <a:r>
              <a:rPr lang="en-RO" sz="4000" dirty="0"/>
              <a:t>Objective</a:t>
            </a:r>
          </a:p>
        </p:txBody>
      </p:sp>
      <p:graphicFrame>
        <p:nvGraphicFramePr>
          <p:cNvPr id="4" name="Content Placeholder 4">
            <a:extLst>
              <a:ext uri="{FF2B5EF4-FFF2-40B4-BE49-F238E27FC236}">
                <a16:creationId xmlns:a16="http://schemas.microsoft.com/office/drawing/2014/main" id="{010792A4-732E-C598-99E7-A4FF88E1C62E}"/>
              </a:ext>
            </a:extLst>
          </p:cNvPr>
          <p:cNvGraphicFramePr>
            <a:graphicFrameLocks noGrp="1"/>
          </p:cNvGraphicFramePr>
          <p:nvPr>
            <p:ph idx="1"/>
            <p:extLst>
              <p:ext uri="{D42A27DB-BD31-4B8C-83A1-F6EECF244321}">
                <p14:modId xmlns:p14="http://schemas.microsoft.com/office/powerpoint/2010/main" val="373952544"/>
              </p:ext>
            </p:extLst>
          </p:nvPr>
        </p:nvGraphicFramePr>
        <p:xfrm>
          <a:off x="515112" y="1889428"/>
          <a:ext cx="11473720" cy="4522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0219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5" name="Rectangle 24">
            <a:extLst>
              <a:ext uri="{FF2B5EF4-FFF2-40B4-BE49-F238E27FC236}">
                <a16:creationId xmlns:a16="http://schemas.microsoft.com/office/drawing/2014/main" id="{AD1BDCCC-E676-2A7E-BE11-2B8C23DB2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203CE5E-FEBE-CB87-27D4-252CC5DBF453}"/>
              </a:ext>
            </a:extLst>
          </p:cNvPr>
          <p:cNvSpPr>
            <a:spLocks noGrp="1"/>
          </p:cNvSpPr>
          <p:nvPr>
            <p:ph type="title"/>
          </p:nvPr>
        </p:nvSpPr>
        <p:spPr>
          <a:xfrm>
            <a:off x="521208" y="978408"/>
            <a:ext cx="11155680" cy="1115568"/>
          </a:xfrm>
        </p:spPr>
        <p:txBody>
          <a:bodyPr vert="horz" lIns="91440" tIns="45720" rIns="91440" bIns="45720" rtlCol="0" anchor="t">
            <a:normAutofit/>
          </a:bodyPr>
          <a:lstStyle/>
          <a:p>
            <a:pPr>
              <a:lnSpc>
                <a:spcPct val="90000"/>
              </a:lnSpc>
            </a:pPr>
            <a:r>
              <a:rPr lang="en-US" sz="3700" b="1" kern="1200" noProof="0" dirty="0">
                <a:solidFill>
                  <a:schemeClr val="tx1"/>
                </a:solidFill>
                <a:latin typeface="+mj-lt"/>
                <a:ea typeface="+mj-ea"/>
                <a:cs typeface="+mj-cs"/>
              </a:rPr>
              <a:t>Overview of CAMEALEON research in 2024/2025 </a:t>
            </a:r>
          </a:p>
        </p:txBody>
      </p:sp>
      <p:sp>
        <p:nvSpPr>
          <p:cNvPr id="27" name="Freeform: Shape 26">
            <a:extLst>
              <a:ext uri="{FF2B5EF4-FFF2-40B4-BE49-F238E27FC236}">
                <a16:creationId xmlns:a16="http://schemas.microsoft.com/office/drawing/2014/main" id="{781C97B1-8A09-6383-8C65-A3B735778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Content Placeholder 4">
            <a:extLst>
              <a:ext uri="{FF2B5EF4-FFF2-40B4-BE49-F238E27FC236}">
                <a16:creationId xmlns:a16="http://schemas.microsoft.com/office/drawing/2014/main" id="{02D8758A-62FA-A120-E76B-252A04C3551B}"/>
              </a:ext>
            </a:extLst>
          </p:cNvPr>
          <p:cNvPicPr>
            <a:picLocks noGrp="1" noChangeAspect="1"/>
          </p:cNvPicPr>
          <p:nvPr>
            <p:ph sz="half" idx="1"/>
          </p:nvPr>
        </p:nvPicPr>
        <p:blipFill>
          <a:blip r:embed="rId3"/>
          <a:stretch>
            <a:fillRect/>
          </a:stretch>
        </p:blipFill>
        <p:spPr>
          <a:xfrm>
            <a:off x="456411" y="1878665"/>
            <a:ext cx="5638065" cy="3182400"/>
          </a:xfrm>
          <a:prstGeom prst="rect">
            <a:avLst/>
          </a:prstGeom>
        </p:spPr>
      </p:pic>
      <p:sp>
        <p:nvSpPr>
          <p:cNvPr id="6" name="Content Placeholder 5">
            <a:extLst>
              <a:ext uri="{FF2B5EF4-FFF2-40B4-BE49-F238E27FC236}">
                <a16:creationId xmlns:a16="http://schemas.microsoft.com/office/drawing/2014/main" id="{F8052F98-F8A7-58E2-CD83-B56FB12C0A06}"/>
              </a:ext>
            </a:extLst>
          </p:cNvPr>
          <p:cNvSpPr>
            <a:spLocks noGrp="1"/>
          </p:cNvSpPr>
          <p:nvPr>
            <p:ph sz="half" idx="2"/>
          </p:nvPr>
        </p:nvSpPr>
        <p:spPr>
          <a:xfrm>
            <a:off x="6547104" y="1635778"/>
            <a:ext cx="5129784" cy="4714132"/>
          </a:xfrm>
        </p:spPr>
        <p:txBody>
          <a:bodyPr vert="horz" lIns="91440" tIns="45720" rIns="91440" bIns="45720" rtlCol="0">
            <a:normAutofit/>
          </a:bodyPr>
          <a:lstStyle/>
          <a:p>
            <a:pPr marL="0" indent="0">
              <a:lnSpc>
                <a:spcPct val="100000"/>
              </a:lnSpc>
              <a:buNone/>
            </a:pPr>
            <a:r>
              <a:rPr lang="en-US" sz="1100" b="1" noProof="0" dirty="0"/>
              <a:t>CAMEALEON’s focus on four thematic areas:</a:t>
            </a:r>
          </a:p>
          <a:p>
            <a:pPr lvl="0">
              <a:lnSpc>
                <a:spcPct val="100000"/>
              </a:lnSpc>
            </a:pPr>
            <a:r>
              <a:rPr lang="en-US" sz="1100" b="1" dirty="0"/>
              <a:t>Social protection </a:t>
            </a:r>
            <a:r>
              <a:rPr lang="en-US" sz="1100" dirty="0"/>
              <a:t>- documenting access barriers for the most vulnerable population groups (older persons, persons with disabilities, and poor/vulnerable HHs); and two policy papers on the expansion of SP systems at the onset of the war and documenting lessons learnt from the SP and humanitarian CVA response.  </a:t>
            </a:r>
          </a:p>
          <a:p>
            <a:pPr lvl="0">
              <a:lnSpc>
                <a:spcPct val="100000"/>
              </a:lnSpc>
            </a:pPr>
            <a:r>
              <a:rPr lang="en-US" sz="1100" b="1" dirty="0"/>
              <a:t>Humanitarian CVA </a:t>
            </a:r>
            <a:r>
              <a:rPr lang="en-US" sz="1100" dirty="0"/>
              <a:t>– reviewing the cash coordination architecture in Lebanon, analyzing the cash for rent modality, and providing innovative research into the role of misinformation around CVA on social cohesion. </a:t>
            </a:r>
          </a:p>
          <a:p>
            <a:pPr lvl="0">
              <a:lnSpc>
                <a:spcPct val="100000"/>
              </a:lnSpc>
            </a:pPr>
            <a:r>
              <a:rPr lang="en-US" sz="1100" b="1" dirty="0"/>
              <a:t>Resilience and self-reliance </a:t>
            </a:r>
            <a:r>
              <a:rPr lang="en-US" sz="1100" dirty="0"/>
              <a:t>– documenting the role of debt as a coping mechanism, evaluating cash plus approaches and their effectiveness, and building an argument for a self-reliance approach to humanitarian programming in Lebanon. </a:t>
            </a:r>
          </a:p>
          <a:p>
            <a:pPr>
              <a:lnSpc>
                <a:spcPct val="100000"/>
              </a:lnSpc>
            </a:pPr>
            <a:r>
              <a:rPr lang="en-US" sz="1100" b="1" dirty="0"/>
              <a:t>Informal networks and civil society </a:t>
            </a:r>
            <a:r>
              <a:rPr lang="en-US" sz="1100" dirty="0"/>
              <a:t>- documenting the role of civil society as first responders and structural challenges, and the role of informal networks on self-reliance. </a:t>
            </a:r>
          </a:p>
          <a:p>
            <a:pPr marL="0" lvl="0" indent="0">
              <a:lnSpc>
                <a:spcPct val="100000"/>
              </a:lnSpc>
              <a:buNone/>
            </a:pPr>
            <a:endParaRPr lang="en-US" sz="1100" dirty="0"/>
          </a:p>
        </p:txBody>
      </p:sp>
      <p:pic>
        <p:nvPicPr>
          <p:cNvPr id="11" name="Picture 10">
            <a:extLst>
              <a:ext uri="{FF2B5EF4-FFF2-40B4-BE49-F238E27FC236}">
                <a16:creationId xmlns:a16="http://schemas.microsoft.com/office/drawing/2014/main" id="{1BC2034F-2F6E-7687-5BC3-D2A7E88884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7214" y="304455"/>
            <a:ext cx="1570163" cy="595802"/>
          </a:xfrm>
          <a:prstGeom prst="rect">
            <a:avLst/>
          </a:prstGeom>
        </p:spPr>
      </p:pic>
    </p:spTree>
    <p:extLst>
      <p:ext uri="{BB962C8B-B14F-4D97-AF65-F5344CB8AC3E}">
        <p14:creationId xmlns:p14="http://schemas.microsoft.com/office/powerpoint/2010/main" val="1302840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C4EEAF-DDD4-C178-B9B8-9BAE410BE22B}"/>
            </a:ext>
          </a:extLst>
        </p:cNvPr>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04213918-F1EB-4BCE-BE23-F5E9851EE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7E7806-2DE2-C8A7-9AF9-068736855347}"/>
              </a:ext>
            </a:extLst>
          </p:cNvPr>
          <p:cNvSpPr>
            <a:spLocks noGrp="1"/>
          </p:cNvSpPr>
          <p:nvPr>
            <p:ph type="title"/>
          </p:nvPr>
        </p:nvSpPr>
        <p:spPr>
          <a:xfrm>
            <a:off x="521208" y="978408"/>
            <a:ext cx="11155680" cy="1463040"/>
          </a:xfrm>
        </p:spPr>
        <p:txBody>
          <a:bodyPr>
            <a:normAutofit/>
          </a:bodyPr>
          <a:lstStyle/>
          <a:p>
            <a:r>
              <a:rPr lang="en-GB"/>
              <a:t>Key research questions</a:t>
            </a:r>
            <a:endParaRPr lang="en-GB" noProof="0"/>
          </a:p>
        </p:txBody>
      </p:sp>
      <p:sp>
        <p:nvSpPr>
          <p:cNvPr id="34" name="Rectangle 33">
            <a:extLst>
              <a:ext uri="{FF2B5EF4-FFF2-40B4-BE49-F238E27FC236}">
                <a16:creationId xmlns:a16="http://schemas.microsoft.com/office/drawing/2014/main" id="{2062E862-C7F7-4CA1-B929-D0B75F5E9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88F50C7-4A2B-9CA5-71A4-642B9B700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7214" y="304455"/>
            <a:ext cx="1570163" cy="595802"/>
          </a:xfrm>
          <a:prstGeom prst="rect">
            <a:avLst/>
          </a:prstGeom>
        </p:spPr>
      </p:pic>
      <p:graphicFrame>
        <p:nvGraphicFramePr>
          <p:cNvPr id="27" name="Content Placeholder 5">
            <a:extLst>
              <a:ext uri="{FF2B5EF4-FFF2-40B4-BE49-F238E27FC236}">
                <a16:creationId xmlns:a16="http://schemas.microsoft.com/office/drawing/2014/main" id="{04EEF492-6873-9AEF-85F5-266F9075FBDC}"/>
              </a:ext>
            </a:extLst>
          </p:cNvPr>
          <p:cNvGraphicFramePr>
            <a:graphicFrameLocks noGrp="1"/>
          </p:cNvGraphicFramePr>
          <p:nvPr>
            <p:ph idx="1"/>
            <p:extLst>
              <p:ext uri="{D42A27DB-BD31-4B8C-83A1-F6EECF244321}">
                <p14:modId xmlns:p14="http://schemas.microsoft.com/office/powerpoint/2010/main" val="3641264129"/>
              </p:ext>
            </p:extLst>
          </p:nvPr>
        </p:nvGraphicFramePr>
        <p:xfrm>
          <a:off x="515112" y="1761893"/>
          <a:ext cx="10691864" cy="47916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29190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12B19-4EB3-FB23-EEF2-12B4CBFB3E1D}"/>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EF2F0694-C63B-6014-C99D-732990109B3B}"/>
              </a:ext>
            </a:extLst>
          </p:cNvPr>
          <p:cNvPicPr>
            <a:picLocks noChangeAspect="1"/>
          </p:cNvPicPr>
          <p:nvPr/>
        </p:nvPicPr>
        <p:blipFill>
          <a:blip r:embed="rId2" cstate="print">
            <a:alphaModFix amt="40000"/>
            <a:extLst>
              <a:ext uri="{28A0092B-C50C-407E-A947-70E740481C1C}">
                <a14:useLocalDpi xmlns:a14="http://schemas.microsoft.com/office/drawing/2010/main" val="0"/>
              </a:ext>
            </a:extLst>
          </a:blip>
          <a:srcRect l="7457" r="14764" b="-1"/>
          <a:stretch>
            <a:fillRect/>
          </a:stretch>
        </p:blipFill>
        <p:spPr>
          <a:xfrm>
            <a:off x="-2149" y="-20686"/>
            <a:ext cx="5979786" cy="6899367"/>
          </a:xfrm>
          <a:prstGeom prst="rect">
            <a:avLst/>
          </a:prstGeom>
          <a:effectLst>
            <a:outerShdw blurRad="50800" dist="50800" dir="5400000" algn="ctr" rotWithShape="0">
              <a:srgbClr val="000000"/>
            </a:outerShdw>
          </a:effectLst>
        </p:spPr>
      </p:pic>
      <p:sp>
        <p:nvSpPr>
          <p:cNvPr id="2" name="Title 1">
            <a:extLst>
              <a:ext uri="{FF2B5EF4-FFF2-40B4-BE49-F238E27FC236}">
                <a16:creationId xmlns:a16="http://schemas.microsoft.com/office/drawing/2014/main" id="{E2E70F14-9744-8D83-491F-C9545A308AD9}"/>
              </a:ext>
            </a:extLst>
          </p:cNvPr>
          <p:cNvSpPr>
            <a:spLocks noGrp="1"/>
          </p:cNvSpPr>
          <p:nvPr>
            <p:ph type="ctrTitle"/>
          </p:nvPr>
        </p:nvSpPr>
        <p:spPr>
          <a:xfrm>
            <a:off x="331018" y="2423658"/>
            <a:ext cx="5021182" cy="2334248"/>
          </a:xfrm>
        </p:spPr>
        <p:txBody>
          <a:bodyPr anchor="t">
            <a:normAutofit/>
          </a:bodyPr>
          <a:lstStyle/>
          <a:p>
            <a:pPr>
              <a:lnSpc>
                <a:spcPct val="90000"/>
              </a:lnSpc>
            </a:pPr>
            <a:r>
              <a:rPr lang="en-US" sz="2600" noProof="0" dirty="0">
                <a:solidFill>
                  <a:schemeClr val="bg1"/>
                </a:solidFill>
              </a:rPr>
              <a:t>1. Social protection and SRSN</a:t>
            </a:r>
          </a:p>
        </p:txBody>
      </p:sp>
      <p:pic>
        <p:nvPicPr>
          <p:cNvPr id="4" name="Picture 3" descr="A blue flag with yellow stars&#10;&#10;AI-generated content may be incorrect.">
            <a:extLst>
              <a:ext uri="{FF2B5EF4-FFF2-40B4-BE49-F238E27FC236}">
                <a16:creationId xmlns:a16="http://schemas.microsoft.com/office/drawing/2014/main" id="{57395327-E445-7AA1-1098-759ECDBA6B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9044" y="348705"/>
            <a:ext cx="987425" cy="999490"/>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046BA120-F77E-B3A7-1E74-7B81B53750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8909" y="508090"/>
            <a:ext cx="1953895" cy="625475"/>
          </a:xfrm>
          <a:prstGeom prst="rect">
            <a:avLst/>
          </a:prstGeom>
        </p:spPr>
      </p:pic>
      <p:pic>
        <p:nvPicPr>
          <p:cNvPr id="6" name="Picture 5" descr="A black and white logo&#10;&#10;AI-generated content may be incorrect.">
            <a:extLst>
              <a:ext uri="{FF2B5EF4-FFF2-40B4-BE49-F238E27FC236}">
                <a16:creationId xmlns:a16="http://schemas.microsoft.com/office/drawing/2014/main" id="{BF1402A9-AE2F-F9B4-3F7A-67F4BD0C3B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17784" y="621120"/>
            <a:ext cx="1741170" cy="382905"/>
          </a:xfrm>
          <a:prstGeom prst="rect">
            <a:avLst/>
          </a:prstGeom>
        </p:spPr>
      </p:pic>
      <p:pic>
        <p:nvPicPr>
          <p:cNvPr id="7" name="Picture 6" descr="A red circle with black hands&#10;&#10;AI-generated content may be incorrect.">
            <a:extLst>
              <a:ext uri="{FF2B5EF4-FFF2-40B4-BE49-F238E27FC236}">
                <a16:creationId xmlns:a16="http://schemas.microsoft.com/office/drawing/2014/main" id="{DA2031B9-6EBD-58FD-46A5-5CC9B3DBAB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4225" y="5518753"/>
            <a:ext cx="694802" cy="625746"/>
          </a:xfrm>
          <a:prstGeom prst="rect">
            <a:avLst/>
          </a:prstGeom>
        </p:spPr>
      </p:pic>
      <p:pic>
        <p:nvPicPr>
          <p:cNvPr id="9" name="Picture 8" descr="A green logo with a circle and a green circle&#10;&#10;AI-generated content may be incorrect.">
            <a:extLst>
              <a:ext uri="{FF2B5EF4-FFF2-40B4-BE49-F238E27FC236}">
                <a16:creationId xmlns:a16="http://schemas.microsoft.com/office/drawing/2014/main" id="{9637BE6A-F7B9-A32E-74A9-2083992DC5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42361" y="5632810"/>
            <a:ext cx="1342356" cy="518528"/>
          </a:xfrm>
          <a:prstGeom prst="rect">
            <a:avLst/>
          </a:prstGeom>
        </p:spPr>
      </p:pic>
      <p:pic>
        <p:nvPicPr>
          <p:cNvPr id="10" name="Picture 9" descr="A black background with a black square&#10;&#10;AI-generated content may be incorrect.">
            <a:extLst>
              <a:ext uri="{FF2B5EF4-FFF2-40B4-BE49-F238E27FC236}">
                <a16:creationId xmlns:a16="http://schemas.microsoft.com/office/drawing/2014/main" id="{D3EA77E1-0386-9486-8ECE-C4844ECA0BF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63342" y="5632810"/>
            <a:ext cx="1713684" cy="433721"/>
          </a:xfrm>
          <a:prstGeom prst="rect">
            <a:avLst/>
          </a:prstGeom>
        </p:spPr>
      </p:pic>
      <p:pic>
        <p:nvPicPr>
          <p:cNvPr id="11" name="Picture 10" descr="A close up of a logo&#10;&#10;AI-generated content may be incorrect.">
            <a:extLst>
              <a:ext uri="{FF2B5EF4-FFF2-40B4-BE49-F238E27FC236}">
                <a16:creationId xmlns:a16="http://schemas.microsoft.com/office/drawing/2014/main" id="{847C5DA7-0AAC-0BAA-EA4E-4AB6CA8E421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05913" y="5629000"/>
            <a:ext cx="1358711" cy="515499"/>
          </a:xfrm>
          <a:prstGeom prst="rect">
            <a:avLst/>
          </a:prstGeom>
        </p:spPr>
      </p:pic>
    </p:spTree>
    <p:extLst>
      <p:ext uri="{BB962C8B-B14F-4D97-AF65-F5344CB8AC3E}">
        <p14:creationId xmlns:p14="http://schemas.microsoft.com/office/powerpoint/2010/main" val="174237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1D678-D56D-8338-DB32-BB401C741B10}"/>
              </a:ext>
            </a:extLst>
          </p:cNvPr>
          <p:cNvSpPr>
            <a:spLocks noGrp="1"/>
          </p:cNvSpPr>
          <p:nvPr>
            <p:ph type="title"/>
          </p:nvPr>
        </p:nvSpPr>
        <p:spPr>
          <a:xfrm>
            <a:off x="521207" y="978408"/>
            <a:ext cx="11337417" cy="850392"/>
          </a:xfrm>
        </p:spPr>
        <p:txBody>
          <a:bodyPr>
            <a:noAutofit/>
          </a:bodyPr>
          <a:lstStyle/>
          <a:p>
            <a:r>
              <a:rPr lang="en-US" sz="3600" dirty="0"/>
              <a:t>1. Social protection – Key findings across the studies </a:t>
            </a:r>
            <a:br>
              <a:rPr lang="en-US" sz="3600" dirty="0"/>
            </a:br>
            <a:endParaRPr lang="en-RO" sz="3600" dirty="0"/>
          </a:p>
        </p:txBody>
      </p:sp>
      <p:sp>
        <p:nvSpPr>
          <p:cNvPr id="4" name="Content Placeholder 3">
            <a:extLst>
              <a:ext uri="{FF2B5EF4-FFF2-40B4-BE49-F238E27FC236}">
                <a16:creationId xmlns:a16="http://schemas.microsoft.com/office/drawing/2014/main" id="{936BE502-C98A-440A-9109-CAA4839A1473}"/>
              </a:ext>
            </a:extLst>
          </p:cNvPr>
          <p:cNvSpPr>
            <a:spLocks noGrp="1"/>
          </p:cNvSpPr>
          <p:nvPr>
            <p:ph sz="half" idx="2"/>
          </p:nvPr>
        </p:nvSpPr>
        <p:spPr>
          <a:xfrm>
            <a:off x="6519672" y="1828800"/>
            <a:ext cx="5166360" cy="4517136"/>
          </a:xfrm>
        </p:spPr>
        <p:txBody>
          <a:bodyPr>
            <a:normAutofit fontScale="85000" lnSpcReduction="20000"/>
          </a:bodyPr>
          <a:lstStyle/>
          <a:p>
            <a:r>
              <a:rPr lang="en-US" b="1" dirty="0"/>
              <a:t>Narrow targeting approach: </a:t>
            </a:r>
            <a:r>
              <a:rPr lang="en-US" dirty="0"/>
              <a:t>The focus on poverty targeting—rather than lifecycle and intersecting vulnerabilities—leaves children, older persons, people with disabilities, women, and newly impoverished households inadequately protected.</a:t>
            </a:r>
          </a:p>
          <a:p>
            <a:r>
              <a:rPr lang="en-US" b="1" dirty="0"/>
              <a:t>Inadequate assistance: </a:t>
            </a:r>
            <a:r>
              <a:rPr lang="en-US" dirty="0"/>
              <a:t>Even when accessed, support is widely perceived as insufficient, short‑term, and unreliable.</a:t>
            </a:r>
          </a:p>
          <a:p>
            <a:r>
              <a:rPr lang="en-US" b="1" dirty="0"/>
              <a:t>Harmful outcomes</a:t>
            </a:r>
            <a:r>
              <a:rPr lang="en-US" dirty="0"/>
              <a:t>: These limitations contribute to negative coping strategies and long‑term risks to dignity, wellbeing, and human capital development.</a:t>
            </a:r>
          </a:p>
          <a:p>
            <a:r>
              <a:rPr lang="en-US" b="1" dirty="0"/>
              <a:t>Crisis amplification risk</a:t>
            </a:r>
            <a:r>
              <a:rPr lang="en-US" dirty="0"/>
              <a:t>: In a full‑scale crisis, existing social protection </a:t>
            </a:r>
            <a:r>
              <a:rPr lang="en-US" dirty="0" err="1"/>
              <a:t>programmes</a:t>
            </a:r>
            <a:r>
              <a:rPr lang="en-US" dirty="0"/>
              <a:t> risk further entrenching and amplifying patterns of exclusion.</a:t>
            </a:r>
          </a:p>
          <a:p>
            <a:r>
              <a:rPr lang="en-GB" b="1" dirty="0"/>
              <a:t>SRSN: The rollout of the SRSN during the 2024–2025 crisis generated critical lessons</a:t>
            </a:r>
            <a:r>
              <a:rPr lang="en-GB" dirty="0"/>
              <a:t>, including that system building approaches may not be appropriate during an emergency response. </a:t>
            </a:r>
          </a:p>
          <a:p>
            <a:endParaRPr lang="en-US" dirty="0"/>
          </a:p>
          <a:p>
            <a:endParaRPr lang="en-RO" dirty="0"/>
          </a:p>
        </p:txBody>
      </p:sp>
      <p:sp>
        <p:nvSpPr>
          <p:cNvPr id="5" name="Content Placeholder 3">
            <a:extLst>
              <a:ext uri="{FF2B5EF4-FFF2-40B4-BE49-F238E27FC236}">
                <a16:creationId xmlns:a16="http://schemas.microsoft.com/office/drawing/2014/main" id="{D5645BB0-595B-1D05-DFCF-35D5E8CCB8C5}"/>
              </a:ext>
            </a:extLst>
          </p:cNvPr>
          <p:cNvSpPr>
            <a:spLocks noGrp="1"/>
          </p:cNvSpPr>
          <p:nvPr>
            <p:ph sz="half" idx="1"/>
          </p:nvPr>
        </p:nvSpPr>
        <p:spPr>
          <a:xfrm>
            <a:off x="521208" y="1828800"/>
            <a:ext cx="5166360" cy="4517136"/>
          </a:xfrm>
        </p:spPr>
        <p:txBody>
          <a:bodyPr vert="horz" lIns="91440" tIns="45720" rIns="91440" bIns="45720" rtlCol="0">
            <a:normAutofit fontScale="85000" lnSpcReduction="20000"/>
          </a:bodyPr>
          <a:lstStyle/>
          <a:p>
            <a:r>
              <a:rPr lang="en-US" b="1" noProof="0" dirty="0"/>
              <a:t>Systematic exclusion</a:t>
            </a:r>
            <a:r>
              <a:rPr lang="en-US" noProof="0" dirty="0"/>
              <a:t>: Across CAMEALEON studies, Lebanon’s social protection system consistently fails to reach those facing the highest levels of vulnerability.</a:t>
            </a:r>
          </a:p>
          <a:p>
            <a:r>
              <a:rPr lang="en-US" b="1" noProof="0" dirty="0"/>
              <a:t>Structural access barriers: </a:t>
            </a:r>
            <a:r>
              <a:rPr lang="en-US" noProof="0" dirty="0"/>
              <a:t>Digital exclusion, high transport costs, inaccessible registration and payment mechanisms, rigid eligibility criteria, and opaque targeting processes drive widespread exclusion and self‑exclusion.</a:t>
            </a:r>
          </a:p>
          <a:p>
            <a:r>
              <a:rPr lang="en-US" b="1" noProof="0" dirty="0"/>
              <a:t>Weak outreach and trust deficits: </a:t>
            </a:r>
            <a:r>
              <a:rPr lang="en-US" noProof="0" dirty="0"/>
              <a:t>Poor communication, misinformation, and short‑term outreach are compounded by deep mistrust in state and humanitarian actors, linked to perceptions of politicization, unfairness, and reliance on wasta rather than need.</a:t>
            </a:r>
          </a:p>
        </p:txBody>
      </p:sp>
      <p:pic>
        <p:nvPicPr>
          <p:cNvPr id="6" name="Picture 5">
            <a:extLst>
              <a:ext uri="{FF2B5EF4-FFF2-40B4-BE49-F238E27FC236}">
                <a16:creationId xmlns:a16="http://schemas.microsoft.com/office/drawing/2014/main" id="{F67F5C6B-DC53-C19A-CF7A-78283D7AF8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1816" y="210189"/>
            <a:ext cx="1570163" cy="595802"/>
          </a:xfrm>
          <a:prstGeom prst="rect">
            <a:avLst/>
          </a:prstGeom>
        </p:spPr>
      </p:pic>
    </p:spTree>
    <p:extLst>
      <p:ext uri="{BB962C8B-B14F-4D97-AF65-F5344CB8AC3E}">
        <p14:creationId xmlns:p14="http://schemas.microsoft.com/office/powerpoint/2010/main" val="3690970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06468-C454-6DE4-441C-D40E093643E9}"/>
              </a:ext>
            </a:extLst>
          </p:cNvPr>
          <p:cNvSpPr>
            <a:spLocks noGrp="1"/>
          </p:cNvSpPr>
          <p:nvPr>
            <p:ph type="title"/>
          </p:nvPr>
        </p:nvSpPr>
        <p:spPr>
          <a:xfrm>
            <a:off x="521208" y="978408"/>
            <a:ext cx="11155680" cy="762145"/>
          </a:xfrm>
        </p:spPr>
        <p:txBody>
          <a:bodyPr>
            <a:normAutofit/>
          </a:bodyPr>
          <a:lstStyle/>
          <a:p>
            <a:r>
              <a:rPr lang="en-GB" sz="4000" noProof="0" dirty="0"/>
              <a:t>Recommendations- SRSN </a:t>
            </a:r>
          </a:p>
        </p:txBody>
      </p:sp>
      <p:sp>
        <p:nvSpPr>
          <p:cNvPr id="3" name="Content Placeholder 2">
            <a:extLst>
              <a:ext uri="{FF2B5EF4-FFF2-40B4-BE49-F238E27FC236}">
                <a16:creationId xmlns:a16="http://schemas.microsoft.com/office/drawing/2014/main" id="{A3AC84C0-2C24-0028-D57A-C544BB82FE8D}"/>
              </a:ext>
            </a:extLst>
          </p:cNvPr>
          <p:cNvSpPr>
            <a:spLocks noGrp="1"/>
          </p:cNvSpPr>
          <p:nvPr>
            <p:ph sz="half" idx="1"/>
          </p:nvPr>
        </p:nvSpPr>
        <p:spPr>
          <a:xfrm>
            <a:off x="515112" y="1740552"/>
            <a:ext cx="5166360" cy="4838667"/>
          </a:xfrm>
        </p:spPr>
        <p:txBody>
          <a:bodyPr>
            <a:noAutofit/>
          </a:bodyPr>
          <a:lstStyle/>
          <a:p>
            <a:r>
              <a:rPr lang="en-GB" sz="1400" b="1" dirty="0"/>
              <a:t>Preparedness plan</a:t>
            </a:r>
            <a:r>
              <a:rPr lang="en-GB" sz="1400" dirty="0"/>
              <a:t>: Need of an overall preparedness plan and strategy that clarifies roles and responsibilities and sets state-led interventions strategies, in partnership with international and national humanitarian actors and civil society. </a:t>
            </a:r>
            <a:endParaRPr lang="en-GB" sz="1400" b="1" noProof="0" dirty="0"/>
          </a:p>
          <a:p>
            <a:r>
              <a:rPr lang="en-GB" sz="1400" b="1" noProof="0" dirty="0"/>
              <a:t>Clarify purpose</a:t>
            </a:r>
            <a:r>
              <a:rPr lang="en-GB" sz="1400" noProof="0" dirty="0"/>
              <a:t>: In crises, SRSN must prioritize rapid cash delivery, not registry development and system‑building objectives.</a:t>
            </a:r>
          </a:p>
          <a:p>
            <a:r>
              <a:rPr lang="en-GB" sz="1400" b="1" noProof="0" dirty="0"/>
              <a:t>Speed over procedures</a:t>
            </a:r>
            <a:r>
              <a:rPr lang="en-GB" sz="1400" noProof="0" dirty="0"/>
              <a:t>: In‑person verification, multiple datasets reconciliation, and a lack of deduplication protocols delayed assistance—shift to rolling enrolment and ongoing payments, common in humanitarian </a:t>
            </a:r>
            <a:r>
              <a:rPr lang="en-GB" sz="1400" noProof="0" dirty="0" err="1"/>
              <a:t>cas</a:t>
            </a:r>
            <a:r>
              <a:rPr lang="en-GB" sz="1400" dirty="0"/>
              <a:t>h programs.</a:t>
            </a:r>
            <a:endParaRPr lang="en-GB" sz="1400" noProof="0" dirty="0"/>
          </a:p>
          <a:p>
            <a:r>
              <a:rPr lang="en-GB" sz="1400" b="1" dirty="0"/>
              <a:t>Expand fast</a:t>
            </a:r>
            <a:r>
              <a:rPr lang="en-GB" sz="1400" dirty="0"/>
              <a:t>: Urgent horizontal and vertical expansion needed for both SRSN and AMAN; during crises, dedicated registration pathways for newly displaced people and higher transfer values are required.</a:t>
            </a:r>
          </a:p>
          <a:p>
            <a:pPr lvl="0"/>
            <a:endParaRPr lang="en-GB" sz="1400" noProof="0" dirty="0"/>
          </a:p>
        </p:txBody>
      </p:sp>
      <p:sp>
        <p:nvSpPr>
          <p:cNvPr id="4" name="Content Placeholder 3">
            <a:extLst>
              <a:ext uri="{FF2B5EF4-FFF2-40B4-BE49-F238E27FC236}">
                <a16:creationId xmlns:a16="http://schemas.microsoft.com/office/drawing/2014/main" id="{A6A892A5-E492-7470-017F-11399C96D36B}"/>
              </a:ext>
            </a:extLst>
          </p:cNvPr>
          <p:cNvSpPr>
            <a:spLocks noGrp="1"/>
          </p:cNvSpPr>
          <p:nvPr>
            <p:ph sz="half" idx="2"/>
          </p:nvPr>
        </p:nvSpPr>
        <p:spPr>
          <a:xfrm>
            <a:off x="6504432" y="1740552"/>
            <a:ext cx="5166360" cy="4604492"/>
          </a:xfrm>
        </p:spPr>
        <p:txBody>
          <a:bodyPr>
            <a:normAutofit fontScale="92500" lnSpcReduction="10000"/>
          </a:bodyPr>
          <a:lstStyle/>
          <a:p>
            <a:r>
              <a:rPr lang="en-GB" sz="1600" b="1" dirty="0"/>
              <a:t>Reach the excluded</a:t>
            </a:r>
            <a:r>
              <a:rPr lang="en-GB" sz="1600" dirty="0"/>
              <a:t>: Online registration must be paired with active outreach, especially for digitally excluded groups.</a:t>
            </a:r>
          </a:p>
          <a:p>
            <a:r>
              <a:rPr lang="en-GB" sz="1600" b="1" dirty="0"/>
              <a:t>Fix data flows</a:t>
            </a:r>
            <a:r>
              <a:rPr lang="en-GB" sz="1600" dirty="0"/>
              <a:t>: Enable two‑way, interoperable data sharing between </a:t>
            </a:r>
            <a:r>
              <a:rPr lang="en-GB" sz="1600" dirty="0" err="1"/>
              <a:t>MoSA</a:t>
            </a:r>
            <a:r>
              <a:rPr lang="en-GB" sz="1600" dirty="0"/>
              <a:t> and humanitarian actors as opposed to one way distribution of lists from </a:t>
            </a:r>
            <a:r>
              <a:rPr lang="en-GB" sz="1600" dirty="0" err="1"/>
              <a:t>MoSA</a:t>
            </a:r>
            <a:r>
              <a:rPr lang="en-GB" sz="1600" dirty="0"/>
              <a:t>. </a:t>
            </a:r>
          </a:p>
          <a:p>
            <a:r>
              <a:rPr lang="en-GB" sz="1600" b="1" dirty="0"/>
              <a:t>Explore collaborative models</a:t>
            </a:r>
            <a:r>
              <a:rPr lang="en-GB" sz="1600" dirty="0"/>
              <a:t>: Collaborative approaches (</a:t>
            </a:r>
            <a:r>
              <a:rPr lang="en-GB" sz="1600" dirty="0" err="1"/>
              <a:t>MoSA</a:t>
            </a:r>
            <a:r>
              <a:rPr lang="en-GB" sz="1600" dirty="0"/>
              <a:t>, UN, NGOs, local civil society) are more effective at delivering assistance faster and at scale compared to single actor delivery systems.</a:t>
            </a:r>
          </a:p>
          <a:p>
            <a:r>
              <a:rPr lang="en-GB" sz="1600" b="1" dirty="0"/>
              <a:t>State leadership</a:t>
            </a:r>
            <a:r>
              <a:rPr lang="en-GB" sz="1600" dirty="0"/>
              <a:t>: SRSN must evolve from a donor financed delivery channel into a state‑led mechanism, with growing domestic financing as ODA declines.</a:t>
            </a:r>
          </a:p>
          <a:p>
            <a:r>
              <a:rPr lang="en-GB" sz="1600" b="1" dirty="0" err="1"/>
              <a:t>MoSA’s</a:t>
            </a:r>
            <a:r>
              <a:rPr lang="en-GB" sz="1600" b="1" dirty="0"/>
              <a:t> role</a:t>
            </a:r>
            <a:r>
              <a:rPr lang="en-GB" sz="1600" dirty="0"/>
              <a:t>: Shift from humanitarian cash coordination to long‑term social protection system development under the NSPS and SRSN system building. </a:t>
            </a:r>
          </a:p>
        </p:txBody>
      </p:sp>
      <p:pic>
        <p:nvPicPr>
          <p:cNvPr id="7" name="Picture 6">
            <a:extLst>
              <a:ext uri="{FF2B5EF4-FFF2-40B4-BE49-F238E27FC236}">
                <a16:creationId xmlns:a16="http://schemas.microsoft.com/office/drawing/2014/main" id="{66B3B19F-7BC6-D910-F508-B0564D8F08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7214" y="304455"/>
            <a:ext cx="1570163" cy="595802"/>
          </a:xfrm>
          <a:prstGeom prst="rect">
            <a:avLst/>
          </a:prstGeom>
        </p:spPr>
      </p:pic>
    </p:spTree>
    <p:extLst>
      <p:ext uri="{BB962C8B-B14F-4D97-AF65-F5344CB8AC3E}">
        <p14:creationId xmlns:p14="http://schemas.microsoft.com/office/powerpoint/2010/main" val="1063347797"/>
      </p:ext>
    </p:extLst>
  </p:cSld>
  <p:clrMapOvr>
    <a:masterClrMapping/>
  </p:clrMapOvr>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7412</TotalTime>
  <Words>3705</Words>
  <Application>Microsoft Macintosh PowerPoint</Application>
  <PresentationFormat>Widescreen</PresentationFormat>
  <Paragraphs>182</Paragraphs>
  <Slides>23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vt:lpstr>
      <vt:lpstr>Arial</vt:lpstr>
      <vt:lpstr>Bierstadt</vt:lpstr>
      <vt:lpstr>Calibri</vt:lpstr>
      <vt:lpstr>Wingdings</vt:lpstr>
      <vt:lpstr>GestaltVTI</vt:lpstr>
      <vt:lpstr>From war to war: what have we learnt from Social Protection and Humanitarian Cash Assistance in Lebanon in times of peace? </vt:lpstr>
      <vt:lpstr>PowerPoint Presentation</vt:lpstr>
      <vt:lpstr>Agenda</vt:lpstr>
      <vt:lpstr>Objective</vt:lpstr>
      <vt:lpstr>Overview of CAMEALEON research in 2024/2025 </vt:lpstr>
      <vt:lpstr>Key research questions</vt:lpstr>
      <vt:lpstr>1. Social protection and SRSN</vt:lpstr>
      <vt:lpstr>1. Social protection – Key findings across the studies  </vt:lpstr>
      <vt:lpstr>Recommendations- SRSN </vt:lpstr>
      <vt:lpstr>Recommendations- Social Protection reform </vt:lpstr>
      <vt:lpstr>Group work – 15min.</vt:lpstr>
      <vt:lpstr>2. Humanitarian CVA: coordination, self-reliance, cash plus, debt. </vt:lpstr>
      <vt:lpstr>2. CAMEALEON research on CVA</vt:lpstr>
      <vt:lpstr>CAMEALEON research on CVA</vt:lpstr>
      <vt:lpstr>Reccomendations – cash coordination  </vt:lpstr>
      <vt:lpstr>Reccomendations – resilience and self-reliance </vt:lpstr>
      <vt:lpstr>Group work – 15min.</vt:lpstr>
      <vt:lpstr>3. Role of civil society and informal networks</vt:lpstr>
      <vt:lpstr>Informal networks and local civil society </vt:lpstr>
      <vt:lpstr>3. Role of informal networks and local civil society </vt:lpstr>
      <vt:lpstr>Reccomendations </vt:lpstr>
      <vt:lpstr>Group work – 10min.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Diana Tonea</dc:creator>
  <cp:lastModifiedBy>Diana Tonea</cp:lastModifiedBy>
  <cp:revision>39</cp:revision>
  <dcterms:created xsi:type="dcterms:W3CDTF">2026-04-14T18:19:21Z</dcterms:created>
  <dcterms:modified xsi:type="dcterms:W3CDTF">2026-04-25T07:39:30Z</dcterms:modified>
</cp:coreProperties>
</file>