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65" r:id="rId3"/>
    <p:sldId id="257" r:id="rId4"/>
    <p:sldId id="266" r:id="rId5"/>
    <p:sldId id="261" r:id="rId6"/>
    <p:sldId id="267" r:id="rId7"/>
    <p:sldId id="268" r:id="rId8"/>
    <p:sldId id="269" r:id="rId9"/>
    <p:sldId id="271" r:id="rId10"/>
  </p:sldIdLst>
  <p:sldSz cx="18288000" cy="10287000"/>
  <p:notesSz cx="6858000" cy="9144000"/>
  <p:embeddedFontLst>
    <p:embeddedFont>
      <p:font typeface="Aileron Bold" pitchFamily="2" charset="77"/>
      <p:regular r:id="rId12"/>
      <p:bold r:id="rId13"/>
    </p:embeddedFont>
    <p:embeddedFont>
      <p:font typeface="Canva Sans" panose="020B0503030501040103" pitchFamily="34" charset="0"/>
      <p:regular r:id="rId14"/>
    </p:embeddedFont>
    <p:embeddedFont>
      <p:font typeface="Canva Sans Bold" panose="020B0803030501040103" pitchFamily="3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465F"/>
    <a:srgbClr val="830032"/>
    <a:srgbClr val="840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8D06A-B1F4-344D-8C69-45CD5C037A4F}" v="6" dt="2026-02-23T13:57:34.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7" autoAdjust="0"/>
    <p:restoredTop sz="94615" autoAdjust="0"/>
  </p:normalViewPr>
  <p:slideViewPr>
    <p:cSldViewPr>
      <p:cViewPr varScale="1">
        <p:scale>
          <a:sx n="89" d="100"/>
          <a:sy n="89" d="100"/>
        </p:scale>
        <p:origin x="184" y="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3D8B2-51DC-A84E-99D9-0F71A3289E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55F75B-2C0E-2B43-B858-A3C97211DC5F}">
      <dgm:prSet custT="1"/>
      <dgm:spPr>
        <a:solidFill>
          <a:srgbClr val="A7465F"/>
        </a:solidFill>
      </dgm:spPr>
      <dgm:t>
        <a:bodyPr/>
        <a:lstStyle/>
        <a:p>
          <a:r>
            <a:rPr lang="en-US" sz="1800" b="1" dirty="0">
              <a:latin typeface="Helvetica" pitchFamily="2" charset="0"/>
            </a:rPr>
            <a:t>Strengthen and consolidate disaster risk management within a comprehensive national legal framework</a:t>
          </a:r>
          <a:r>
            <a:rPr lang="en-LB" sz="1800" dirty="0">
              <a:latin typeface="Helvetica" pitchFamily="2" charset="0"/>
            </a:rPr>
            <a:t> </a:t>
          </a:r>
        </a:p>
      </dgm:t>
    </dgm:pt>
    <dgm:pt modelId="{7ECF4C53-C522-FE47-A61C-E5A04BC108B6}" type="parTrans" cxnId="{6C9C877F-D883-1844-9290-7949A9788037}">
      <dgm:prSet/>
      <dgm:spPr/>
      <dgm:t>
        <a:bodyPr/>
        <a:lstStyle/>
        <a:p>
          <a:endParaRPr lang="en-US" sz="1800">
            <a:latin typeface="Helvetica" pitchFamily="2" charset="0"/>
          </a:endParaRPr>
        </a:p>
      </dgm:t>
    </dgm:pt>
    <dgm:pt modelId="{27831F6B-5387-3947-91B4-4F3DB9B99556}" type="sibTrans" cxnId="{6C9C877F-D883-1844-9290-7949A9788037}">
      <dgm:prSet/>
      <dgm:spPr/>
      <dgm:t>
        <a:bodyPr/>
        <a:lstStyle/>
        <a:p>
          <a:endParaRPr lang="en-US" sz="1800">
            <a:latin typeface="Helvetica" pitchFamily="2" charset="0"/>
          </a:endParaRPr>
        </a:p>
      </dgm:t>
    </dgm:pt>
    <dgm:pt modelId="{044F3776-D566-9C43-96A9-2BF3ECCB2DA4}">
      <dgm:prSet custT="1"/>
      <dgm:spPr>
        <a:solidFill>
          <a:srgbClr val="A7465F"/>
        </a:solidFill>
      </dgm:spPr>
      <dgm:t>
        <a:bodyPr/>
        <a:lstStyle/>
        <a:p>
          <a:r>
            <a:rPr lang="en-US" sz="1800" b="1">
              <a:latin typeface="Helvetica" pitchFamily="2" charset="0"/>
            </a:rPr>
            <a:t>Mobilize coordinated advocacy for a national emergency governance framework</a:t>
          </a:r>
          <a:r>
            <a:rPr lang="en-LB" sz="1800">
              <a:latin typeface="Helvetica" pitchFamily="2" charset="0"/>
            </a:rPr>
            <a:t> </a:t>
          </a:r>
        </a:p>
      </dgm:t>
    </dgm:pt>
    <dgm:pt modelId="{10243CD1-289E-0543-82AA-FFC0630BA7F5}" type="parTrans" cxnId="{4EA993E1-2DE2-1749-AEBF-43784675B1F0}">
      <dgm:prSet/>
      <dgm:spPr/>
      <dgm:t>
        <a:bodyPr/>
        <a:lstStyle/>
        <a:p>
          <a:endParaRPr lang="en-US" sz="1800">
            <a:latin typeface="Helvetica" pitchFamily="2" charset="0"/>
          </a:endParaRPr>
        </a:p>
      </dgm:t>
    </dgm:pt>
    <dgm:pt modelId="{0C85D00C-3ADC-C14D-A8C7-9CAFA6F2D509}" type="sibTrans" cxnId="{4EA993E1-2DE2-1749-AEBF-43784675B1F0}">
      <dgm:prSet/>
      <dgm:spPr/>
      <dgm:t>
        <a:bodyPr/>
        <a:lstStyle/>
        <a:p>
          <a:endParaRPr lang="en-US" sz="1800">
            <a:latin typeface="Helvetica" pitchFamily="2" charset="0"/>
          </a:endParaRPr>
        </a:p>
      </dgm:t>
    </dgm:pt>
    <dgm:pt modelId="{0572B0E5-1705-334F-96FF-EBF20D00F5BD}">
      <dgm:prSet custT="1"/>
      <dgm:spPr>
        <a:solidFill>
          <a:srgbClr val="A7465F"/>
        </a:solidFill>
      </dgm:spPr>
      <dgm:t>
        <a:bodyPr/>
        <a:lstStyle/>
        <a:p>
          <a:r>
            <a:rPr lang="en-US" sz="1800" b="1">
              <a:latin typeface="Helvetica" pitchFamily="2" charset="0"/>
            </a:rPr>
            <a:t>Strengthen and integrate information-sharing and preparedness systems within existing emergency governance structures</a:t>
          </a:r>
          <a:r>
            <a:rPr lang="en-LB" sz="1800">
              <a:latin typeface="Helvetica" pitchFamily="2" charset="0"/>
            </a:rPr>
            <a:t> </a:t>
          </a:r>
        </a:p>
      </dgm:t>
    </dgm:pt>
    <dgm:pt modelId="{213D7FE9-C2A3-7345-B488-86CE3FD866ED}" type="parTrans" cxnId="{02CDDA12-2EFF-874E-B46E-C32E6158E454}">
      <dgm:prSet/>
      <dgm:spPr/>
      <dgm:t>
        <a:bodyPr/>
        <a:lstStyle/>
        <a:p>
          <a:endParaRPr lang="en-US" sz="1800">
            <a:latin typeface="Helvetica" pitchFamily="2" charset="0"/>
          </a:endParaRPr>
        </a:p>
      </dgm:t>
    </dgm:pt>
    <dgm:pt modelId="{3395B5C1-0B4D-2D41-A7F3-02A684D721FB}" type="sibTrans" cxnId="{02CDDA12-2EFF-874E-B46E-C32E6158E454}">
      <dgm:prSet/>
      <dgm:spPr/>
      <dgm:t>
        <a:bodyPr/>
        <a:lstStyle/>
        <a:p>
          <a:endParaRPr lang="en-US" sz="1800">
            <a:latin typeface="Helvetica" pitchFamily="2" charset="0"/>
          </a:endParaRPr>
        </a:p>
      </dgm:t>
    </dgm:pt>
    <dgm:pt modelId="{DC791077-F6D1-6C48-9EE9-544B7127A4CC}">
      <dgm:prSet custT="1"/>
      <dgm:spPr>
        <a:solidFill>
          <a:srgbClr val="A7465F"/>
        </a:solidFill>
      </dgm:spPr>
      <dgm:t>
        <a:bodyPr/>
        <a:lstStyle/>
        <a:p>
          <a:r>
            <a:rPr lang="en-US" sz="1800" b="1">
              <a:latin typeface="Helvetica" pitchFamily="2" charset="0"/>
            </a:rPr>
            <a:t>Reinforce the localization agenda with more inclusive protection, safeguarding, and do-no-harm standards</a:t>
          </a:r>
          <a:r>
            <a:rPr lang="en-LB" sz="1800">
              <a:latin typeface="Helvetica" pitchFamily="2" charset="0"/>
            </a:rPr>
            <a:t> </a:t>
          </a:r>
        </a:p>
      </dgm:t>
    </dgm:pt>
    <dgm:pt modelId="{46FFD3D7-548A-A64A-8EA8-6453B6A080B3}" type="parTrans" cxnId="{4DF0FFAE-C627-874D-9B20-F4DEC6E8FD55}">
      <dgm:prSet/>
      <dgm:spPr/>
      <dgm:t>
        <a:bodyPr/>
        <a:lstStyle/>
        <a:p>
          <a:endParaRPr lang="en-US" sz="1800">
            <a:latin typeface="Helvetica" pitchFamily="2" charset="0"/>
          </a:endParaRPr>
        </a:p>
      </dgm:t>
    </dgm:pt>
    <dgm:pt modelId="{462487FE-7416-F64A-A912-B0BDCEB4ADDF}" type="sibTrans" cxnId="{4DF0FFAE-C627-874D-9B20-F4DEC6E8FD55}">
      <dgm:prSet/>
      <dgm:spPr/>
      <dgm:t>
        <a:bodyPr/>
        <a:lstStyle/>
        <a:p>
          <a:endParaRPr lang="en-US" sz="1800">
            <a:latin typeface="Helvetica" pitchFamily="2" charset="0"/>
          </a:endParaRPr>
        </a:p>
      </dgm:t>
    </dgm:pt>
    <dgm:pt modelId="{29100F70-ED4F-7D4D-9043-3E593363BCC3}">
      <dgm:prSet custT="1"/>
      <dgm:spPr>
        <a:solidFill>
          <a:srgbClr val="A7465F"/>
        </a:solidFill>
      </dgm:spPr>
      <dgm:t>
        <a:bodyPr/>
        <a:lstStyle/>
        <a:p>
          <a:r>
            <a:rPr lang="en-LB" sz="1800" b="1">
              <a:latin typeface="Helvetica" pitchFamily="2" charset="0"/>
            </a:rPr>
            <a:t>Systematically document lessons learned and formalize replicable informal coordination protocols</a:t>
          </a:r>
          <a:r>
            <a:rPr lang="en-LB" sz="1800">
              <a:latin typeface="Helvetica" pitchFamily="2" charset="0"/>
            </a:rPr>
            <a:t> </a:t>
          </a:r>
        </a:p>
      </dgm:t>
    </dgm:pt>
    <dgm:pt modelId="{AFD59D8A-B082-0148-8014-509FA7AA740D}" type="parTrans" cxnId="{DBA159AE-1128-0D43-A22C-CF613C2BF6FB}">
      <dgm:prSet/>
      <dgm:spPr/>
      <dgm:t>
        <a:bodyPr/>
        <a:lstStyle/>
        <a:p>
          <a:endParaRPr lang="en-US" sz="1800">
            <a:latin typeface="Helvetica" pitchFamily="2" charset="0"/>
          </a:endParaRPr>
        </a:p>
      </dgm:t>
    </dgm:pt>
    <dgm:pt modelId="{B8255408-4418-2143-A691-A17328B2FB0A}" type="sibTrans" cxnId="{DBA159AE-1128-0D43-A22C-CF613C2BF6FB}">
      <dgm:prSet/>
      <dgm:spPr/>
      <dgm:t>
        <a:bodyPr/>
        <a:lstStyle/>
        <a:p>
          <a:endParaRPr lang="en-US" sz="1800">
            <a:latin typeface="Helvetica" pitchFamily="2" charset="0"/>
          </a:endParaRPr>
        </a:p>
      </dgm:t>
    </dgm:pt>
    <dgm:pt modelId="{E4607F5F-B76B-8F42-B743-A1512F6E7692}">
      <dgm:prSet custT="1"/>
      <dgm:spPr>
        <a:solidFill>
          <a:srgbClr val="A7465F"/>
        </a:solidFill>
      </dgm:spPr>
      <dgm:t>
        <a:bodyPr/>
        <a:lstStyle/>
        <a:p>
          <a:r>
            <a:rPr lang="en-LB" sz="1800" b="1">
              <a:latin typeface="Helvetica" pitchFamily="2" charset="0"/>
            </a:rPr>
            <a:t>Devise a clear roadmap aimed at integrating CSOs into early-warning and national preparedness systems</a:t>
          </a:r>
          <a:r>
            <a:rPr lang="en-LB" sz="1800">
              <a:latin typeface="Helvetica" pitchFamily="2" charset="0"/>
            </a:rPr>
            <a:t> </a:t>
          </a:r>
        </a:p>
      </dgm:t>
    </dgm:pt>
    <dgm:pt modelId="{E604DE32-C528-8F4B-BDAC-AA9DC7749013}" type="parTrans" cxnId="{8298A0D5-6E33-CC4C-94A6-CE3863A6FD33}">
      <dgm:prSet/>
      <dgm:spPr/>
      <dgm:t>
        <a:bodyPr/>
        <a:lstStyle/>
        <a:p>
          <a:endParaRPr lang="en-US" sz="1800">
            <a:latin typeface="Helvetica" pitchFamily="2" charset="0"/>
          </a:endParaRPr>
        </a:p>
      </dgm:t>
    </dgm:pt>
    <dgm:pt modelId="{10708FAF-D651-6D45-AF3F-43531191D73B}" type="sibTrans" cxnId="{8298A0D5-6E33-CC4C-94A6-CE3863A6FD33}">
      <dgm:prSet/>
      <dgm:spPr/>
      <dgm:t>
        <a:bodyPr/>
        <a:lstStyle/>
        <a:p>
          <a:endParaRPr lang="en-US" sz="1800">
            <a:latin typeface="Helvetica" pitchFamily="2" charset="0"/>
          </a:endParaRPr>
        </a:p>
      </dgm:t>
    </dgm:pt>
    <dgm:pt modelId="{F9385ABC-3AC1-F043-8431-A1CE62F10E7B}">
      <dgm:prSet custT="1"/>
      <dgm:spPr>
        <a:solidFill>
          <a:srgbClr val="A7465F"/>
        </a:solidFill>
      </dgm:spPr>
      <dgm:t>
        <a:bodyPr/>
        <a:lstStyle/>
        <a:p>
          <a:r>
            <a:rPr lang="en-US" sz="1800" b="1">
              <a:latin typeface="Helvetica" pitchFamily="2" charset="0"/>
            </a:rPr>
            <a:t>Revamp vulnerability analysis and targeting approaches in emergency response</a:t>
          </a:r>
          <a:r>
            <a:rPr lang="en-LB" sz="1800">
              <a:latin typeface="Helvetica" pitchFamily="2" charset="0"/>
            </a:rPr>
            <a:t> </a:t>
          </a:r>
        </a:p>
      </dgm:t>
    </dgm:pt>
    <dgm:pt modelId="{9D258291-F4D5-044E-BD02-50428063D2F6}" type="parTrans" cxnId="{AA3C6562-7A67-A14B-B4D6-7183370F56B5}">
      <dgm:prSet/>
      <dgm:spPr/>
      <dgm:t>
        <a:bodyPr/>
        <a:lstStyle/>
        <a:p>
          <a:endParaRPr lang="en-US" sz="1800">
            <a:latin typeface="Helvetica" pitchFamily="2" charset="0"/>
          </a:endParaRPr>
        </a:p>
      </dgm:t>
    </dgm:pt>
    <dgm:pt modelId="{B31BA882-8D07-C34C-8969-021EE8A2DF01}" type="sibTrans" cxnId="{AA3C6562-7A67-A14B-B4D6-7183370F56B5}">
      <dgm:prSet/>
      <dgm:spPr/>
      <dgm:t>
        <a:bodyPr/>
        <a:lstStyle/>
        <a:p>
          <a:endParaRPr lang="en-US" sz="1800">
            <a:latin typeface="Helvetica" pitchFamily="2" charset="0"/>
          </a:endParaRPr>
        </a:p>
      </dgm:t>
    </dgm:pt>
    <dgm:pt modelId="{6E86CA3C-555D-6C4A-B255-621786FE6CBD}">
      <dgm:prSet custT="1"/>
      <dgm:spPr>
        <a:solidFill>
          <a:srgbClr val="A7465F"/>
        </a:solidFill>
      </dgm:spPr>
      <dgm:t>
        <a:bodyPr/>
        <a:lstStyle/>
        <a:p>
          <a:r>
            <a:rPr lang="en-LB" sz="1800" b="1">
              <a:latin typeface="Helvetica" pitchFamily="2" charset="0"/>
            </a:rPr>
            <a:t>Ensure inclusive and accessible strategies through coordination bodies during crises</a:t>
          </a:r>
          <a:r>
            <a:rPr lang="en-LB" sz="1800">
              <a:latin typeface="Helvetica" pitchFamily="2" charset="0"/>
            </a:rPr>
            <a:t> </a:t>
          </a:r>
        </a:p>
      </dgm:t>
    </dgm:pt>
    <dgm:pt modelId="{D7F3DB20-9690-4C4B-8C96-1C2A531C5DB4}" type="parTrans" cxnId="{E0FD5089-EF5F-DD4E-B306-F880BFC77B85}">
      <dgm:prSet/>
      <dgm:spPr/>
      <dgm:t>
        <a:bodyPr/>
        <a:lstStyle/>
        <a:p>
          <a:endParaRPr lang="en-US" sz="1800">
            <a:latin typeface="Helvetica" pitchFamily="2" charset="0"/>
          </a:endParaRPr>
        </a:p>
      </dgm:t>
    </dgm:pt>
    <dgm:pt modelId="{3CE5BFCF-27E8-4B40-A391-4E6A8943634A}" type="sibTrans" cxnId="{E0FD5089-EF5F-DD4E-B306-F880BFC77B85}">
      <dgm:prSet/>
      <dgm:spPr/>
      <dgm:t>
        <a:bodyPr/>
        <a:lstStyle/>
        <a:p>
          <a:endParaRPr lang="en-US" sz="1800">
            <a:latin typeface="Helvetica" pitchFamily="2" charset="0"/>
          </a:endParaRPr>
        </a:p>
      </dgm:t>
    </dgm:pt>
    <dgm:pt modelId="{4C66F073-D4B9-D947-8420-3C325E0D4820}">
      <dgm:prSet custT="1"/>
      <dgm:spPr>
        <a:solidFill>
          <a:srgbClr val="A7465F"/>
        </a:solidFill>
      </dgm:spPr>
      <dgm:t>
        <a:bodyPr/>
        <a:lstStyle/>
        <a:p>
          <a:r>
            <a:rPr lang="en-LB" sz="1800" b="1" dirty="0">
              <a:latin typeface="Helvetica" pitchFamily="2" charset="0"/>
            </a:rPr>
            <a:t>Strengthen CSOs’ operational capacity to respond to displacement and livelihood disruptions caused by the ongoing bombardments</a:t>
          </a:r>
          <a:r>
            <a:rPr lang="en-LB" sz="1800" dirty="0">
              <a:latin typeface="Helvetica" pitchFamily="2" charset="0"/>
            </a:rPr>
            <a:t> </a:t>
          </a:r>
        </a:p>
      </dgm:t>
    </dgm:pt>
    <dgm:pt modelId="{02DBD944-215E-1547-9AC2-68370B032013}" type="parTrans" cxnId="{9F861018-CF64-8C4B-882D-E8C6895F67CB}">
      <dgm:prSet/>
      <dgm:spPr/>
      <dgm:t>
        <a:bodyPr/>
        <a:lstStyle/>
        <a:p>
          <a:endParaRPr lang="en-US" sz="1800">
            <a:latin typeface="Helvetica" pitchFamily="2" charset="0"/>
          </a:endParaRPr>
        </a:p>
      </dgm:t>
    </dgm:pt>
    <dgm:pt modelId="{8B7E9B9E-C1F3-B840-B73A-C4FE0FCC1ECB}" type="sibTrans" cxnId="{9F861018-CF64-8C4B-882D-E8C6895F67CB}">
      <dgm:prSet/>
      <dgm:spPr/>
      <dgm:t>
        <a:bodyPr/>
        <a:lstStyle/>
        <a:p>
          <a:endParaRPr lang="en-US" sz="1800">
            <a:latin typeface="Helvetica" pitchFamily="2" charset="0"/>
          </a:endParaRPr>
        </a:p>
      </dgm:t>
    </dgm:pt>
    <dgm:pt modelId="{340E688D-4917-D045-9AC0-F451A37DA8A7}" type="pres">
      <dgm:prSet presAssocID="{5C13D8B2-51DC-A84E-99D9-0F71A3289E7D}" presName="linear" presStyleCnt="0">
        <dgm:presLayoutVars>
          <dgm:animLvl val="lvl"/>
          <dgm:resizeHandles val="exact"/>
        </dgm:presLayoutVars>
      </dgm:prSet>
      <dgm:spPr/>
    </dgm:pt>
    <dgm:pt modelId="{C795B5BA-BC04-E04E-B05F-911052DB7A79}" type="pres">
      <dgm:prSet presAssocID="{E755F75B-2C0E-2B43-B858-A3C97211DC5F}" presName="parentText" presStyleLbl="node1" presStyleIdx="0" presStyleCnt="9">
        <dgm:presLayoutVars>
          <dgm:chMax val="0"/>
          <dgm:bulletEnabled val="1"/>
        </dgm:presLayoutVars>
      </dgm:prSet>
      <dgm:spPr/>
    </dgm:pt>
    <dgm:pt modelId="{04EA1DC3-65E7-7C4A-980A-A6886D3750CF}" type="pres">
      <dgm:prSet presAssocID="{27831F6B-5387-3947-91B4-4F3DB9B99556}" presName="spacer" presStyleCnt="0"/>
      <dgm:spPr/>
    </dgm:pt>
    <dgm:pt modelId="{46C98667-3A60-084A-8D79-7F542F15B460}" type="pres">
      <dgm:prSet presAssocID="{044F3776-D566-9C43-96A9-2BF3ECCB2DA4}" presName="parentText" presStyleLbl="node1" presStyleIdx="1" presStyleCnt="9">
        <dgm:presLayoutVars>
          <dgm:chMax val="0"/>
          <dgm:bulletEnabled val="1"/>
        </dgm:presLayoutVars>
      </dgm:prSet>
      <dgm:spPr/>
    </dgm:pt>
    <dgm:pt modelId="{5DB199A9-BCF8-6241-B3BC-932EBA101D44}" type="pres">
      <dgm:prSet presAssocID="{0C85D00C-3ADC-C14D-A8C7-9CAFA6F2D509}" presName="spacer" presStyleCnt="0"/>
      <dgm:spPr/>
    </dgm:pt>
    <dgm:pt modelId="{EBF7DD66-9AED-274F-B556-A64A0CE19048}" type="pres">
      <dgm:prSet presAssocID="{0572B0E5-1705-334F-96FF-EBF20D00F5BD}" presName="parentText" presStyleLbl="node1" presStyleIdx="2" presStyleCnt="9">
        <dgm:presLayoutVars>
          <dgm:chMax val="0"/>
          <dgm:bulletEnabled val="1"/>
        </dgm:presLayoutVars>
      </dgm:prSet>
      <dgm:spPr/>
    </dgm:pt>
    <dgm:pt modelId="{89430D9A-8327-B349-A833-8CF90308E7A9}" type="pres">
      <dgm:prSet presAssocID="{3395B5C1-0B4D-2D41-A7F3-02A684D721FB}" presName="spacer" presStyleCnt="0"/>
      <dgm:spPr/>
    </dgm:pt>
    <dgm:pt modelId="{9FBBF892-7729-A74F-8173-6F95F1DA7D45}" type="pres">
      <dgm:prSet presAssocID="{DC791077-F6D1-6C48-9EE9-544B7127A4CC}" presName="parentText" presStyleLbl="node1" presStyleIdx="3" presStyleCnt="9">
        <dgm:presLayoutVars>
          <dgm:chMax val="0"/>
          <dgm:bulletEnabled val="1"/>
        </dgm:presLayoutVars>
      </dgm:prSet>
      <dgm:spPr/>
    </dgm:pt>
    <dgm:pt modelId="{6CDF743D-9F37-FD4F-A470-171364CDC5FF}" type="pres">
      <dgm:prSet presAssocID="{462487FE-7416-F64A-A912-B0BDCEB4ADDF}" presName="spacer" presStyleCnt="0"/>
      <dgm:spPr/>
    </dgm:pt>
    <dgm:pt modelId="{3233E049-ECEC-E54D-AE11-6FA911678887}" type="pres">
      <dgm:prSet presAssocID="{29100F70-ED4F-7D4D-9043-3E593363BCC3}" presName="parentText" presStyleLbl="node1" presStyleIdx="4" presStyleCnt="9">
        <dgm:presLayoutVars>
          <dgm:chMax val="0"/>
          <dgm:bulletEnabled val="1"/>
        </dgm:presLayoutVars>
      </dgm:prSet>
      <dgm:spPr/>
    </dgm:pt>
    <dgm:pt modelId="{B38889B6-B41E-5C4B-8661-87A5AC29A3C0}" type="pres">
      <dgm:prSet presAssocID="{B8255408-4418-2143-A691-A17328B2FB0A}" presName="spacer" presStyleCnt="0"/>
      <dgm:spPr/>
    </dgm:pt>
    <dgm:pt modelId="{6C75BAC1-C00C-E04A-8EB4-43CEA496E57B}" type="pres">
      <dgm:prSet presAssocID="{E4607F5F-B76B-8F42-B743-A1512F6E7692}" presName="parentText" presStyleLbl="node1" presStyleIdx="5" presStyleCnt="9">
        <dgm:presLayoutVars>
          <dgm:chMax val="0"/>
          <dgm:bulletEnabled val="1"/>
        </dgm:presLayoutVars>
      </dgm:prSet>
      <dgm:spPr/>
    </dgm:pt>
    <dgm:pt modelId="{C97F7378-9BC5-7F49-BB01-2D6D2D602D8B}" type="pres">
      <dgm:prSet presAssocID="{10708FAF-D651-6D45-AF3F-43531191D73B}" presName="spacer" presStyleCnt="0"/>
      <dgm:spPr/>
    </dgm:pt>
    <dgm:pt modelId="{294A3554-8327-204A-AD61-738999F579F6}" type="pres">
      <dgm:prSet presAssocID="{F9385ABC-3AC1-F043-8431-A1CE62F10E7B}" presName="parentText" presStyleLbl="node1" presStyleIdx="6" presStyleCnt="9">
        <dgm:presLayoutVars>
          <dgm:chMax val="0"/>
          <dgm:bulletEnabled val="1"/>
        </dgm:presLayoutVars>
      </dgm:prSet>
      <dgm:spPr/>
    </dgm:pt>
    <dgm:pt modelId="{3222C855-D3EF-AC42-B6CB-3494BBFA8C80}" type="pres">
      <dgm:prSet presAssocID="{B31BA882-8D07-C34C-8969-021EE8A2DF01}" presName="spacer" presStyleCnt="0"/>
      <dgm:spPr/>
    </dgm:pt>
    <dgm:pt modelId="{5E402A12-C251-4D46-B456-3BF244BE7D71}" type="pres">
      <dgm:prSet presAssocID="{6E86CA3C-555D-6C4A-B255-621786FE6CBD}" presName="parentText" presStyleLbl="node1" presStyleIdx="7" presStyleCnt="9">
        <dgm:presLayoutVars>
          <dgm:chMax val="0"/>
          <dgm:bulletEnabled val="1"/>
        </dgm:presLayoutVars>
      </dgm:prSet>
      <dgm:spPr/>
    </dgm:pt>
    <dgm:pt modelId="{CCC1CE39-37D8-AE41-B9EA-339F323FF19E}" type="pres">
      <dgm:prSet presAssocID="{3CE5BFCF-27E8-4B40-A391-4E6A8943634A}" presName="spacer" presStyleCnt="0"/>
      <dgm:spPr/>
    </dgm:pt>
    <dgm:pt modelId="{26475392-2AB1-A54C-B5ED-2E3D6525F99A}" type="pres">
      <dgm:prSet presAssocID="{4C66F073-D4B9-D947-8420-3C325E0D4820}" presName="parentText" presStyleLbl="node1" presStyleIdx="8" presStyleCnt="9">
        <dgm:presLayoutVars>
          <dgm:chMax val="0"/>
          <dgm:bulletEnabled val="1"/>
        </dgm:presLayoutVars>
      </dgm:prSet>
      <dgm:spPr/>
    </dgm:pt>
  </dgm:ptLst>
  <dgm:cxnLst>
    <dgm:cxn modelId="{02CDDA12-2EFF-874E-B46E-C32E6158E454}" srcId="{5C13D8B2-51DC-A84E-99D9-0F71A3289E7D}" destId="{0572B0E5-1705-334F-96FF-EBF20D00F5BD}" srcOrd="2" destOrd="0" parTransId="{213D7FE9-C2A3-7345-B488-86CE3FD866ED}" sibTransId="{3395B5C1-0B4D-2D41-A7F3-02A684D721FB}"/>
    <dgm:cxn modelId="{9F861018-CF64-8C4B-882D-E8C6895F67CB}" srcId="{5C13D8B2-51DC-A84E-99D9-0F71A3289E7D}" destId="{4C66F073-D4B9-D947-8420-3C325E0D4820}" srcOrd="8" destOrd="0" parTransId="{02DBD944-215E-1547-9AC2-68370B032013}" sibTransId="{8B7E9B9E-C1F3-B840-B73A-C4FE0FCC1ECB}"/>
    <dgm:cxn modelId="{23F25418-840D-C648-BBE9-74595645C3A1}" type="presOf" srcId="{DC791077-F6D1-6C48-9EE9-544B7127A4CC}" destId="{9FBBF892-7729-A74F-8173-6F95F1DA7D45}" srcOrd="0" destOrd="0" presId="urn:microsoft.com/office/officeart/2005/8/layout/vList2"/>
    <dgm:cxn modelId="{83668058-E977-834D-BA73-049A1ABB7078}" type="presOf" srcId="{E755F75B-2C0E-2B43-B858-A3C97211DC5F}" destId="{C795B5BA-BC04-E04E-B05F-911052DB7A79}" srcOrd="0" destOrd="0" presId="urn:microsoft.com/office/officeart/2005/8/layout/vList2"/>
    <dgm:cxn modelId="{FAA1C659-166A-AF49-8C02-76E21D828DD1}" type="presOf" srcId="{F9385ABC-3AC1-F043-8431-A1CE62F10E7B}" destId="{294A3554-8327-204A-AD61-738999F579F6}" srcOrd="0" destOrd="0" presId="urn:microsoft.com/office/officeart/2005/8/layout/vList2"/>
    <dgm:cxn modelId="{B684B05A-7EFF-FC42-89F7-9E91083D92E9}" type="presOf" srcId="{044F3776-D566-9C43-96A9-2BF3ECCB2DA4}" destId="{46C98667-3A60-084A-8D79-7F542F15B460}" srcOrd="0" destOrd="0" presId="urn:microsoft.com/office/officeart/2005/8/layout/vList2"/>
    <dgm:cxn modelId="{9B3BF75E-6B79-AB46-9834-11A68DDF2A93}" type="presOf" srcId="{29100F70-ED4F-7D4D-9043-3E593363BCC3}" destId="{3233E049-ECEC-E54D-AE11-6FA911678887}" srcOrd="0" destOrd="0" presId="urn:microsoft.com/office/officeart/2005/8/layout/vList2"/>
    <dgm:cxn modelId="{AA3C6562-7A67-A14B-B4D6-7183370F56B5}" srcId="{5C13D8B2-51DC-A84E-99D9-0F71A3289E7D}" destId="{F9385ABC-3AC1-F043-8431-A1CE62F10E7B}" srcOrd="6" destOrd="0" parTransId="{9D258291-F4D5-044E-BD02-50428063D2F6}" sibTransId="{B31BA882-8D07-C34C-8969-021EE8A2DF01}"/>
    <dgm:cxn modelId="{6C9C877F-D883-1844-9290-7949A9788037}" srcId="{5C13D8B2-51DC-A84E-99D9-0F71A3289E7D}" destId="{E755F75B-2C0E-2B43-B858-A3C97211DC5F}" srcOrd="0" destOrd="0" parTransId="{7ECF4C53-C522-FE47-A61C-E5A04BC108B6}" sibTransId="{27831F6B-5387-3947-91B4-4F3DB9B99556}"/>
    <dgm:cxn modelId="{E0FD5089-EF5F-DD4E-B306-F880BFC77B85}" srcId="{5C13D8B2-51DC-A84E-99D9-0F71A3289E7D}" destId="{6E86CA3C-555D-6C4A-B255-621786FE6CBD}" srcOrd="7" destOrd="0" parTransId="{D7F3DB20-9690-4C4B-8C96-1C2A531C5DB4}" sibTransId="{3CE5BFCF-27E8-4B40-A391-4E6A8943634A}"/>
    <dgm:cxn modelId="{F9F5E39F-5977-0248-BE5A-EC2F81D89C6D}" type="presOf" srcId="{6E86CA3C-555D-6C4A-B255-621786FE6CBD}" destId="{5E402A12-C251-4D46-B456-3BF244BE7D71}" srcOrd="0" destOrd="0" presId="urn:microsoft.com/office/officeart/2005/8/layout/vList2"/>
    <dgm:cxn modelId="{DBA159AE-1128-0D43-A22C-CF613C2BF6FB}" srcId="{5C13D8B2-51DC-A84E-99D9-0F71A3289E7D}" destId="{29100F70-ED4F-7D4D-9043-3E593363BCC3}" srcOrd="4" destOrd="0" parTransId="{AFD59D8A-B082-0148-8014-509FA7AA740D}" sibTransId="{B8255408-4418-2143-A691-A17328B2FB0A}"/>
    <dgm:cxn modelId="{4DF0FFAE-C627-874D-9B20-F4DEC6E8FD55}" srcId="{5C13D8B2-51DC-A84E-99D9-0F71A3289E7D}" destId="{DC791077-F6D1-6C48-9EE9-544B7127A4CC}" srcOrd="3" destOrd="0" parTransId="{46FFD3D7-548A-A64A-8EA8-6453B6A080B3}" sibTransId="{462487FE-7416-F64A-A912-B0BDCEB4ADDF}"/>
    <dgm:cxn modelId="{8298A0D5-6E33-CC4C-94A6-CE3863A6FD33}" srcId="{5C13D8B2-51DC-A84E-99D9-0F71A3289E7D}" destId="{E4607F5F-B76B-8F42-B743-A1512F6E7692}" srcOrd="5" destOrd="0" parTransId="{E604DE32-C528-8F4B-BDAC-AA9DC7749013}" sibTransId="{10708FAF-D651-6D45-AF3F-43531191D73B}"/>
    <dgm:cxn modelId="{4EA993E1-2DE2-1749-AEBF-43784675B1F0}" srcId="{5C13D8B2-51DC-A84E-99D9-0F71A3289E7D}" destId="{044F3776-D566-9C43-96A9-2BF3ECCB2DA4}" srcOrd="1" destOrd="0" parTransId="{10243CD1-289E-0543-82AA-FFC0630BA7F5}" sibTransId="{0C85D00C-3ADC-C14D-A8C7-9CAFA6F2D509}"/>
    <dgm:cxn modelId="{ABA91AE6-D0AB-9E44-BA58-0333F544427C}" type="presOf" srcId="{0572B0E5-1705-334F-96FF-EBF20D00F5BD}" destId="{EBF7DD66-9AED-274F-B556-A64A0CE19048}" srcOrd="0" destOrd="0" presId="urn:microsoft.com/office/officeart/2005/8/layout/vList2"/>
    <dgm:cxn modelId="{9E99ADF7-FF8E-5A4F-AB55-761626698CF1}" type="presOf" srcId="{E4607F5F-B76B-8F42-B743-A1512F6E7692}" destId="{6C75BAC1-C00C-E04A-8EB4-43CEA496E57B}" srcOrd="0" destOrd="0" presId="urn:microsoft.com/office/officeart/2005/8/layout/vList2"/>
    <dgm:cxn modelId="{CB5517F8-ACBE-A44C-B2FC-D61D6C89E3FE}" type="presOf" srcId="{4C66F073-D4B9-D947-8420-3C325E0D4820}" destId="{26475392-2AB1-A54C-B5ED-2E3D6525F99A}" srcOrd="0" destOrd="0" presId="urn:microsoft.com/office/officeart/2005/8/layout/vList2"/>
    <dgm:cxn modelId="{FE8DA6FA-73BE-3043-8F05-E449556BF8A1}" type="presOf" srcId="{5C13D8B2-51DC-A84E-99D9-0F71A3289E7D}" destId="{340E688D-4917-D045-9AC0-F451A37DA8A7}" srcOrd="0" destOrd="0" presId="urn:microsoft.com/office/officeart/2005/8/layout/vList2"/>
    <dgm:cxn modelId="{EEAF9ADB-1E9C-D449-860E-9290FD4DE319}" type="presParOf" srcId="{340E688D-4917-D045-9AC0-F451A37DA8A7}" destId="{C795B5BA-BC04-E04E-B05F-911052DB7A79}" srcOrd="0" destOrd="0" presId="urn:microsoft.com/office/officeart/2005/8/layout/vList2"/>
    <dgm:cxn modelId="{63B55F20-5890-B642-AAB6-D2C7DCCB8F4A}" type="presParOf" srcId="{340E688D-4917-D045-9AC0-F451A37DA8A7}" destId="{04EA1DC3-65E7-7C4A-980A-A6886D3750CF}" srcOrd="1" destOrd="0" presId="urn:microsoft.com/office/officeart/2005/8/layout/vList2"/>
    <dgm:cxn modelId="{275AF212-249B-174F-8F13-703132AB6097}" type="presParOf" srcId="{340E688D-4917-D045-9AC0-F451A37DA8A7}" destId="{46C98667-3A60-084A-8D79-7F542F15B460}" srcOrd="2" destOrd="0" presId="urn:microsoft.com/office/officeart/2005/8/layout/vList2"/>
    <dgm:cxn modelId="{18E17DC4-23AE-964B-AEB3-01BE2618BDCF}" type="presParOf" srcId="{340E688D-4917-D045-9AC0-F451A37DA8A7}" destId="{5DB199A9-BCF8-6241-B3BC-932EBA101D44}" srcOrd="3" destOrd="0" presId="urn:microsoft.com/office/officeart/2005/8/layout/vList2"/>
    <dgm:cxn modelId="{D93BDBAD-90F6-4344-8118-D5A3188BA437}" type="presParOf" srcId="{340E688D-4917-D045-9AC0-F451A37DA8A7}" destId="{EBF7DD66-9AED-274F-B556-A64A0CE19048}" srcOrd="4" destOrd="0" presId="urn:microsoft.com/office/officeart/2005/8/layout/vList2"/>
    <dgm:cxn modelId="{6F805A0C-863A-984C-9139-9C1472CFE3C2}" type="presParOf" srcId="{340E688D-4917-D045-9AC0-F451A37DA8A7}" destId="{89430D9A-8327-B349-A833-8CF90308E7A9}" srcOrd="5" destOrd="0" presId="urn:microsoft.com/office/officeart/2005/8/layout/vList2"/>
    <dgm:cxn modelId="{E9138040-27D0-BE45-9807-809C5C551A4A}" type="presParOf" srcId="{340E688D-4917-D045-9AC0-F451A37DA8A7}" destId="{9FBBF892-7729-A74F-8173-6F95F1DA7D45}" srcOrd="6" destOrd="0" presId="urn:microsoft.com/office/officeart/2005/8/layout/vList2"/>
    <dgm:cxn modelId="{601F8F8B-6D04-1E46-80F8-978F99749E33}" type="presParOf" srcId="{340E688D-4917-D045-9AC0-F451A37DA8A7}" destId="{6CDF743D-9F37-FD4F-A470-171364CDC5FF}" srcOrd="7" destOrd="0" presId="urn:microsoft.com/office/officeart/2005/8/layout/vList2"/>
    <dgm:cxn modelId="{9F18D712-64C4-8A45-90F5-6B913D19F04E}" type="presParOf" srcId="{340E688D-4917-D045-9AC0-F451A37DA8A7}" destId="{3233E049-ECEC-E54D-AE11-6FA911678887}" srcOrd="8" destOrd="0" presId="urn:microsoft.com/office/officeart/2005/8/layout/vList2"/>
    <dgm:cxn modelId="{70EDA2EB-94B0-D942-87F0-3625468CFFD8}" type="presParOf" srcId="{340E688D-4917-D045-9AC0-F451A37DA8A7}" destId="{B38889B6-B41E-5C4B-8661-87A5AC29A3C0}" srcOrd="9" destOrd="0" presId="urn:microsoft.com/office/officeart/2005/8/layout/vList2"/>
    <dgm:cxn modelId="{ED87A4F1-5D87-CB49-B70F-A92A4E044394}" type="presParOf" srcId="{340E688D-4917-D045-9AC0-F451A37DA8A7}" destId="{6C75BAC1-C00C-E04A-8EB4-43CEA496E57B}" srcOrd="10" destOrd="0" presId="urn:microsoft.com/office/officeart/2005/8/layout/vList2"/>
    <dgm:cxn modelId="{FE437B06-BCEB-9A4D-A19D-90B000E229BC}" type="presParOf" srcId="{340E688D-4917-D045-9AC0-F451A37DA8A7}" destId="{C97F7378-9BC5-7F49-BB01-2D6D2D602D8B}" srcOrd="11" destOrd="0" presId="urn:microsoft.com/office/officeart/2005/8/layout/vList2"/>
    <dgm:cxn modelId="{CFC82183-5376-5C47-88AA-98BA8451793C}" type="presParOf" srcId="{340E688D-4917-D045-9AC0-F451A37DA8A7}" destId="{294A3554-8327-204A-AD61-738999F579F6}" srcOrd="12" destOrd="0" presId="urn:microsoft.com/office/officeart/2005/8/layout/vList2"/>
    <dgm:cxn modelId="{93148663-2260-4C45-9A5F-A79E13D6766D}" type="presParOf" srcId="{340E688D-4917-D045-9AC0-F451A37DA8A7}" destId="{3222C855-D3EF-AC42-B6CB-3494BBFA8C80}" srcOrd="13" destOrd="0" presId="urn:microsoft.com/office/officeart/2005/8/layout/vList2"/>
    <dgm:cxn modelId="{AD28F780-AC83-1341-9186-8BD7F5ADE7D6}" type="presParOf" srcId="{340E688D-4917-D045-9AC0-F451A37DA8A7}" destId="{5E402A12-C251-4D46-B456-3BF244BE7D71}" srcOrd="14" destOrd="0" presId="urn:microsoft.com/office/officeart/2005/8/layout/vList2"/>
    <dgm:cxn modelId="{2326314C-2728-D24B-B367-0F03939A83D7}" type="presParOf" srcId="{340E688D-4917-D045-9AC0-F451A37DA8A7}" destId="{CCC1CE39-37D8-AE41-B9EA-339F323FF19E}" srcOrd="15" destOrd="0" presId="urn:microsoft.com/office/officeart/2005/8/layout/vList2"/>
    <dgm:cxn modelId="{FD0F6FAF-8BF7-C349-BE5A-56D2B1665067}" type="presParOf" srcId="{340E688D-4917-D045-9AC0-F451A37DA8A7}" destId="{26475392-2AB1-A54C-B5ED-2E3D6525F99A}"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5B5BA-BC04-E04E-B05F-911052DB7A79}">
      <dsp:nvSpPr>
        <dsp:cNvPr id="0" name=""/>
        <dsp:cNvSpPr/>
      </dsp:nvSpPr>
      <dsp:spPr>
        <a:xfrm>
          <a:off x="0" y="76379"/>
          <a:ext cx="9220200" cy="692640"/>
        </a:xfrm>
        <a:prstGeom prst="roundRect">
          <a:avLst/>
        </a:prstGeom>
        <a:solidFill>
          <a:srgbClr val="A746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Helvetica" pitchFamily="2" charset="0"/>
            </a:rPr>
            <a:t>Strengthen and consolidate disaster risk management within a comprehensive national legal framework</a:t>
          </a:r>
          <a:r>
            <a:rPr lang="en-LB" sz="1800" kern="1200" dirty="0">
              <a:latin typeface="Helvetica" pitchFamily="2" charset="0"/>
            </a:rPr>
            <a:t> </a:t>
          </a:r>
        </a:p>
      </dsp:txBody>
      <dsp:txXfrm>
        <a:off x="33812" y="110191"/>
        <a:ext cx="9152576" cy="625016"/>
      </dsp:txXfrm>
    </dsp:sp>
    <dsp:sp modelId="{46C98667-3A60-084A-8D79-7F542F15B460}">
      <dsp:nvSpPr>
        <dsp:cNvPr id="0" name=""/>
        <dsp:cNvSpPr/>
      </dsp:nvSpPr>
      <dsp:spPr>
        <a:xfrm>
          <a:off x="0" y="875579"/>
          <a:ext cx="9220200" cy="692640"/>
        </a:xfrm>
        <a:prstGeom prst="roundRect">
          <a:avLst/>
        </a:prstGeom>
        <a:solidFill>
          <a:srgbClr val="A746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Helvetica" pitchFamily="2" charset="0"/>
            </a:rPr>
            <a:t>Mobilize coordinated advocacy for a national emergency governance framework</a:t>
          </a:r>
          <a:r>
            <a:rPr lang="en-LB" sz="1800" kern="1200">
              <a:latin typeface="Helvetica" pitchFamily="2" charset="0"/>
            </a:rPr>
            <a:t> </a:t>
          </a:r>
        </a:p>
      </dsp:txBody>
      <dsp:txXfrm>
        <a:off x="33812" y="909391"/>
        <a:ext cx="9152576" cy="625016"/>
      </dsp:txXfrm>
    </dsp:sp>
    <dsp:sp modelId="{EBF7DD66-9AED-274F-B556-A64A0CE19048}">
      <dsp:nvSpPr>
        <dsp:cNvPr id="0" name=""/>
        <dsp:cNvSpPr/>
      </dsp:nvSpPr>
      <dsp:spPr>
        <a:xfrm>
          <a:off x="0" y="1674779"/>
          <a:ext cx="9220200" cy="692640"/>
        </a:xfrm>
        <a:prstGeom prst="roundRect">
          <a:avLst/>
        </a:prstGeom>
        <a:solidFill>
          <a:srgbClr val="A746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Helvetica" pitchFamily="2" charset="0"/>
            </a:rPr>
            <a:t>Strengthen and integrate information-sharing and preparedness systems within existing emergency governance structures</a:t>
          </a:r>
          <a:r>
            <a:rPr lang="en-LB" sz="1800" kern="1200">
              <a:latin typeface="Helvetica" pitchFamily="2" charset="0"/>
            </a:rPr>
            <a:t> </a:t>
          </a:r>
        </a:p>
      </dsp:txBody>
      <dsp:txXfrm>
        <a:off x="33812" y="1708591"/>
        <a:ext cx="9152576" cy="625016"/>
      </dsp:txXfrm>
    </dsp:sp>
    <dsp:sp modelId="{9FBBF892-7729-A74F-8173-6F95F1DA7D45}">
      <dsp:nvSpPr>
        <dsp:cNvPr id="0" name=""/>
        <dsp:cNvSpPr/>
      </dsp:nvSpPr>
      <dsp:spPr>
        <a:xfrm>
          <a:off x="0" y="2473980"/>
          <a:ext cx="9220200" cy="692640"/>
        </a:xfrm>
        <a:prstGeom prst="roundRect">
          <a:avLst/>
        </a:prstGeom>
        <a:solidFill>
          <a:srgbClr val="A746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Helvetica" pitchFamily="2" charset="0"/>
            </a:rPr>
            <a:t>Reinforce the localization agenda with more inclusive protection, safeguarding, and do-no-harm standards</a:t>
          </a:r>
          <a:r>
            <a:rPr lang="en-LB" sz="1800" kern="1200">
              <a:latin typeface="Helvetica" pitchFamily="2" charset="0"/>
            </a:rPr>
            <a:t> </a:t>
          </a:r>
        </a:p>
      </dsp:txBody>
      <dsp:txXfrm>
        <a:off x="33812" y="2507792"/>
        <a:ext cx="9152576" cy="625016"/>
      </dsp:txXfrm>
    </dsp:sp>
    <dsp:sp modelId="{3233E049-ECEC-E54D-AE11-6FA911678887}">
      <dsp:nvSpPr>
        <dsp:cNvPr id="0" name=""/>
        <dsp:cNvSpPr/>
      </dsp:nvSpPr>
      <dsp:spPr>
        <a:xfrm>
          <a:off x="0" y="3273179"/>
          <a:ext cx="9220200" cy="692640"/>
        </a:xfrm>
        <a:prstGeom prst="roundRect">
          <a:avLst/>
        </a:prstGeom>
        <a:solidFill>
          <a:srgbClr val="A746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LB" sz="1800" b="1" kern="1200">
              <a:latin typeface="Helvetica" pitchFamily="2" charset="0"/>
            </a:rPr>
            <a:t>Systematically document lessons learned and formalize replicable informal coordination protocols</a:t>
          </a:r>
          <a:r>
            <a:rPr lang="en-LB" sz="1800" kern="1200">
              <a:latin typeface="Helvetica" pitchFamily="2" charset="0"/>
            </a:rPr>
            <a:t> </a:t>
          </a:r>
        </a:p>
      </dsp:txBody>
      <dsp:txXfrm>
        <a:off x="33812" y="3306991"/>
        <a:ext cx="9152576" cy="625016"/>
      </dsp:txXfrm>
    </dsp:sp>
    <dsp:sp modelId="{6C75BAC1-C00C-E04A-8EB4-43CEA496E57B}">
      <dsp:nvSpPr>
        <dsp:cNvPr id="0" name=""/>
        <dsp:cNvSpPr/>
      </dsp:nvSpPr>
      <dsp:spPr>
        <a:xfrm>
          <a:off x="0" y="4072379"/>
          <a:ext cx="9220200" cy="692640"/>
        </a:xfrm>
        <a:prstGeom prst="roundRect">
          <a:avLst/>
        </a:prstGeom>
        <a:solidFill>
          <a:srgbClr val="A746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LB" sz="1800" b="1" kern="1200">
              <a:latin typeface="Helvetica" pitchFamily="2" charset="0"/>
            </a:rPr>
            <a:t>Devise a clear roadmap aimed at integrating CSOs into early-warning and national preparedness systems</a:t>
          </a:r>
          <a:r>
            <a:rPr lang="en-LB" sz="1800" kern="1200">
              <a:latin typeface="Helvetica" pitchFamily="2" charset="0"/>
            </a:rPr>
            <a:t> </a:t>
          </a:r>
        </a:p>
      </dsp:txBody>
      <dsp:txXfrm>
        <a:off x="33812" y="4106191"/>
        <a:ext cx="9152576" cy="625016"/>
      </dsp:txXfrm>
    </dsp:sp>
    <dsp:sp modelId="{294A3554-8327-204A-AD61-738999F579F6}">
      <dsp:nvSpPr>
        <dsp:cNvPr id="0" name=""/>
        <dsp:cNvSpPr/>
      </dsp:nvSpPr>
      <dsp:spPr>
        <a:xfrm>
          <a:off x="0" y="4871580"/>
          <a:ext cx="9220200" cy="692640"/>
        </a:xfrm>
        <a:prstGeom prst="roundRect">
          <a:avLst/>
        </a:prstGeom>
        <a:solidFill>
          <a:srgbClr val="A746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Helvetica" pitchFamily="2" charset="0"/>
            </a:rPr>
            <a:t>Revamp vulnerability analysis and targeting approaches in emergency response</a:t>
          </a:r>
          <a:r>
            <a:rPr lang="en-LB" sz="1800" kern="1200">
              <a:latin typeface="Helvetica" pitchFamily="2" charset="0"/>
            </a:rPr>
            <a:t> </a:t>
          </a:r>
        </a:p>
      </dsp:txBody>
      <dsp:txXfrm>
        <a:off x="33812" y="4905392"/>
        <a:ext cx="9152576" cy="625016"/>
      </dsp:txXfrm>
    </dsp:sp>
    <dsp:sp modelId="{5E402A12-C251-4D46-B456-3BF244BE7D71}">
      <dsp:nvSpPr>
        <dsp:cNvPr id="0" name=""/>
        <dsp:cNvSpPr/>
      </dsp:nvSpPr>
      <dsp:spPr>
        <a:xfrm>
          <a:off x="0" y="5670779"/>
          <a:ext cx="9220200" cy="692640"/>
        </a:xfrm>
        <a:prstGeom prst="roundRect">
          <a:avLst/>
        </a:prstGeom>
        <a:solidFill>
          <a:srgbClr val="A746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LB" sz="1800" b="1" kern="1200">
              <a:latin typeface="Helvetica" pitchFamily="2" charset="0"/>
            </a:rPr>
            <a:t>Ensure inclusive and accessible strategies through coordination bodies during crises</a:t>
          </a:r>
          <a:r>
            <a:rPr lang="en-LB" sz="1800" kern="1200">
              <a:latin typeface="Helvetica" pitchFamily="2" charset="0"/>
            </a:rPr>
            <a:t> </a:t>
          </a:r>
        </a:p>
      </dsp:txBody>
      <dsp:txXfrm>
        <a:off x="33812" y="5704591"/>
        <a:ext cx="9152576" cy="625016"/>
      </dsp:txXfrm>
    </dsp:sp>
    <dsp:sp modelId="{26475392-2AB1-A54C-B5ED-2E3D6525F99A}">
      <dsp:nvSpPr>
        <dsp:cNvPr id="0" name=""/>
        <dsp:cNvSpPr/>
      </dsp:nvSpPr>
      <dsp:spPr>
        <a:xfrm>
          <a:off x="0" y="6469980"/>
          <a:ext cx="9220200" cy="692640"/>
        </a:xfrm>
        <a:prstGeom prst="roundRect">
          <a:avLst/>
        </a:prstGeom>
        <a:solidFill>
          <a:srgbClr val="A746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LB" sz="1800" b="1" kern="1200" dirty="0">
              <a:latin typeface="Helvetica" pitchFamily="2" charset="0"/>
            </a:rPr>
            <a:t>Strengthen CSOs’ operational capacity to respond to displacement and livelihood disruptions caused by the ongoing bombardments</a:t>
          </a:r>
          <a:r>
            <a:rPr lang="en-LB" sz="1800" kern="1200" dirty="0">
              <a:latin typeface="Helvetica" pitchFamily="2" charset="0"/>
            </a:rPr>
            <a:t> </a:t>
          </a:r>
        </a:p>
      </dsp:txBody>
      <dsp:txXfrm>
        <a:off x="33812" y="6503792"/>
        <a:ext cx="9152576" cy="625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6D371-E298-4B8E-8403-821A26127D55}" type="datetimeFigureOut">
              <a:rPr lang="en-US" smtClean="0"/>
              <a:t>2/23/26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6E377-FF8F-403F-A443-BBEA0D05C383}" type="slidenum">
              <a:rPr lang="en-US" smtClean="0"/>
              <a:t>‹#›</a:t>
            </a:fld>
            <a:endParaRPr lang="en-US"/>
          </a:p>
        </p:txBody>
      </p:sp>
    </p:spTree>
    <p:extLst>
      <p:ext uri="{BB962C8B-B14F-4D97-AF65-F5344CB8AC3E}">
        <p14:creationId xmlns:p14="http://schemas.microsoft.com/office/powerpoint/2010/main" val="243465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1689372"/>
            <a:ext cx="14860621" cy="0"/>
          </a:xfrm>
          <a:prstGeom prst="line">
            <a:avLst/>
          </a:prstGeom>
          <a:ln w="9525" cap="flat">
            <a:solidFill>
              <a:srgbClr val="FFFFFF"/>
            </a:solidFill>
            <a:prstDash val="solid"/>
            <a:headEnd type="none" w="sm" len="sm"/>
            <a:tailEnd type="none" w="sm" len="sm"/>
          </a:ln>
        </p:spPr>
        <p:txBody>
          <a:bodyPr/>
          <a:lstStyle/>
          <a:p>
            <a:endParaRPr lang="en-US"/>
          </a:p>
        </p:txBody>
      </p:sp>
      <p:sp>
        <p:nvSpPr>
          <p:cNvPr id="3" name="AutoShape 3"/>
          <p:cNvSpPr/>
          <p:nvPr/>
        </p:nvSpPr>
        <p:spPr>
          <a:xfrm flipV="1">
            <a:off x="8359959" y="345717"/>
            <a:ext cx="8554596" cy="10287000"/>
          </a:xfrm>
          <a:prstGeom prst="line">
            <a:avLst/>
          </a:prstGeom>
          <a:ln w="9525" cap="flat">
            <a:solidFill>
              <a:srgbClr val="FFFFFF"/>
            </a:solidFill>
            <a:prstDash val="solid"/>
            <a:headEnd type="none" w="sm" len="sm"/>
            <a:tailEnd type="none" w="sm" len="sm"/>
          </a:ln>
        </p:spPr>
        <p:txBody>
          <a:bodyPr/>
          <a:lstStyle/>
          <a:p>
            <a:endParaRPr lang="en-US"/>
          </a:p>
        </p:txBody>
      </p:sp>
      <p:sp>
        <p:nvSpPr>
          <p:cNvPr id="4" name="Freeform 4"/>
          <p:cNvSpPr/>
          <p:nvPr/>
        </p:nvSpPr>
        <p:spPr>
          <a:xfrm>
            <a:off x="6629400" y="1092003"/>
            <a:ext cx="3495880" cy="1047569"/>
          </a:xfrm>
          <a:custGeom>
            <a:avLst/>
            <a:gdLst/>
            <a:ahLst/>
            <a:cxnLst/>
            <a:rect l="l" t="t" r="r" b="b"/>
            <a:pathLst>
              <a:path w="9421685" h="3023510">
                <a:moveTo>
                  <a:pt x="0" y="0"/>
                </a:moveTo>
                <a:lnTo>
                  <a:pt x="9421684" y="0"/>
                </a:lnTo>
                <a:lnTo>
                  <a:pt x="9421684" y="3023509"/>
                </a:lnTo>
                <a:lnTo>
                  <a:pt x="0" y="3023509"/>
                </a:lnTo>
                <a:lnTo>
                  <a:pt x="0" y="0"/>
                </a:lnTo>
                <a:close/>
              </a:path>
            </a:pathLst>
          </a:custGeom>
          <a:blipFill>
            <a:blip r:embed="rId2"/>
            <a:stretch>
              <a:fillRect/>
            </a:stretch>
          </a:blipFill>
        </p:spPr>
        <p:txBody>
          <a:bodyPr/>
          <a:lstStyle/>
          <a:p>
            <a:endParaRPr lang="en-US"/>
          </a:p>
        </p:txBody>
      </p:sp>
      <p:sp>
        <p:nvSpPr>
          <p:cNvPr id="5" name="Freeform 5"/>
          <p:cNvSpPr/>
          <p:nvPr/>
        </p:nvSpPr>
        <p:spPr>
          <a:xfrm>
            <a:off x="409065" y="342672"/>
            <a:ext cx="2840787" cy="2876297"/>
          </a:xfrm>
          <a:custGeom>
            <a:avLst/>
            <a:gdLst/>
            <a:ahLst/>
            <a:cxnLst/>
            <a:rect l="l" t="t" r="r" b="b"/>
            <a:pathLst>
              <a:path w="2840787" h="2876297">
                <a:moveTo>
                  <a:pt x="0" y="0"/>
                </a:moveTo>
                <a:lnTo>
                  <a:pt x="2840787" y="0"/>
                </a:lnTo>
                <a:lnTo>
                  <a:pt x="2840787" y="2876297"/>
                </a:lnTo>
                <a:lnTo>
                  <a:pt x="0" y="2876297"/>
                </a:lnTo>
                <a:lnTo>
                  <a:pt x="0" y="0"/>
                </a:lnTo>
                <a:close/>
              </a:path>
            </a:pathLst>
          </a:custGeom>
          <a:blipFill>
            <a:blip r:embed="rId3"/>
            <a:stretch>
              <a:fillRect/>
            </a:stretch>
          </a:blipFill>
        </p:spPr>
        <p:txBody>
          <a:bodyPr/>
          <a:lstStyle/>
          <a:p>
            <a:endParaRPr lang="en-US"/>
          </a:p>
        </p:txBody>
      </p:sp>
      <p:sp>
        <p:nvSpPr>
          <p:cNvPr id="7" name="Freeform 7"/>
          <p:cNvSpPr/>
          <p:nvPr/>
        </p:nvSpPr>
        <p:spPr>
          <a:xfrm>
            <a:off x="9534391" y="8728757"/>
            <a:ext cx="2671722" cy="1009027"/>
          </a:xfrm>
          <a:custGeom>
            <a:avLst/>
            <a:gdLst/>
            <a:ahLst/>
            <a:cxnLst/>
            <a:rect l="l" t="t" r="r" b="b"/>
            <a:pathLst>
              <a:path w="3152291" h="1180175">
                <a:moveTo>
                  <a:pt x="0" y="0"/>
                </a:moveTo>
                <a:lnTo>
                  <a:pt x="3152291" y="0"/>
                </a:lnTo>
                <a:lnTo>
                  <a:pt x="3152291" y="1180175"/>
                </a:lnTo>
                <a:lnTo>
                  <a:pt x="0" y="1180175"/>
                </a:lnTo>
                <a:lnTo>
                  <a:pt x="0" y="0"/>
                </a:lnTo>
                <a:close/>
              </a:path>
            </a:pathLst>
          </a:custGeom>
          <a:blipFill>
            <a:blip r:embed="rId4"/>
            <a:stretch>
              <a:fillRect t="-3390" b="-112"/>
            </a:stretch>
          </a:blipFill>
        </p:spPr>
        <p:txBody>
          <a:bodyPr/>
          <a:lstStyle/>
          <a:p>
            <a:endParaRPr lang="en-US"/>
          </a:p>
        </p:txBody>
      </p:sp>
      <p:sp>
        <p:nvSpPr>
          <p:cNvPr id="8" name="Freeform 8"/>
          <p:cNvSpPr/>
          <p:nvPr/>
        </p:nvSpPr>
        <p:spPr>
          <a:xfrm>
            <a:off x="1447800" y="8420100"/>
            <a:ext cx="1548383" cy="1433480"/>
          </a:xfrm>
          <a:custGeom>
            <a:avLst/>
            <a:gdLst/>
            <a:ahLst/>
            <a:cxnLst/>
            <a:rect l="l" t="t" r="r" b="b"/>
            <a:pathLst>
              <a:path w="1731854" h="1556246">
                <a:moveTo>
                  <a:pt x="0" y="0"/>
                </a:moveTo>
                <a:lnTo>
                  <a:pt x="1731853" y="0"/>
                </a:lnTo>
                <a:lnTo>
                  <a:pt x="1731853" y="1556246"/>
                </a:lnTo>
                <a:lnTo>
                  <a:pt x="0" y="1556246"/>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004782" y="4516901"/>
            <a:ext cx="14997218" cy="2116605"/>
          </a:xfrm>
          <a:prstGeom prst="rect">
            <a:avLst/>
          </a:prstGeom>
        </p:spPr>
        <p:txBody>
          <a:bodyPr wrap="square" lIns="0" tIns="0" rIns="0" bIns="0" rtlCol="0" anchor="t">
            <a:spAutoFit/>
          </a:bodyPr>
          <a:lstStyle/>
          <a:p>
            <a:pPr>
              <a:lnSpc>
                <a:spcPts val="5460"/>
              </a:lnSpc>
            </a:pPr>
            <a:r>
              <a:rPr lang="en-US" sz="5000" b="1" dirty="0">
                <a:solidFill>
                  <a:schemeClr val="tx1">
                    <a:lumMod val="75000"/>
                    <a:lumOff val="25000"/>
                  </a:schemeClr>
                </a:solidFill>
                <a:latin typeface="Helvetica" pitchFamily="2" charset="0"/>
              </a:rPr>
              <a:t>THE ROLE OF CIVIL SOCIETY AS LOCAL FIRST RESPONDERS IN THE LEBANESE EMERGENCY RESPONSE</a:t>
            </a:r>
            <a:endParaRPr lang="en-US" sz="5000" b="1" dirty="0">
              <a:solidFill>
                <a:schemeClr val="tx1">
                  <a:lumMod val="75000"/>
                  <a:lumOff val="25000"/>
                </a:schemeClr>
              </a:solidFill>
              <a:latin typeface="Helvetica" pitchFamily="2" charset="0"/>
              <a:ea typeface="Canva Sans Bold"/>
              <a:cs typeface="Canva Sans Bold"/>
              <a:sym typeface="Canva Sans Bold"/>
            </a:endParaRPr>
          </a:p>
        </p:txBody>
      </p:sp>
      <p:pic>
        <p:nvPicPr>
          <p:cNvPr id="22" name="Picture 21">
            <a:extLst>
              <a:ext uri="{FF2B5EF4-FFF2-40B4-BE49-F238E27FC236}">
                <a16:creationId xmlns:a16="http://schemas.microsoft.com/office/drawing/2014/main" id="{2CC768CB-A2F4-B509-BC19-4E82A7A4D4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7483" y="8728757"/>
            <a:ext cx="3608808" cy="915307"/>
          </a:xfrm>
          <a:prstGeom prst="rect">
            <a:avLst/>
          </a:prstGeom>
        </p:spPr>
      </p:pic>
      <p:pic>
        <p:nvPicPr>
          <p:cNvPr id="19" name="Picture 18" descr="A black background with red text&#10;&#10;AI-generated content may be incorrect.">
            <a:extLst>
              <a:ext uri="{FF2B5EF4-FFF2-40B4-BE49-F238E27FC236}">
                <a16:creationId xmlns:a16="http://schemas.microsoft.com/office/drawing/2014/main" id="{E7C68D17-5130-DEEB-C634-BF8A8A768D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01073" y="8803932"/>
            <a:ext cx="4082069" cy="837236"/>
          </a:xfrm>
          <a:prstGeom prst="rect">
            <a:avLst/>
          </a:prstGeom>
        </p:spPr>
      </p:pic>
      <p:sp>
        <p:nvSpPr>
          <p:cNvPr id="24" name="TextBox 23">
            <a:extLst>
              <a:ext uri="{FF2B5EF4-FFF2-40B4-BE49-F238E27FC236}">
                <a16:creationId xmlns:a16="http://schemas.microsoft.com/office/drawing/2014/main" id="{B2915EB9-9FD0-AE0A-A2D5-A51281327124}"/>
              </a:ext>
            </a:extLst>
          </p:cNvPr>
          <p:cNvSpPr txBox="1"/>
          <p:nvPr/>
        </p:nvSpPr>
        <p:spPr>
          <a:xfrm>
            <a:off x="1000772" y="3553336"/>
            <a:ext cx="5323828" cy="461665"/>
          </a:xfrm>
          <a:prstGeom prst="rect">
            <a:avLst/>
          </a:prstGeom>
          <a:noFill/>
        </p:spPr>
        <p:txBody>
          <a:bodyPr wrap="square">
            <a:spAutoFit/>
          </a:bodyPr>
          <a:lstStyle/>
          <a:p>
            <a:pPr algn="l" rtl="0">
              <a:buNone/>
            </a:pPr>
            <a:r>
              <a:rPr lang="en-US" sz="2400" b="1" i="0" cap="all" dirty="0">
                <a:solidFill>
                  <a:srgbClr val="660E30"/>
                </a:solidFill>
                <a:effectLst/>
                <a:latin typeface="Helvetica" pitchFamily="2" charset="0"/>
              </a:rPr>
              <a:t>RESEARCH DISSEMINATION </a:t>
            </a:r>
            <a:endParaRPr lang="en-US" sz="2400" b="1" cap="all" dirty="0">
              <a:effectLst/>
              <a:latin typeface="Helvetica" pitchFamily="2" charset="0"/>
            </a:endParaRPr>
          </a:p>
        </p:txBody>
      </p:sp>
      <p:sp>
        <p:nvSpPr>
          <p:cNvPr id="26" name="TextBox 25">
            <a:extLst>
              <a:ext uri="{FF2B5EF4-FFF2-40B4-BE49-F238E27FC236}">
                <a16:creationId xmlns:a16="http://schemas.microsoft.com/office/drawing/2014/main" id="{53135E94-BF4E-D8DE-245E-03847514B8D9}"/>
              </a:ext>
            </a:extLst>
          </p:cNvPr>
          <p:cNvSpPr txBox="1"/>
          <p:nvPr/>
        </p:nvSpPr>
        <p:spPr>
          <a:xfrm>
            <a:off x="914400" y="6633506"/>
            <a:ext cx="12153756" cy="769441"/>
          </a:xfrm>
          <a:prstGeom prst="rect">
            <a:avLst/>
          </a:prstGeom>
          <a:noFill/>
        </p:spPr>
        <p:txBody>
          <a:bodyPr wrap="square">
            <a:spAutoFit/>
          </a:bodyPr>
          <a:lstStyle/>
          <a:p>
            <a:r>
              <a:rPr lang="en-US" sz="2200" i="1" dirty="0">
                <a:effectLst/>
                <a:latin typeface="Helvetica Oblique" pitchFamily="2" charset="0"/>
              </a:rPr>
              <a:t>Exploring the intervention of civil society organizations during the Recent Israeli war on Lebanon (Sept-November 2024)</a:t>
            </a:r>
            <a:endParaRPr lang="en-LB" sz="2200" i="1" dirty="0">
              <a:latin typeface="Helvetica Oblique" pitchFamily="2" charset="0"/>
            </a:endParaRPr>
          </a:p>
        </p:txBody>
      </p:sp>
      <p:pic>
        <p:nvPicPr>
          <p:cNvPr id="29" name="Picture 28" descr="A black and white logo&#10;&#10;AI-generated content may be incorrect.">
            <a:extLst>
              <a:ext uri="{FF2B5EF4-FFF2-40B4-BE49-F238E27FC236}">
                <a16:creationId xmlns:a16="http://schemas.microsoft.com/office/drawing/2014/main" id="{7DB61244-1CD6-29BF-9B63-0A263C58A9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63400" y="946877"/>
            <a:ext cx="5513522" cy="10475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BB42-01F3-EC4E-AA05-699E45DC01C8}"/>
              </a:ext>
            </a:extLst>
          </p:cNvPr>
          <p:cNvSpPr>
            <a:spLocks noGrp="1"/>
          </p:cNvSpPr>
          <p:nvPr>
            <p:ph type="ctrTitle"/>
          </p:nvPr>
        </p:nvSpPr>
        <p:spPr>
          <a:xfrm>
            <a:off x="5135699" y="3884107"/>
            <a:ext cx="7772400" cy="1470025"/>
          </a:xfrm>
        </p:spPr>
        <p:txBody>
          <a:bodyPr>
            <a:normAutofit/>
          </a:bodyPr>
          <a:lstStyle/>
          <a:p>
            <a:r>
              <a:rPr lang="en-US" sz="5400" b="1" dirty="0">
                <a:latin typeface="Helvetica" pitchFamily="2" charset="0"/>
              </a:rPr>
              <a:t>Disclaimer </a:t>
            </a:r>
          </a:p>
        </p:txBody>
      </p:sp>
      <p:sp>
        <p:nvSpPr>
          <p:cNvPr id="3" name="Subtitle 2">
            <a:extLst>
              <a:ext uri="{FF2B5EF4-FFF2-40B4-BE49-F238E27FC236}">
                <a16:creationId xmlns:a16="http://schemas.microsoft.com/office/drawing/2014/main" id="{9DD9956C-795A-C2AF-3081-6B1D0E055F93}"/>
              </a:ext>
            </a:extLst>
          </p:cNvPr>
          <p:cNvSpPr>
            <a:spLocks noGrp="1"/>
          </p:cNvSpPr>
          <p:nvPr>
            <p:ph type="subTitle" idx="1"/>
          </p:nvPr>
        </p:nvSpPr>
        <p:spPr>
          <a:xfrm>
            <a:off x="1458519" y="5726607"/>
            <a:ext cx="15370961" cy="2044558"/>
          </a:xfrm>
        </p:spPr>
        <p:txBody>
          <a:bodyPr>
            <a:noAutofit/>
          </a:bodyPr>
          <a:lstStyle/>
          <a:p>
            <a:pPr algn="just"/>
            <a:r>
              <a:rPr lang="en-US" dirty="0">
                <a:solidFill>
                  <a:schemeClr val="tx1"/>
                </a:solidFill>
                <a:latin typeface="Helvetica" pitchFamily="2" charset="0"/>
              </a:rPr>
              <a:t>This publication was co-funded by the European Union and the Norwegian Ministry of Foreign Affairs (NMFA). Its contents are the sole responsibility of the </a:t>
            </a:r>
            <a:r>
              <a:rPr lang="en-US" dirty="0" err="1">
                <a:solidFill>
                  <a:schemeClr val="tx1"/>
                </a:solidFill>
                <a:latin typeface="Helvetica" pitchFamily="2" charset="0"/>
              </a:rPr>
              <a:t>Asfari</a:t>
            </a:r>
            <a:r>
              <a:rPr lang="en-US" dirty="0">
                <a:solidFill>
                  <a:schemeClr val="tx1"/>
                </a:solidFill>
                <a:latin typeface="Helvetica" pitchFamily="2" charset="0"/>
              </a:rPr>
              <a:t> Institute for Civil Society and Citizenship at the American University of Beirut, and do not necessarily reflect the views of the European Union or the NMFA.</a:t>
            </a:r>
          </a:p>
        </p:txBody>
      </p:sp>
      <p:sp>
        <p:nvSpPr>
          <p:cNvPr id="7" name="Freeform 7">
            <a:extLst>
              <a:ext uri="{FF2B5EF4-FFF2-40B4-BE49-F238E27FC236}">
                <a16:creationId xmlns:a16="http://schemas.microsoft.com/office/drawing/2014/main" id="{4493B945-0EC6-BCBE-FB29-D1DDB098F8EE}"/>
              </a:ext>
            </a:extLst>
          </p:cNvPr>
          <p:cNvSpPr/>
          <p:nvPr/>
        </p:nvSpPr>
        <p:spPr>
          <a:xfrm>
            <a:off x="9534391" y="8696561"/>
            <a:ext cx="2671722" cy="1041223"/>
          </a:xfrm>
          <a:custGeom>
            <a:avLst/>
            <a:gdLst/>
            <a:ahLst/>
            <a:cxnLst/>
            <a:rect l="l" t="t" r="r" b="b"/>
            <a:pathLst>
              <a:path w="3152291" h="1180175">
                <a:moveTo>
                  <a:pt x="0" y="0"/>
                </a:moveTo>
                <a:lnTo>
                  <a:pt x="3152291" y="0"/>
                </a:lnTo>
                <a:lnTo>
                  <a:pt x="3152291" y="1180175"/>
                </a:lnTo>
                <a:lnTo>
                  <a:pt x="0" y="1180175"/>
                </a:lnTo>
                <a:lnTo>
                  <a:pt x="0" y="0"/>
                </a:lnTo>
                <a:close/>
              </a:path>
            </a:pathLst>
          </a:custGeom>
          <a:blipFill>
            <a:blip r:embed="rId2"/>
            <a:stretch>
              <a:fillRect t="-3390" b="-112"/>
            </a:stretch>
          </a:blipFill>
        </p:spPr>
        <p:txBody>
          <a:bodyPr/>
          <a:lstStyle/>
          <a:p>
            <a:endParaRPr lang="en-US"/>
          </a:p>
        </p:txBody>
      </p:sp>
      <p:sp>
        <p:nvSpPr>
          <p:cNvPr id="16" name="Freeform 8">
            <a:extLst>
              <a:ext uri="{FF2B5EF4-FFF2-40B4-BE49-F238E27FC236}">
                <a16:creationId xmlns:a16="http://schemas.microsoft.com/office/drawing/2014/main" id="{6F89F89C-1D39-E759-BAD5-0A681399FD2F}"/>
              </a:ext>
            </a:extLst>
          </p:cNvPr>
          <p:cNvSpPr/>
          <p:nvPr/>
        </p:nvSpPr>
        <p:spPr>
          <a:xfrm>
            <a:off x="1447800" y="8420100"/>
            <a:ext cx="1548383" cy="1433480"/>
          </a:xfrm>
          <a:custGeom>
            <a:avLst/>
            <a:gdLst/>
            <a:ahLst/>
            <a:cxnLst/>
            <a:rect l="l" t="t" r="r" b="b"/>
            <a:pathLst>
              <a:path w="1731854" h="1556246">
                <a:moveTo>
                  <a:pt x="0" y="0"/>
                </a:moveTo>
                <a:lnTo>
                  <a:pt x="1731853" y="0"/>
                </a:lnTo>
                <a:lnTo>
                  <a:pt x="1731853" y="1556246"/>
                </a:lnTo>
                <a:lnTo>
                  <a:pt x="0" y="1556246"/>
                </a:lnTo>
                <a:lnTo>
                  <a:pt x="0" y="0"/>
                </a:lnTo>
                <a:close/>
              </a:path>
            </a:pathLst>
          </a:custGeom>
          <a:blipFill>
            <a:blip r:embed="rId3"/>
            <a:stretch>
              <a:fillRect/>
            </a:stretch>
          </a:blipFill>
        </p:spPr>
        <p:txBody>
          <a:bodyPr/>
          <a:lstStyle/>
          <a:p>
            <a:endParaRPr lang="en-US"/>
          </a:p>
        </p:txBody>
      </p:sp>
      <p:pic>
        <p:nvPicPr>
          <p:cNvPr id="17" name="Picture 16">
            <a:extLst>
              <a:ext uri="{FF2B5EF4-FFF2-40B4-BE49-F238E27FC236}">
                <a16:creationId xmlns:a16="http://schemas.microsoft.com/office/drawing/2014/main" id="{91E82A38-39CB-9434-4D07-65A4F620B2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7483" y="8728757"/>
            <a:ext cx="3608808" cy="915307"/>
          </a:xfrm>
          <a:prstGeom prst="rect">
            <a:avLst/>
          </a:prstGeom>
        </p:spPr>
      </p:pic>
      <p:pic>
        <p:nvPicPr>
          <p:cNvPr id="18" name="Picture 17" descr="A black background with red text&#10;&#10;AI-generated content may be incorrect.">
            <a:extLst>
              <a:ext uri="{FF2B5EF4-FFF2-40B4-BE49-F238E27FC236}">
                <a16:creationId xmlns:a16="http://schemas.microsoft.com/office/drawing/2014/main" id="{FA4C6F91-F2CA-6091-59F7-0331BDD70E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01073" y="8803932"/>
            <a:ext cx="4082069" cy="837236"/>
          </a:xfrm>
          <a:prstGeom prst="rect">
            <a:avLst/>
          </a:prstGeom>
        </p:spPr>
      </p:pic>
      <p:sp>
        <p:nvSpPr>
          <p:cNvPr id="19" name="Freeform 4">
            <a:extLst>
              <a:ext uri="{FF2B5EF4-FFF2-40B4-BE49-F238E27FC236}">
                <a16:creationId xmlns:a16="http://schemas.microsoft.com/office/drawing/2014/main" id="{CB9D81BF-C62C-5DC6-0F39-2D38548CF910}"/>
              </a:ext>
            </a:extLst>
          </p:cNvPr>
          <p:cNvSpPr/>
          <p:nvPr/>
        </p:nvSpPr>
        <p:spPr>
          <a:xfrm>
            <a:off x="6629400" y="1092003"/>
            <a:ext cx="3495880" cy="1047569"/>
          </a:xfrm>
          <a:custGeom>
            <a:avLst/>
            <a:gdLst/>
            <a:ahLst/>
            <a:cxnLst/>
            <a:rect l="l" t="t" r="r" b="b"/>
            <a:pathLst>
              <a:path w="9421685" h="3023510">
                <a:moveTo>
                  <a:pt x="0" y="0"/>
                </a:moveTo>
                <a:lnTo>
                  <a:pt x="9421684" y="0"/>
                </a:lnTo>
                <a:lnTo>
                  <a:pt x="9421684" y="3023509"/>
                </a:lnTo>
                <a:lnTo>
                  <a:pt x="0" y="3023509"/>
                </a:lnTo>
                <a:lnTo>
                  <a:pt x="0" y="0"/>
                </a:lnTo>
                <a:close/>
              </a:path>
            </a:pathLst>
          </a:custGeom>
          <a:blipFill>
            <a:blip r:embed="rId6"/>
            <a:stretch>
              <a:fillRect/>
            </a:stretch>
          </a:blipFill>
        </p:spPr>
        <p:txBody>
          <a:bodyPr/>
          <a:lstStyle/>
          <a:p>
            <a:endParaRPr lang="en-US"/>
          </a:p>
        </p:txBody>
      </p:sp>
      <p:sp>
        <p:nvSpPr>
          <p:cNvPr id="20" name="Freeform 5">
            <a:extLst>
              <a:ext uri="{FF2B5EF4-FFF2-40B4-BE49-F238E27FC236}">
                <a16:creationId xmlns:a16="http://schemas.microsoft.com/office/drawing/2014/main" id="{991DC0DB-4BB6-11CC-6191-AEF7DE97E694}"/>
              </a:ext>
            </a:extLst>
          </p:cNvPr>
          <p:cNvSpPr/>
          <p:nvPr/>
        </p:nvSpPr>
        <p:spPr>
          <a:xfrm>
            <a:off x="409065" y="342672"/>
            <a:ext cx="2840787" cy="2876297"/>
          </a:xfrm>
          <a:custGeom>
            <a:avLst/>
            <a:gdLst/>
            <a:ahLst/>
            <a:cxnLst/>
            <a:rect l="l" t="t" r="r" b="b"/>
            <a:pathLst>
              <a:path w="2840787" h="2876297">
                <a:moveTo>
                  <a:pt x="0" y="0"/>
                </a:moveTo>
                <a:lnTo>
                  <a:pt x="2840787" y="0"/>
                </a:lnTo>
                <a:lnTo>
                  <a:pt x="2840787" y="2876297"/>
                </a:lnTo>
                <a:lnTo>
                  <a:pt x="0" y="2876297"/>
                </a:lnTo>
                <a:lnTo>
                  <a:pt x="0" y="0"/>
                </a:lnTo>
                <a:close/>
              </a:path>
            </a:pathLst>
          </a:custGeom>
          <a:blipFill>
            <a:blip r:embed="rId7"/>
            <a:stretch>
              <a:fillRect/>
            </a:stretch>
          </a:blipFill>
        </p:spPr>
        <p:txBody>
          <a:bodyPr/>
          <a:lstStyle/>
          <a:p>
            <a:endParaRPr lang="en-US"/>
          </a:p>
        </p:txBody>
      </p:sp>
      <p:pic>
        <p:nvPicPr>
          <p:cNvPr id="21" name="Picture 20" descr="A black and white logo&#10;&#10;AI-generated content may be incorrect.">
            <a:extLst>
              <a:ext uri="{FF2B5EF4-FFF2-40B4-BE49-F238E27FC236}">
                <a16:creationId xmlns:a16="http://schemas.microsoft.com/office/drawing/2014/main" id="{AB904DBC-85F1-3024-5BF2-54E2323344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63400" y="946877"/>
            <a:ext cx="5513522" cy="1047569"/>
          </a:xfrm>
          <a:prstGeom prst="rect">
            <a:avLst/>
          </a:prstGeom>
        </p:spPr>
      </p:pic>
    </p:spTree>
    <p:extLst>
      <p:ext uri="{BB962C8B-B14F-4D97-AF65-F5344CB8AC3E}">
        <p14:creationId xmlns:p14="http://schemas.microsoft.com/office/powerpoint/2010/main" val="142499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1BFF8F25-A3A2-7EBC-05A6-E64C577C1A49}"/>
              </a:ext>
            </a:extLst>
          </p:cNvPr>
          <p:cNvGrpSpPr/>
          <p:nvPr/>
        </p:nvGrpSpPr>
        <p:grpSpPr>
          <a:xfrm>
            <a:off x="-228600" y="1936753"/>
            <a:ext cx="16427355" cy="1243347"/>
            <a:chOff x="-228600" y="1936753"/>
            <a:chExt cx="16427355" cy="1243347"/>
          </a:xfrm>
        </p:grpSpPr>
        <p:grpSp>
          <p:nvGrpSpPr>
            <p:cNvPr id="2" name="Group 2"/>
            <p:cNvGrpSpPr/>
            <p:nvPr/>
          </p:nvGrpSpPr>
          <p:grpSpPr>
            <a:xfrm>
              <a:off x="-228600" y="1950734"/>
              <a:ext cx="16427355" cy="862151"/>
              <a:chOff x="0" y="0"/>
              <a:chExt cx="41913685" cy="2719070"/>
            </a:xfrm>
            <a:solidFill>
              <a:srgbClr val="840132">
                <a:alpha val="46000"/>
              </a:srgbClr>
            </a:solidFill>
          </p:grpSpPr>
          <p:sp>
            <p:nvSpPr>
              <p:cNvPr id="3" name="Freeform 3"/>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grpFill/>
            </p:spPr>
            <p:txBody>
              <a:bodyPr/>
              <a:lstStyle/>
              <a:p>
                <a:endParaRPr lang="en-US"/>
              </a:p>
            </p:txBody>
          </p:sp>
          <p:sp>
            <p:nvSpPr>
              <p:cNvPr id="4" name="Freeform 4"/>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A7465F">
                  <a:alpha val="93187"/>
                </a:srgbClr>
              </a:solidFill>
            </p:spPr>
            <p:txBody>
              <a:bodyPr/>
              <a:lstStyle/>
              <a:p>
                <a:endParaRPr lang="en-US" dirty="0"/>
              </a:p>
            </p:txBody>
          </p:sp>
        </p:grpSp>
        <p:sp>
          <p:nvSpPr>
            <p:cNvPr id="29" name="TextBox 29"/>
            <p:cNvSpPr txBox="1"/>
            <p:nvPr/>
          </p:nvSpPr>
          <p:spPr>
            <a:xfrm>
              <a:off x="12946903" y="1936753"/>
              <a:ext cx="1812654" cy="920009"/>
            </a:xfrm>
            <a:prstGeom prst="rect">
              <a:avLst/>
            </a:prstGeom>
          </p:spPr>
          <p:txBody>
            <a:bodyPr lIns="0" tIns="0" rIns="0" bIns="0" rtlCol="0" anchor="t">
              <a:spAutoFit/>
            </a:bodyPr>
            <a:lstStyle/>
            <a:p>
              <a:pPr algn="r">
                <a:lnSpc>
                  <a:spcPts val="7565"/>
                </a:lnSpc>
              </a:pPr>
              <a:r>
                <a:rPr lang="en-US" sz="4800" dirty="0">
                  <a:solidFill>
                    <a:srgbClr val="FFFFFF"/>
                  </a:solidFill>
                  <a:latin typeface="Canva Sans"/>
                  <a:ea typeface="Canva Sans"/>
                  <a:cs typeface="Canva Sans"/>
                  <a:sym typeface="Canva Sans"/>
                </a:rPr>
                <a:t>01</a:t>
              </a:r>
            </a:p>
          </p:txBody>
        </p:sp>
        <p:sp>
          <p:nvSpPr>
            <p:cNvPr id="32" name="TextBox 32"/>
            <p:cNvSpPr txBox="1"/>
            <p:nvPr/>
          </p:nvSpPr>
          <p:spPr>
            <a:xfrm>
              <a:off x="1066800" y="2212206"/>
              <a:ext cx="9444517" cy="967894"/>
            </a:xfrm>
            <a:prstGeom prst="rect">
              <a:avLst/>
            </a:prstGeom>
          </p:spPr>
          <p:txBody>
            <a:bodyPr wrap="square"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INTRODUCTION AND RATIONALE OF THE STUDY</a:t>
              </a:r>
            </a:p>
            <a:p>
              <a:pPr algn="l">
                <a:lnSpc>
                  <a:spcPts val="3919"/>
                </a:lnSpc>
              </a:pPr>
              <a:endParaRPr lang="en-US" sz="2799" dirty="0">
                <a:solidFill>
                  <a:srgbClr val="FFFFFF"/>
                </a:solidFill>
                <a:latin typeface="Canva Sans"/>
                <a:ea typeface="Canva Sans"/>
                <a:cs typeface="Canva Sans"/>
                <a:sym typeface="Canva Sans"/>
              </a:endParaRPr>
            </a:p>
          </p:txBody>
        </p:sp>
      </p:grpSp>
      <p:sp>
        <p:nvSpPr>
          <p:cNvPr id="40" name="Freeform 62">
            <a:extLst>
              <a:ext uri="{FF2B5EF4-FFF2-40B4-BE49-F238E27FC236}">
                <a16:creationId xmlns:a16="http://schemas.microsoft.com/office/drawing/2014/main" id="{4F387F3B-D6DA-1453-75D1-856DE0B19C48}"/>
              </a:ext>
            </a:extLst>
          </p:cNvPr>
          <p:cNvSpPr/>
          <p:nvPr/>
        </p:nvSpPr>
        <p:spPr>
          <a:xfrm rot="-10800000">
            <a:off x="0" y="644071"/>
            <a:ext cx="18288000" cy="900299"/>
          </a:xfrm>
          <a:custGeom>
            <a:avLst/>
            <a:gdLst/>
            <a:ahLst/>
            <a:cxnLst/>
            <a:rect l="l" t="t" r="r" b="b"/>
            <a:pathLst>
              <a:path w="20339790" h="900299">
                <a:moveTo>
                  <a:pt x="0" y="0"/>
                </a:moveTo>
                <a:lnTo>
                  <a:pt x="20339790" y="0"/>
                </a:lnTo>
                <a:lnTo>
                  <a:pt x="20339790" y="900299"/>
                </a:lnTo>
                <a:lnTo>
                  <a:pt x="0" y="900299"/>
                </a:lnTo>
                <a:lnTo>
                  <a:pt x="0" y="0"/>
                </a:lnTo>
                <a:close/>
              </a:path>
            </a:pathLst>
          </a:custGeom>
          <a:gradFill flip="none" rotWithShape="1">
            <a:gsLst>
              <a:gs pos="0">
                <a:srgbClr val="A7465F">
                  <a:tint val="66000"/>
                  <a:satMod val="160000"/>
                </a:srgbClr>
              </a:gs>
              <a:gs pos="50000">
                <a:srgbClr val="A7465F">
                  <a:tint val="44500"/>
                  <a:satMod val="160000"/>
                </a:srgbClr>
              </a:gs>
              <a:gs pos="100000">
                <a:srgbClr val="A7465F">
                  <a:tint val="23500"/>
                  <a:satMod val="160000"/>
                </a:srgbClr>
              </a:gs>
            </a:gsLst>
            <a:path path="circle">
              <a:fillToRect l="100000" t="100000"/>
            </a:path>
            <a:tileRect r="-100000" b="-100000"/>
          </a:gradFill>
        </p:spPr>
        <p:txBody>
          <a:bodyPr/>
          <a:lstStyle/>
          <a:p>
            <a:endParaRPr lang="en-US"/>
          </a:p>
        </p:txBody>
      </p:sp>
      <p:sp>
        <p:nvSpPr>
          <p:cNvPr id="41" name="TextBox 53">
            <a:extLst>
              <a:ext uri="{FF2B5EF4-FFF2-40B4-BE49-F238E27FC236}">
                <a16:creationId xmlns:a16="http://schemas.microsoft.com/office/drawing/2014/main" id="{01775990-10F5-6A98-CE36-634659155AE4}"/>
              </a:ext>
            </a:extLst>
          </p:cNvPr>
          <p:cNvSpPr txBox="1"/>
          <p:nvPr/>
        </p:nvSpPr>
        <p:spPr>
          <a:xfrm>
            <a:off x="437574" y="670040"/>
            <a:ext cx="17240826" cy="790088"/>
          </a:xfrm>
          <a:prstGeom prst="rect">
            <a:avLst/>
          </a:prstGeom>
        </p:spPr>
        <p:txBody>
          <a:bodyPr wrap="square" lIns="0" tIns="0" rIns="0" bIns="0" rtlCol="0" anchor="t">
            <a:spAutoFit/>
          </a:bodyPr>
          <a:lstStyle/>
          <a:p>
            <a:pPr>
              <a:lnSpc>
                <a:spcPts val="6719"/>
              </a:lnSpc>
            </a:pPr>
            <a:r>
              <a:rPr lang="en-US" sz="4000" b="1" dirty="0">
                <a:solidFill>
                  <a:srgbClr val="3C3C50"/>
                </a:solidFill>
                <a:latin typeface="Canva Sans Bold"/>
                <a:ea typeface="Canva Sans Bold"/>
                <a:cs typeface="Canva Sans Bold"/>
                <a:sym typeface="Canva Sans Bold"/>
              </a:rPr>
              <a:t>0. TABLE OF CONTENTS</a:t>
            </a:r>
          </a:p>
        </p:txBody>
      </p:sp>
      <p:grpSp>
        <p:nvGrpSpPr>
          <p:cNvPr id="76" name="Group 75">
            <a:extLst>
              <a:ext uri="{FF2B5EF4-FFF2-40B4-BE49-F238E27FC236}">
                <a16:creationId xmlns:a16="http://schemas.microsoft.com/office/drawing/2014/main" id="{3EFAEEB9-5C80-5825-36C8-EDD90EE28D0B}"/>
              </a:ext>
            </a:extLst>
          </p:cNvPr>
          <p:cNvGrpSpPr/>
          <p:nvPr/>
        </p:nvGrpSpPr>
        <p:grpSpPr>
          <a:xfrm>
            <a:off x="-228600" y="3231824"/>
            <a:ext cx="16427355" cy="920009"/>
            <a:chOff x="-228600" y="3054476"/>
            <a:chExt cx="16427355" cy="920009"/>
          </a:xfrm>
        </p:grpSpPr>
        <p:grpSp>
          <p:nvGrpSpPr>
            <p:cNvPr id="42" name="Group 2">
              <a:extLst>
                <a:ext uri="{FF2B5EF4-FFF2-40B4-BE49-F238E27FC236}">
                  <a16:creationId xmlns:a16="http://schemas.microsoft.com/office/drawing/2014/main" id="{17731CF3-2AFE-5945-19C5-9020BD0C1BE9}"/>
                </a:ext>
              </a:extLst>
            </p:cNvPr>
            <p:cNvGrpSpPr/>
            <p:nvPr/>
          </p:nvGrpSpPr>
          <p:grpSpPr>
            <a:xfrm>
              <a:off x="-228600" y="3068457"/>
              <a:ext cx="16427355" cy="862151"/>
              <a:chOff x="0" y="0"/>
              <a:chExt cx="41913685" cy="2719070"/>
            </a:xfrm>
            <a:solidFill>
              <a:srgbClr val="840132">
                <a:alpha val="46000"/>
              </a:srgbClr>
            </a:solidFill>
          </p:grpSpPr>
          <p:sp>
            <p:nvSpPr>
              <p:cNvPr id="43" name="Freeform 3">
                <a:extLst>
                  <a:ext uri="{FF2B5EF4-FFF2-40B4-BE49-F238E27FC236}">
                    <a16:creationId xmlns:a16="http://schemas.microsoft.com/office/drawing/2014/main" id="{5B87955E-EEFB-7E87-3D3A-5F83462C1C6A}"/>
                  </a:ext>
                </a:extLst>
              </p:cNvPr>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grpFill/>
            </p:spPr>
            <p:txBody>
              <a:bodyPr/>
              <a:lstStyle/>
              <a:p>
                <a:endParaRPr lang="en-US"/>
              </a:p>
            </p:txBody>
          </p:sp>
          <p:sp>
            <p:nvSpPr>
              <p:cNvPr id="44" name="Freeform 4">
                <a:extLst>
                  <a:ext uri="{FF2B5EF4-FFF2-40B4-BE49-F238E27FC236}">
                    <a16:creationId xmlns:a16="http://schemas.microsoft.com/office/drawing/2014/main" id="{5C74262D-ECD1-8B8F-FFD0-55D77059E9D5}"/>
                  </a:ext>
                </a:extLst>
              </p:cNvPr>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A7465F">
                  <a:alpha val="93000"/>
                </a:srgbClr>
              </a:solidFill>
            </p:spPr>
            <p:txBody>
              <a:bodyPr/>
              <a:lstStyle/>
              <a:p>
                <a:endParaRPr lang="en-US"/>
              </a:p>
            </p:txBody>
          </p:sp>
        </p:grpSp>
        <p:sp>
          <p:nvSpPr>
            <p:cNvPr id="45" name="TextBox 29">
              <a:extLst>
                <a:ext uri="{FF2B5EF4-FFF2-40B4-BE49-F238E27FC236}">
                  <a16:creationId xmlns:a16="http://schemas.microsoft.com/office/drawing/2014/main" id="{EA62DBE4-9E99-E204-A522-555116CAC5F2}"/>
                </a:ext>
              </a:extLst>
            </p:cNvPr>
            <p:cNvSpPr txBox="1"/>
            <p:nvPr/>
          </p:nvSpPr>
          <p:spPr>
            <a:xfrm>
              <a:off x="12946903" y="3054476"/>
              <a:ext cx="1812654" cy="920009"/>
            </a:xfrm>
            <a:prstGeom prst="rect">
              <a:avLst/>
            </a:prstGeom>
          </p:spPr>
          <p:txBody>
            <a:bodyPr lIns="0" tIns="0" rIns="0" bIns="0" rtlCol="0" anchor="t">
              <a:spAutoFit/>
            </a:bodyPr>
            <a:lstStyle/>
            <a:p>
              <a:pPr algn="r">
                <a:lnSpc>
                  <a:spcPts val="7565"/>
                </a:lnSpc>
              </a:pPr>
              <a:r>
                <a:rPr lang="en-US" sz="4800" dirty="0">
                  <a:solidFill>
                    <a:srgbClr val="FFFFFF"/>
                  </a:solidFill>
                  <a:latin typeface="Canva Sans"/>
                  <a:ea typeface="Canva Sans"/>
                  <a:cs typeface="Canva Sans"/>
                  <a:sym typeface="Canva Sans"/>
                </a:rPr>
                <a:t>02</a:t>
              </a:r>
            </a:p>
          </p:txBody>
        </p:sp>
        <p:sp>
          <p:nvSpPr>
            <p:cNvPr id="46" name="TextBox 32">
              <a:extLst>
                <a:ext uri="{FF2B5EF4-FFF2-40B4-BE49-F238E27FC236}">
                  <a16:creationId xmlns:a16="http://schemas.microsoft.com/office/drawing/2014/main" id="{618FC20B-BD02-FC26-F9C6-5AB77B858109}"/>
                </a:ext>
              </a:extLst>
            </p:cNvPr>
            <p:cNvSpPr txBox="1"/>
            <p:nvPr/>
          </p:nvSpPr>
          <p:spPr>
            <a:xfrm>
              <a:off x="1066800" y="3337332"/>
              <a:ext cx="10747014" cy="467757"/>
            </a:xfrm>
            <a:prstGeom prst="rect">
              <a:avLst/>
            </a:prstGeom>
          </p:spPr>
          <p:txBody>
            <a:bodyPr wrap="square"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OVERVIEW OF CSOS’ ROLE IN DIFFERENT ERAS IN LEBANON</a:t>
              </a:r>
            </a:p>
          </p:txBody>
        </p:sp>
      </p:grpSp>
      <p:grpSp>
        <p:nvGrpSpPr>
          <p:cNvPr id="75" name="Group 74">
            <a:extLst>
              <a:ext uri="{FF2B5EF4-FFF2-40B4-BE49-F238E27FC236}">
                <a16:creationId xmlns:a16="http://schemas.microsoft.com/office/drawing/2014/main" id="{02AAA78F-664C-C39B-E9AA-DACD1267C1E8}"/>
              </a:ext>
            </a:extLst>
          </p:cNvPr>
          <p:cNvGrpSpPr/>
          <p:nvPr/>
        </p:nvGrpSpPr>
        <p:grpSpPr>
          <a:xfrm>
            <a:off x="-228600" y="4526895"/>
            <a:ext cx="16427355" cy="920009"/>
            <a:chOff x="-228600" y="4172199"/>
            <a:chExt cx="16427355" cy="920009"/>
          </a:xfrm>
          <a:solidFill>
            <a:srgbClr val="A7465F"/>
          </a:solidFill>
        </p:grpSpPr>
        <p:grpSp>
          <p:nvGrpSpPr>
            <p:cNvPr id="47" name="Group 2">
              <a:extLst>
                <a:ext uri="{FF2B5EF4-FFF2-40B4-BE49-F238E27FC236}">
                  <a16:creationId xmlns:a16="http://schemas.microsoft.com/office/drawing/2014/main" id="{9267AE92-F18E-D025-A44A-C79E49FB48DE}"/>
                </a:ext>
              </a:extLst>
            </p:cNvPr>
            <p:cNvGrpSpPr/>
            <p:nvPr/>
          </p:nvGrpSpPr>
          <p:grpSpPr>
            <a:xfrm>
              <a:off x="-228600" y="4186180"/>
              <a:ext cx="16427355" cy="862151"/>
              <a:chOff x="0" y="0"/>
              <a:chExt cx="41913685" cy="2719070"/>
            </a:xfrm>
            <a:grpFill/>
          </p:grpSpPr>
          <p:sp>
            <p:nvSpPr>
              <p:cNvPr id="48" name="Freeform 3">
                <a:extLst>
                  <a:ext uri="{FF2B5EF4-FFF2-40B4-BE49-F238E27FC236}">
                    <a16:creationId xmlns:a16="http://schemas.microsoft.com/office/drawing/2014/main" id="{9A90234F-040F-063C-6BE7-065A3769D138}"/>
                  </a:ext>
                </a:extLst>
              </p:cNvPr>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grpFill/>
            </p:spPr>
            <p:txBody>
              <a:bodyPr/>
              <a:lstStyle/>
              <a:p>
                <a:endParaRPr lang="en-US"/>
              </a:p>
            </p:txBody>
          </p:sp>
          <p:sp>
            <p:nvSpPr>
              <p:cNvPr id="49" name="Freeform 4">
                <a:extLst>
                  <a:ext uri="{FF2B5EF4-FFF2-40B4-BE49-F238E27FC236}">
                    <a16:creationId xmlns:a16="http://schemas.microsoft.com/office/drawing/2014/main" id="{089F8576-74C1-C3A6-8D3B-40194C945CEA}"/>
                  </a:ext>
                </a:extLst>
              </p:cNvPr>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A7465F">
                  <a:alpha val="93000"/>
                </a:srgbClr>
              </a:solidFill>
            </p:spPr>
            <p:txBody>
              <a:bodyPr/>
              <a:lstStyle/>
              <a:p>
                <a:endParaRPr lang="en-US"/>
              </a:p>
            </p:txBody>
          </p:sp>
        </p:grpSp>
        <p:sp>
          <p:nvSpPr>
            <p:cNvPr id="50" name="TextBox 29">
              <a:extLst>
                <a:ext uri="{FF2B5EF4-FFF2-40B4-BE49-F238E27FC236}">
                  <a16:creationId xmlns:a16="http://schemas.microsoft.com/office/drawing/2014/main" id="{14B4CDB2-0209-C9A9-512B-BBD2DF197E01}"/>
                </a:ext>
              </a:extLst>
            </p:cNvPr>
            <p:cNvSpPr txBox="1"/>
            <p:nvPr/>
          </p:nvSpPr>
          <p:spPr>
            <a:xfrm>
              <a:off x="12946903" y="4172199"/>
              <a:ext cx="1812654" cy="920009"/>
            </a:xfrm>
            <a:prstGeom prst="rect">
              <a:avLst/>
            </a:prstGeom>
            <a:noFill/>
          </p:spPr>
          <p:txBody>
            <a:bodyPr lIns="0" tIns="0" rIns="0" bIns="0" rtlCol="0" anchor="t">
              <a:spAutoFit/>
            </a:bodyPr>
            <a:lstStyle/>
            <a:p>
              <a:pPr algn="r">
                <a:lnSpc>
                  <a:spcPts val="7565"/>
                </a:lnSpc>
              </a:pPr>
              <a:r>
                <a:rPr lang="en-US" sz="4800" dirty="0">
                  <a:solidFill>
                    <a:srgbClr val="FFFFFF"/>
                  </a:solidFill>
                  <a:latin typeface="Canva Sans"/>
                  <a:ea typeface="Canva Sans"/>
                  <a:cs typeface="Canva Sans"/>
                  <a:sym typeface="Canva Sans"/>
                </a:rPr>
                <a:t>03</a:t>
              </a:r>
            </a:p>
          </p:txBody>
        </p:sp>
        <p:sp>
          <p:nvSpPr>
            <p:cNvPr id="51" name="TextBox 32">
              <a:extLst>
                <a:ext uri="{FF2B5EF4-FFF2-40B4-BE49-F238E27FC236}">
                  <a16:creationId xmlns:a16="http://schemas.microsoft.com/office/drawing/2014/main" id="{80ECC48A-B6E0-B12C-1F5B-8CADD13BFB4B}"/>
                </a:ext>
              </a:extLst>
            </p:cNvPr>
            <p:cNvSpPr txBox="1"/>
            <p:nvPr/>
          </p:nvSpPr>
          <p:spPr>
            <a:xfrm>
              <a:off x="1066800" y="4422470"/>
              <a:ext cx="11125200" cy="467757"/>
            </a:xfrm>
            <a:prstGeom prst="rect">
              <a:avLst/>
            </a:prstGeom>
            <a:noFill/>
          </p:spPr>
          <p:txBody>
            <a:bodyPr wrap="square"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THE 2024 ISRAELI WAR ON LEBANON (17 SEPT–28 NOV 2024)</a:t>
              </a:r>
            </a:p>
          </p:txBody>
        </p:sp>
      </p:grpSp>
      <p:grpSp>
        <p:nvGrpSpPr>
          <p:cNvPr id="74" name="Group 73">
            <a:extLst>
              <a:ext uri="{FF2B5EF4-FFF2-40B4-BE49-F238E27FC236}">
                <a16:creationId xmlns:a16="http://schemas.microsoft.com/office/drawing/2014/main" id="{049D4037-FA1E-2D4E-E753-620D015BFF12}"/>
              </a:ext>
            </a:extLst>
          </p:cNvPr>
          <p:cNvGrpSpPr/>
          <p:nvPr/>
        </p:nvGrpSpPr>
        <p:grpSpPr>
          <a:xfrm>
            <a:off x="-228600" y="5821966"/>
            <a:ext cx="16427355" cy="920009"/>
            <a:chOff x="-228600" y="5289922"/>
            <a:chExt cx="16427355" cy="920009"/>
          </a:xfrm>
        </p:grpSpPr>
        <p:grpSp>
          <p:nvGrpSpPr>
            <p:cNvPr id="52" name="Group 2">
              <a:extLst>
                <a:ext uri="{FF2B5EF4-FFF2-40B4-BE49-F238E27FC236}">
                  <a16:creationId xmlns:a16="http://schemas.microsoft.com/office/drawing/2014/main" id="{611BE2D8-A013-B54F-E2EE-313EC9964D25}"/>
                </a:ext>
              </a:extLst>
            </p:cNvPr>
            <p:cNvGrpSpPr/>
            <p:nvPr/>
          </p:nvGrpSpPr>
          <p:grpSpPr>
            <a:xfrm>
              <a:off x="-228600" y="5303903"/>
              <a:ext cx="16427355" cy="862151"/>
              <a:chOff x="0" y="0"/>
              <a:chExt cx="41913685" cy="2719070"/>
            </a:xfrm>
            <a:solidFill>
              <a:srgbClr val="840132">
                <a:alpha val="46000"/>
              </a:srgbClr>
            </a:solidFill>
          </p:grpSpPr>
          <p:sp>
            <p:nvSpPr>
              <p:cNvPr id="53" name="Freeform 3">
                <a:extLst>
                  <a:ext uri="{FF2B5EF4-FFF2-40B4-BE49-F238E27FC236}">
                    <a16:creationId xmlns:a16="http://schemas.microsoft.com/office/drawing/2014/main" id="{72AB4B88-664A-54BB-3A06-7F161FF123E1}"/>
                  </a:ext>
                </a:extLst>
              </p:cNvPr>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grpFill/>
            </p:spPr>
            <p:txBody>
              <a:bodyPr/>
              <a:lstStyle/>
              <a:p>
                <a:endParaRPr lang="en-US"/>
              </a:p>
            </p:txBody>
          </p:sp>
          <p:sp>
            <p:nvSpPr>
              <p:cNvPr id="54" name="Freeform 4">
                <a:extLst>
                  <a:ext uri="{FF2B5EF4-FFF2-40B4-BE49-F238E27FC236}">
                    <a16:creationId xmlns:a16="http://schemas.microsoft.com/office/drawing/2014/main" id="{2963DE5B-16BD-679A-0828-F1C0A2E8A4ED}"/>
                  </a:ext>
                </a:extLst>
              </p:cNvPr>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A7465F">
                  <a:alpha val="93000"/>
                </a:srgbClr>
              </a:solidFill>
            </p:spPr>
            <p:txBody>
              <a:bodyPr/>
              <a:lstStyle/>
              <a:p>
                <a:endParaRPr lang="en-US"/>
              </a:p>
            </p:txBody>
          </p:sp>
        </p:grpSp>
        <p:sp>
          <p:nvSpPr>
            <p:cNvPr id="55" name="TextBox 29">
              <a:extLst>
                <a:ext uri="{FF2B5EF4-FFF2-40B4-BE49-F238E27FC236}">
                  <a16:creationId xmlns:a16="http://schemas.microsoft.com/office/drawing/2014/main" id="{2C93A0F5-7374-E0BD-8195-32E5CA42923E}"/>
                </a:ext>
              </a:extLst>
            </p:cNvPr>
            <p:cNvSpPr txBox="1"/>
            <p:nvPr/>
          </p:nvSpPr>
          <p:spPr>
            <a:xfrm>
              <a:off x="12946903" y="5289922"/>
              <a:ext cx="1812654" cy="920009"/>
            </a:xfrm>
            <a:prstGeom prst="rect">
              <a:avLst/>
            </a:prstGeom>
          </p:spPr>
          <p:txBody>
            <a:bodyPr lIns="0" tIns="0" rIns="0" bIns="0" rtlCol="0" anchor="t">
              <a:spAutoFit/>
            </a:bodyPr>
            <a:lstStyle/>
            <a:p>
              <a:pPr algn="r">
                <a:lnSpc>
                  <a:spcPts val="7565"/>
                </a:lnSpc>
              </a:pPr>
              <a:r>
                <a:rPr lang="en-US" sz="4800" dirty="0">
                  <a:solidFill>
                    <a:srgbClr val="FFFFFF"/>
                  </a:solidFill>
                  <a:latin typeface="Canva Sans"/>
                  <a:ea typeface="Canva Sans"/>
                  <a:cs typeface="Canva Sans"/>
                  <a:sym typeface="Canva Sans"/>
                </a:rPr>
                <a:t>04</a:t>
              </a:r>
            </a:p>
          </p:txBody>
        </p:sp>
        <p:sp>
          <p:nvSpPr>
            <p:cNvPr id="56" name="TextBox 32">
              <a:extLst>
                <a:ext uri="{FF2B5EF4-FFF2-40B4-BE49-F238E27FC236}">
                  <a16:creationId xmlns:a16="http://schemas.microsoft.com/office/drawing/2014/main" id="{0D339613-FD32-0877-43E8-F1E214E0D9CC}"/>
                </a:ext>
              </a:extLst>
            </p:cNvPr>
            <p:cNvSpPr txBox="1"/>
            <p:nvPr/>
          </p:nvSpPr>
          <p:spPr>
            <a:xfrm>
              <a:off x="1066800" y="5540193"/>
              <a:ext cx="10001690" cy="481330"/>
            </a:xfrm>
            <a:prstGeom prst="rect">
              <a:avLst/>
            </a:prstGeom>
          </p:spPr>
          <p:txBody>
            <a:bodyPr wrap="square"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RESEARCH METHODOLOGY</a:t>
              </a:r>
            </a:p>
          </p:txBody>
        </p:sp>
      </p:grpSp>
      <p:grpSp>
        <p:nvGrpSpPr>
          <p:cNvPr id="73" name="Group 72">
            <a:extLst>
              <a:ext uri="{FF2B5EF4-FFF2-40B4-BE49-F238E27FC236}">
                <a16:creationId xmlns:a16="http://schemas.microsoft.com/office/drawing/2014/main" id="{2AEE598F-24D9-2DEF-2077-C8D809F67E26}"/>
              </a:ext>
            </a:extLst>
          </p:cNvPr>
          <p:cNvGrpSpPr/>
          <p:nvPr/>
        </p:nvGrpSpPr>
        <p:grpSpPr>
          <a:xfrm>
            <a:off x="-228600" y="7117037"/>
            <a:ext cx="16427355" cy="920009"/>
            <a:chOff x="-228600" y="6407645"/>
            <a:chExt cx="16427355" cy="920009"/>
          </a:xfrm>
          <a:solidFill>
            <a:srgbClr val="A7465F">
              <a:alpha val="93000"/>
            </a:srgbClr>
          </a:solidFill>
        </p:grpSpPr>
        <p:grpSp>
          <p:nvGrpSpPr>
            <p:cNvPr id="57" name="Group 2">
              <a:extLst>
                <a:ext uri="{FF2B5EF4-FFF2-40B4-BE49-F238E27FC236}">
                  <a16:creationId xmlns:a16="http://schemas.microsoft.com/office/drawing/2014/main" id="{3C6E8C30-8108-1D6E-91DE-FB1726DD8C37}"/>
                </a:ext>
              </a:extLst>
            </p:cNvPr>
            <p:cNvGrpSpPr/>
            <p:nvPr/>
          </p:nvGrpSpPr>
          <p:grpSpPr>
            <a:xfrm>
              <a:off x="-228600" y="6421626"/>
              <a:ext cx="16427355" cy="862151"/>
              <a:chOff x="0" y="0"/>
              <a:chExt cx="41913685" cy="2719070"/>
            </a:xfrm>
            <a:grpFill/>
          </p:grpSpPr>
          <p:sp>
            <p:nvSpPr>
              <p:cNvPr id="58" name="Freeform 3">
                <a:extLst>
                  <a:ext uri="{FF2B5EF4-FFF2-40B4-BE49-F238E27FC236}">
                    <a16:creationId xmlns:a16="http://schemas.microsoft.com/office/drawing/2014/main" id="{37578A62-9D1E-1FF5-1051-C2E4F14C033D}"/>
                  </a:ext>
                </a:extLst>
              </p:cNvPr>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grpFill/>
            </p:spPr>
            <p:txBody>
              <a:bodyPr/>
              <a:lstStyle/>
              <a:p>
                <a:endParaRPr lang="en-US"/>
              </a:p>
            </p:txBody>
          </p:sp>
          <p:sp>
            <p:nvSpPr>
              <p:cNvPr id="59" name="Freeform 4">
                <a:extLst>
                  <a:ext uri="{FF2B5EF4-FFF2-40B4-BE49-F238E27FC236}">
                    <a16:creationId xmlns:a16="http://schemas.microsoft.com/office/drawing/2014/main" id="{4E044BB8-B0E9-82B1-A8A6-8F06E23C471D}"/>
                  </a:ext>
                </a:extLst>
              </p:cNvPr>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grpFill/>
            </p:spPr>
            <p:txBody>
              <a:bodyPr/>
              <a:lstStyle/>
              <a:p>
                <a:endParaRPr lang="en-US"/>
              </a:p>
            </p:txBody>
          </p:sp>
        </p:grpSp>
        <p:sp>
          <p:nvSpPr>
            <p:cNvPr id="60" name="TextBox 29">
              <a:extLst>
                <a:ext uri="{FF2B5EF4-FFF2-40B4-BE49-F238E27FC236}">
                  <a16:creationId xmlns:a16="http://schemas.microsoft.com/office/drawing/2014/main" id="{6D295992-3AEB-F03D-7C5F-1E7B9510549C}"/>
                </a:ext>
              </a:extLst>
            </p:cNvPr>
            <p:cNvSpPr txBox="1"/>
            <p:nvPr/>
          </p:nvSpPr>
          <p:spPr>
            <a:xfrm>
              <a:off x="12946903" y="6407645"/>
              <a:ext cx="1812654" cy="920009"/>
            </a:xfrm>
            <a:prstGeom prst="rect">
              <a:avLst/>
            </a:prstGeom>
            <a:noFill/>
          </p:spPr>
          <p:txBody>
            <a:bodyPr lIns="0" tIns="0" rIns="0" bIns="0" rtlCol="0" anchor="t">
              <a:spAutoFit/>
            </a:bodyPr>
            <a:lstStyle/>
            <a:p>
              <a:pPr algn="r">
                <a:lnSpc>
                  <a:spcPts val="7565"/>
                </a:lnSpc>
              </a:pPr>
              <a:r>
                <a:rPr lang="en-US" sz="4800" dirty="0">
                  <a:solidFill>
                    <a:srgbClr val="FFFFFF"/>
                  </a:solidFill>
                  <a:latin typeface="Canva Sans"/>
                  <a:ea typeface="Canva Sans"/>
                  <a:cs typeface="Canva Sans"/>
                  <a:sym typeface="Canva Sans"/>
                </a:rPr>
                <a:t>05</a:t>
              </a:r>
            </a:p>
          </p:txBody>
        </p:sp>
        <p:sp>
          <p:nvSpPr>
            <p:cNvPr id="61" name="TextBox 32">
              <a:extLst>
                <a:ext uri="{FF2B5EF4-FFF2-40B4-BE49-F238E27FC236}">
                  <a16:creationId xmlns:a16="http://schemas.microsoft.com/office/drawing/2014/main" id="{144625E9-8A24-EE72-B946-02C5DC73D879}"/>
                </a:ext>
              </a:extLst>
            </p:cNvPr>
            <p:cNvSpPr txBox="1"/>
            <p:nvPr/>
          </p:nvSpPr>
          <p:spPr>
            <a:xfrm>
              <a:off x="1066800" y="6657916"/>
              <a:ext cx="10001690" cy="467757"/>
            </a:xfrm>
            <a:prstGeom prst="rect">
              <a:avLst/>
            </a:prstGeom>
            <a:noFill/>
          </p:spPr>
          <p:txBody>
            <a:bodyPr wrap="square"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RESEARCH FINDINGS, DISCUSSION &amp; ANALYSIS</a:t>
              </a:r>
            </a:p>
          </p:txBody>
        </p:sp>
      </p:grpSp>
      <p:grpSp>
        <p:nvGrpSpPr>
          <p:cNvPr id="72" name="Group 71">
            <a:extLst>
              <a:ext uri="{FF2B5EF4-FFF2-40B4-BE49-F238E27FC236}">
                <a16:creationId xmlns:a16="http://schemas.microsoft.com/office/drawing/2014/main" id="{573FC7C7-7B8B-E3BA-3D87-F43277ED2DCC}"/>
              </a:ext>
            </a:extLst>
          </p:cNvPr>
          <p:cNvGrpSpPr/>
          <p:nvPr/>
        </p:nvGrpSpPr>
        <p:grpSpPr>
          <a:xfrm>
            <a:off x="-228600" y="8412110"/>
            <a:ext cx="16427355" cy="920009"/>
            <a:chOff x="-228600" y="7525368"/>
            <a:chExt cx="16427355" cy="920009"/>
          </a:xfrm>
          <a:solidFill>
            <a:srgbClr val="A7465F">
              <a:alpha val="93000"/>
            </a:srgbClr>
          </a:solidFill>
        </p:grpSpPr>
        <p:grpSp>
          <p:nvGrpSpPr>
            <p:cNvPr id="62" name="Group 2">
              <a:extLst>
                <a:ext uri="{FF2B5EF4-FFF2-40B4-BE49-F238E27FC236}">
                  <a16:creationId xmlns:a16="http://schemas.microsoft.com/office/drawing/2014/main" id="{9E2D96B3-3780-F87E-4CBB-2A51C575EA33}"/>
                </a:ext>
              </a:extLst>
            </p:cNvPr>
            <p:cNvGrpSpPr/>
            <p:nvPr/>
          </p:nvGrpSpPr>
          <p:grpSpPr>
            <a:xfrm>
              <a:off x="-228600" y="7539349"/>
              <a:ext cx="16427355" cy="862151"/>
              <a:chOff x="0" y="0"/>
              <a:chExt cx="41913685" cy="2719070"/>
            </a:xfrm>
            <a:grpFill/>
          </p:grpSpPr>
          <p:sp>
            <p:nvSpPr>
              <p:cNvPr id="63" name="Freeform 3">
                <a:extLst>
                  <a:ext uri="{FF2B5EF4-FFF2-40B4-BE49-F238E27FC236}">
                    <a16:creationId xmlns:a16="http://schemas.microsoft.com/office/drawing/2014/main" id="{20E6860F-2CE6-CC00-5809-EDEE1ABBE233}"/>
                  </a:ext>
                </a:extLst>
              </p:cNvPr>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grpFill/>
            </p:spPr>
            <p:txBody>
              <a:bodyPr/>
              <a:lstStyle/>
              <a:p>
                <a:endParaRPr lang="en-US"/>
              </a:p>
            </p:txBody>
          </p:sp>
          <p:sp>
            <p:nvSpPr>
              <p:cNvPr id="64" name="Freeform 4">
                <a:extLst>
                  <a:ext uri="{FF2B5EF4-FFF2-40B4-BE49-F238E27FC236}">
                    <a16:creationId xmlns:a16="http://schemas.microsoft.com/office/drawing/2014/main" id="{A2263AC3-D6E2-2AD1-86D1-961C81D8BB8F}"/>
                  </a:ext>
                </a:extLst>
              </p:cNvPr>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grpFill/>
            </p:spPr>
            <p:txBody>
              <a:bodyPr/>
              <a:lstStyle/>
              <a:p>
                <a:endParaRPr lang="en-US"/>
              </a:p>
            </p:txBody>
          </p:sp>
        </p:grpSp>
        <p:sp>
          <p:nvSpPr>
            <p:cNvPr id="65" name="TextBox 29">
              <a:extLst>
                <a:ext uri="{FF2B5EF4-FFF2-40B4-BE49-F238E27FC236}">
                  <a16:creationId xmlns:a16="http://schemas.microsoft.com/office/drawing/2014/main" id="{C72A0544-14B5-3C77-111A-1B7DAA449C6B}"/>
                </a:ext>
              </a:extLst>
            </p:cNvPr>
            <p:cNvSpPr txBox="1"/>
            <p:nvPr/>
          </p:nvSpPr>
          <p:spPr>
            <a:xfrm>
              <a:off x="12946903" y="7525368"/>
              <a:ext cx="1812654" cy="920009"/>
            </a:xfrm>
            <a:prstGeom prst="rect">
              <a:avLst/>
            </a:prstGeom>
            <a:noFill/>
          </p:spPr>
          <p:txBody>
            <a:bodyPr lIns="0" tIns="0" rIns="0" bIns="0" rtlCol="0" anchor="t">
              <a:spAutoFit/>
            </a:bodyPr>
            <a:lstStyle/>
            <a:p>
              <a:pPr algn="r">
                <a:lnSpc>
                  <a:spcPts val="7565"/>
                </a:lnSpc>
              </a:pPr>
              <a:r>
                <a:rPr lang="en-US" sz="4800" dirty="0">
                  <a:solidFill>
                    <a:srgbClr val="FFFFFF"/>
                  </a:solidFill>
                  <a:latin typeface="Canva Sans"/>
                  <a:ea typeface="Canva Sans"/>
                  <a:cs typeface="Canva Sans"/>
                  <a:sym typeface="Canva Sans"/>
                </a:rPr>
                <a:t>06</a:t>
              </a:r>
            </a:p>
          </p:txBody>
        </p:sp>
        <p:sp>
          <p:nvSpPr>
            <p:cNvPr id="66" name="TextBox 32">
              <a:extLst>
                <a:ext uri="{FF2B5EF4-FFF2-40B4-BE49-F238E27FC236}">
                  <a16:creationId xmlns:a16="http://schemas.microsoft.com/office/drawing/2014/main" id="{FF0D37BF-0EEC-ACC9-17CE-8E355830AE52}"/>
                </a:ext>
              </a:extLst>
            </p:cNvPr>
            <p:cNvSpPr txBox="1"/>
            <p:nvPr/>
          </p:nvSpPr>
          <p:spPr>
            <a:xfrm>
              <a:off x="1066800" y="7775639"/>
              <a:ext cx="10001690" cy="481330"/>
            </a:xfrm>
            <a:prstGeom prst="rect">
              <a:avLst/>
            </a:prstGeom>
            <a:noFill/>
          </p:spPr>
          <p:txBody>
            <a:bodyPr wrap="square"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RECOMMENDATIONS AND CONCLUSION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41D78-E1AE-3494-CE3A-B8C1BAAABE03}"/>
            </a:ext>
          </a:extLst>
        </p:cNvPr>
        <p:cNvGrpSpPr/>
        <p:nvPr/>
      </p:nvGrpSpPr>
      <p:grpSpPr>
        <a:xfrm>
          <a:off x="0" y="0"/>
          <a:ext cx="0" cy="0"/>
          <a:chOff x="0" y="0"/>
          <a:chExt cx="0" cy="0"/>
        </a:xfrm>
      </p:grpSpPr>
      <p:sp>
        <p:nvSpPr>
          <p:cNvPr id="62" name="Freeform 62">
            <a:extLst>
              <a:ext uri="{FF2B5EF4-FFF2-40B4-BE49-F238E27FC236}">
                <a16:creationId xmlns:a16="http://schemas.microsoft.com/office/drawing/2014/main" id="{58A253E1-F1B6-062B-35C5-F0FD6CC1E7D2}"/>
              </a:ext>
            </a:extLst>
          </p:cNvPr>
          <p:cNvSpPr/>
          <p:nvPr/>
        </p:nvSpPr>
        <p:spPr>
          <a:xfrm rot="-10800000">
            <a:off x="0" y="644071"/>
            <a:ext cx="18288000" cy="900299"/>
          </a:xfrm>
          <a:custGeom>
            <a:avLst/>
            <a:gdLst/>
            <a:ahLst/>
            <a:cxnLst/>
            <a:rect l="l" t="t" r="r" b="b"/>
            <a:pathLst>
              <a:path w="20339790" h="900299">
                <a:moveTo>
                  <a:pt x="0" y="0"/>
                </a:moveTo>
                <a:lnTo>
                  <a:pt x="20339790" y="0"/>
                </a:lnTo>
                <a:lnTo>
                  <a:pt x="20339790" y="900299"/>
                </a:lnTo>
                <a:lnTo>
                  <a:pt x="0" y="900299"/>
                </a:lnTo>
                <a:lnTo>
                  <a:pt x="0" y="0"/>
                </a:lnTo>
                <a:close/>
              </a:path>
            </a:pathLst>
          </a:custGeom>
          <a:gradFill flip="none" rotWithShape="1">
            <a:gsLst>
              <a:gs pos="0">
                <a:srgbClr val="A7465F">
                  <a:tint val="66000"/>
                  <a:satMod val="160000"/>
                </a:srgbClr>
              </a:gs>
              <a:gs pos="50000">
                <a:srgbClr val="A7465F">
                  <a:tint val="44500"/>
                  <a:satMod val="160000"/>
                </a:srgbClr>
              </a:gs>
              <a:gs pos="100000">
                <a:srgbClr val="A7465F">
                  <a:tint val="23500"/>
                  <a:satMod val="160000"/>
                </a:srgbClr>
              </a:gs>
            </a:gsLst>
            <a:path path="circle">
              <a:fillToRect l="100000" t="100000"/>
            </a:path>
            <a:tileRect r="-100000" b="-100000"/>
          </a:gradFill>
        </p:spPr>
        <p:txBody>
          <a:bodyPr/>
          <a:lstStyle/>
          <a:p>
            <a:endParaRPr lang="en-US"/>
          </a:p>
        </p:txBody>
      </p:sp>
      <p:sp>
        <p:nvSpPr>
          <p:cNvPr id="53" name="TextBox 53">
            <a:extLst>
              <a:ext uri="{FF2B5EF4-FFF2-40B4-BE49-F238E27FC236}">
                <a16:creationId xmlns:a16="http://schemas.microsoft.com/office/drawing/2014/main" id="{0ED41149-DDAD-3D42-F8B8-1C83A67DBA3F}"/>
              </a:ext>
            </a:extLst>
          </p:cNvPr>
          <p:cNvSpPr txBox="1"/>
          <p:nvPr/>
        </p:nvSpPr>
        <p:spPr>
          <a:xfrm>
            <a:off x="437574" y="670040"/>
            <a:ext cx="17240826" cy="790088"/>
          </a:xfrm>
          <a:prstGeom prst="rect">
            <a:avLst/>
          </a:prstGeom>
        </p:spPr>
        <p:txBody>
          <a:bodyPr wrap="square" lIns="0" tIns="0" rIns="0" bIns="0" rtlCol="0" anchor="t">
            <a:spAutoFit/>
          </a:bodyPr>
          <a:lstStyle/>
          <a:p>
            <a:pPr>
              <a:lnSpc>
                <a:spcPts val="6719"/>
              </a:lnSpc>
            </a:pPr>
            <a:r>
              <a:rPr lang="en-US" sz="4000" b="1" dirty="0">
                <a:solidFill>
                  <a:srgbClr val="3C3C50"/>
                </a:solidFill>
                <a:latin typeface="Canva Sans Bold"/>
                <a:ea typeface="Canva Sans Bold"/>
                <a:cs typeface="Canva Sans Bold"/>
                <a:sym typeface="Canva Sans Bold"/>
              </a:rPr>
              <a:t>1. INTRODUCTION AND RATIONALE OF THE STUDY</a:t>
            </a:r>
          </a:p>
        </p:txBody>
      </p:sp>
      <p:sp>
        <p:nvSpPr>
          <p:cNvPr id="52" name="Rounded Rectangle 51">
            <a:extLst>
              <a:ext uri="{FF2B5EF4-FFF2-40B4-BE49-F238E27FC236}">
                <a16:creationId xmlns:a16="http://schemas.microsoft.com/office/drawing/2014/main" id="{8EC56315-8EEA-E8D8-2A64-0DBDE9695EB7}"/>
              </a:ext>
            </a:extLst>
          </p:cNvPr>
          <p:cNvSpPr/>
          <p:nvPr/>
        </p:nvSpPr>
        <p:spPr>
          <a:xfrm>
            <a:off x="914400" y="4000500"/>
            <a:ext cx="3505200" cy="609600"/>
          </a:xfrm>
          <a:prstGeom prst="roundRect">
            <a:avLst>
              <a:gd name="adj" fmla="val 0"/>
            </a:avLst>
          </a:prstGeom>
          <a:solidFill>
            <a:srgbClr val="840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Helvetica" pitchFamily="2" charset="0"/>
              </a:rPr>
              <a:t>Central Argument</a:t>
            </a:r>
            <a:endParaRPr lang="en-LB" b="1" dirty="0">
              <a:latin typeface="Helvetica" pitchFamily="2" charset="0"/>
            </a:endParaRPr>
          </a:p>
        </p:txBody>
      </p:sp>
      <p:sp>
        <p:nvSpPr>
          <p:cNvPr id="63" name="Rounded Rectangle 62">
            <a:extLst>
              <a:ext uri="{FF2B5EF4-FFF2-40B4-BE49-F238E27FC236}">
                <a16:creationId xmlns:a16="http://schemas.microsoft.com/office/drawing/2014/main" id="{D885E423-B115-D989-305F-EC239BAD67F8}"/>
              </a:ext>
            </a:extLst>
          </p:cNvPr>
          <p:cNvSpPr/>
          <p:nvPr/>
        </p:nvSpPr>
        <p:spPr>
          <a:xfrm>
            <a:off x="5181600" y="4000498"/>
            <a:ext cx="3505200" cy="609601"/>
          </a:xfrm>
          <a:prstGeom prst="roundRect">
            <a:avLst>
              <a:gd name="adj" fmla="val 0"/>
            </a:avLst>
          </a:prstGeom>
          <a:solidFill>
            <a:srgbClr val="840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Helvetica" pitchFamily="2" charset="0"/>
              </a:rPr>
              <a:t>Scope of Analysis</a:t>
            </a:r>
            <a:endParaRPr lang="en-LB" b="1" dirty="0">
              <a:latin typeface="Helvetica" pitchFamily="2" charset="0"/>
            </a:endParaRPr>
          </a:p>
        </p:txBody>
      </p:sp>
      <p:sp>
        <p:nvSpPr>
          <p:cNvPr id="64" name="Rounded Rectangle 63">
            <a:extLst>
              <a:ext uri="{FF2B5EF4-FFF2-40B4-BE49-F238E27FC236}">
                <a16:creationId xmlns:a16="http://schemas.microsoft.com/office/drawing/2014/main" id="{57AE6E12-A7AC-4125-3F1A-32DF918179CE}"/>
              </a:ext>
            </a:extLst>
          </p:cNvPr>
          <p:cNvSpPr/>
          <p:nvPr/>
        </p:nvSpPr>
        <p:spPr>
          <a:xfrm>
            <a:off x="9448800" y="4000498"/>
            <a:ext cx="3505200" cy="609602"/>
          </a:xfrm>
          <a:prstGeom prst="roundRect">
            <a:avLst>
              <a:gd name="adj" fmla="val 0"/>
            </a:avLst>
          </a:prstGeom>
          <a:solidFill>
            <a:srgbClr val="840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Helvetica" pitchFamily="2" charset="0"/>
              </a:rPr>
              <a:t>Research Gaps Addressed</a:t>
            </a:r>
            <a:endParaRPr lang="en-LB" b="1" dirty="0">
              <a:latin typeface="Helvetica" pitchFamily="2" charset="0"/>
            </a:endParaRPr>
          </a:p>
        </p:txBody>
      </p:sp>
      <p:sp>
        <p:nvSpPr>
          <p:cNvPr id="65" name="Rounded Rectangle 64">
            <a:extLst>
              <a:ext uri="{FF2B5EF4-FFF2-40B4-BE49-F238E27FC236}">
                <a16:creationId xmlns:a16="http://schemas.microsoft.com/office/drawing/2014/main" id="{A75A8AA5-A6AE-EDF3-844C-ED0F912C401F}"/>
              </a:ext>
            </a:extLst>
          </p:cNvPr>
          <p:cNvSpPr/>
          <p:nvPr/>
        </p:nvSpPr>
        <p:spPr>
          <a:xfrm>
            <a:off x="13716000" y="4000496"/>
            <a:ext cx="3505200" cy="609603"/>
          </a:xfrm>
          <a:prstGeom prst="roundRect">
            <a:avLst>
              <a:gd name="adj" fmla="val 0"/>
            </a:avLst>
          </a:prstGeom>
          <a:solidFill>
            <a:srgbClr val="840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Helvetica" pitchFamily="2" charset="0"/>
              </a:rPr>
              <a:t>Research Question(s)</a:t>
            </a:r>
            <a:endParaRPr lang="en-LB" b="1" dirty="0">
              <a:latin typeface="Helvetica" pitchFamily="2" charset="0"/>
            </a:endParaRPr>
          </a:p>
        </p:txBody>
      </p:sp>
      <p:sp>
        <p:nvSpPr>
          <p:cNvPr id="66" name="Rounded Rectangle 65">
            <a:extLst>
              <a:ext uri="{FF2B5EF4-FFF2-40B4-BE49-F238E27FC236}">
                <a16:creationId xmlns:a16="http://schemas.microsoft.com/office/drawing/2014/main" id="{9D3802CB-1EA1-98FA-7DF4-714723F5DD0E}"/>
              </a:ext>
            </a:extLst>
          </p:cNvPr>
          <p:cNvSpPr/>
          <p:nvPr/>
        </p:nvSpPr>
        <p:spPr>
          <a:xfrm>
            <a:off x="914400" y="4762500"/>
            <a:ext cx="3505200" cy="4808740"/>
          </a:xfrm>
          <a:prstGeom prst="roundRect">
            <a:avLst>
              <a:gd name="adj" fmla="val 0"/>
            </a:avLst>
          </a:prstGeom>
          <a:solidFill>
            <a:srgbClr val="A746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eaLnBrk="0" fontAlgn="base" hangingPunct="0">
              <a:spcBef>
                <a:spcPct val="0"/>
              </a:spcBef>
              <a:spcAft>
                <a:spcPct val="0"/>
              </a:spcAft>
              <a:buFont typeface="Arial" panose="020B0604020202020204" pitchFamily="34" charset="0"/>
              <a:buChar char="•"/>
            </a:pPr>
            <a:r>
              <a:rPr lang="en-LB" altLang="en-LB" dirty="0">
                <a:solidFill>
                  <a:schemeClr val="bg1"/>
                </a:solidFill>
                <a:latin typeface="Helvetica" pitchFamily="2" charset="0"/>
              </a:rPr>
              <a:t>Civil society organizations played a critical role in emergency response during the 2024 displacement crisis.</a:t>
            </a:r>
          </a:p>
          <a:p>
            <a:pPr marL="285750" lvl="0" indent="-285750" eaLnBrk="0" fontAlgn="base" hangingPunct="0">
              <a:spcBef>
                <a:spcPct val="0"/>
              </a:spcBef>
              <a:spcAft>
                <a:spcPct val="0"/>
              </a:spcAft>
              <a:buFont typeface="Arial" panose="020B0604020202020204" pitchFamily="34" charset="0"/>
              <a:buChar char="•"/>
            </a:pPr>
            <a:r>
              <a:rPr lang="en-LB" altLang="en-LB" dirty="0">
                <a:solidFill>
                  <a:schemeClr val="bg1"/>
                </a:solidFill>
                <a:latin typeface="Helvetica" pitchFamily="2" charset="0"/>
              </a:rPr>
              <a:t>CSOs are a diverse ecosystem of actors operating across mandates, scales, and political positions.</a:t>
            </a:r>
          </a:p>
          <a:p>
            <a:pPr marL="285750" lvl="0" indent="-285750" eaLnBrk="0" fontAlgn="base" hangingPunct="0">
              <a:spcBef>
                <a:spcPct val="0"/>
              </a:spcBef>
              <a:spcAft>
                <a:spcPct val="0"/>
              </a:spcAft>
              <a:buFont typeface="Arial" panose="020B0604020202020204" pitchFamily="34" charset="0"/>
              <a:buChar char="•"/>
            </a:pPr>
            <a:r>
              <a:rPr lang="en-LB" altLang="en-LB" dirty="0">
                <a:solidFill>
                  <a:schemeClr val="bg1"/>
                </a:solidFill>
                <a:latin typeface="Helvetica" pitchFamily="2" charset="0"/>
              </a:rPr>
              <a:t>Their interventions both complemented and, at times, substituted for state action.</a:t>
            </a:r>
          </a:p>
          <a:p>
            <a:pPr algn="ctr"/>
            <a:endParaRPr lang="en-LB" dirty="0">
              <a:latin typeface="Helvetica" pitchFamily="2" charset="0"/>
            </a:endParaRPr>
          </a:p>
        </p:txBody>
      </p:sp>
      <p:sp>
        <p:nvSpPr>
          <p:cNvPr id="67" name="Rounded Rectangle 66">
            <a:extLst>
              <a:ext uri="{FF2B5EF4-FFF2-40B4-BE49-F238E27FC236}">
                <a16:creationId xmlns:a16="http://schemas.microsoft.com/office/drawing/2014/main" id="{9550FF64-6143-AC32-0712-679006E67A34}"/>
              </a:ext>
            </a:extLst>
          </p:cNvPr>
          <p:cNvSpPr/>
          <p:nvPr/>
        </p:nvSpPr>
        <p:spPr>
          <a:xfrm>
            <a:off x="5181600" y="4762500"/>
            <a:ext cx="3505200" cy="4816360"/>
          </a:xfrm>
          <a:prstGeom prst="roundRect">
            <a:avLst>
              <a:gd name="adj" fmla="val 0"/>
            </a:avLst>
          </a:prstGeom>
          <a:solidFill>
            <a:srgbClr val="A746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latin typeface="Helvetica" pitchFamily="2" charset="0"/>
              </a:rPr>
              <a:t>Focus: September–December 2024 displacement crisis.</a:t>
            </a:r>
          </a:p>
          <a:p>
            <a:pPr marL="285750" indent="-285750">
              <a:buFont typeface="Arial" panose="020B0604020202020204" pitchFamily="34" charset="0"/>
              <a:buChar char="•"/>
            </a:pPr>
            <a:r>
              <a:rPr lang="en-US" dirty="0">
                <a:latin typeface="Helvetica" pitchFamily="2" charset="0"/>
              </a:rPr>
              <a:t>Examines emergency cash response mechanisms.</a:t>
            </a:r>
          </a:p>
          <a:p>
            <a:pPr marL="285750" indent="-285750">
              <a:buFont typeface="Arial" panose="020B0604020202020204" pitchFamily="34" charset="0"/>
              <a:buChar char="•"/>
            </a:pPr>
            <a:r>
              <a:rPr lang="en-US" dirty="0">
                <a:latin typeface="Helvetica" pitchFamily="2" charset="0"/>
              </a:rPr>
              <a:t>Analyzes coordination structures, funding flows, targeting, and decision-making processes.</a:t>
            </a:r>
          </a:p>
          <a:p>
            <a:pPr marL="285750" indent="-285750">
              <a:buFont typeface="Arial" panose="020B0604020202020204" pitchFamily="34" charset="0"/>
              <a:buChar char="•"/>
            </a:pPr>
            <a:r>
              <a:rPr lang="en-US" dirty="0">
                <a:latin typeface="Helvetica" pitchFamily="2" charset="0"/>
              </a:rPr>
              <a:t>Situates response within ongoing insecurity and ceasefire violations.</a:t>
            </a:r>
            <a:endParaRPr lang="en-LB" dirty="0">
              <a:latin typeface="Helvetica" pitchFamily="2" charset="0"/>
            </a:endParaRPr>
          </a:p>
        </p:txBody>
      </p:sp>
      <p:sp>
        <p:nvSpPr>
          <p:cNvPr id="68" name="Rounded Rectangle 67">
            <a:extLst>
              <a:ext uri="{FF2B5EF4-FFF2-40B4-BE49-F238E27FC236}">
                <a16:creationId xmlns:a16="http://schemas.microsoft.com/office/drawing/2014/main" id="{D0132770-FB2A-4DA6-1487-75C01FF77A64}"/>
              </a:ext>
            </a:extLst>
          </p:cNvPr>
          <p:cNvSpPr/>
          <p:nvPr/>
        </p:nvSpPr>
        <p:spPr>
          <a:xfrm>
            <a:off x="9448800" y="4762500"/>
            <a:ext cx="3505200" cy="4823980"/>
          </a:xfrm>
          <a:prstGeom prst="roundRect">
            <a:avLst>
              <a:gd name="adj" fmla="val 0"/>
            </a:avLst>
          </a:prstGeom>
          <a:solidFill>
            <a:srgbClr val="A746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latin typeface="Helvetica" pitchFamily="2" charset="0"/>
              </a:rPr>
              <a:t>Existing literature overemphasizes formal humanitarian NGOs.</a:t>
            </a:r>
          </a:p>
          <a:p>
            <a:pPr marL="285750" indent="-285750">
              <a:buFont typeface="Arial" panose="020B0604020202020204" pitchFamily="34" charset="0"/>
              <a:buChar char="•"/>
            </a:pPr>
            <a:r>
              <a:rPr lang="en-US" dirty="0">
                <a:latin typeface="Helvetica" pitchFamily="2" charset="0"/>
              </a:rPr>
              <a:t>Grassroots, activist, and community-based actors are often overlooked.</a:t>
            </a:r>
          </a:p>
          <a:p>
            <a:pPr marL="285750" indent="-285750">
              <a:buFont typeface="Arial" panose="020B0604020202020204" pitchFamily="34" charset="0"/>
              <a:buChar char="•"/>
            </a:pPr>
            <a:r>
              <a:rPr lang="en-US" dirty="0">
                <a:latin typeface="Helvetica" pitchFamily="2" charset="0"/>
              </a:rPr>
              <a:t>Limited intersectional analysis of crisis impacts.</a:t>
            </a:r>
          </a:p>
          <a:p>
            <a:pPr marL="285750" indent="-285750">
              <a:buFont typeface="Arial" panose="020B0604020202020204" pitchFamily="34" charset="0"/>
              <a:buChar char="•"/>
            </a:pPr>
            <a:r>
              <a:rPr lang="en-US" dirty="0">
                <a:latin typeface="Helvetica" pitchFamily="2" charset="0"/>
              </a:rPr>
              <a:t>Insufficient examination of how sectarian governance and state fragility shape response systems.</a:t>
            </a:r>
          </a:p>
        </p:txBody>
      </p:sp>
      <p:sp>
        <p:nvSpPr>
          <p:cNvPr id="69" name="Rounded Rectangle 68">
            <a:extLst>
              <a:ext uri="{FF2B5EF4-FFF2-40B4-BE49-F238E27FC236}">
                <a16:creationId xmlns:a16="http://schemas.microsoft.com/office/drawing/2014/main" id="{1CD6BAE0-6088-628D-CEF9-921F01EA5479}"/>
              </a:ext>
            </a:extLst>
          </p:cNvPr>
          <p:cNvSpPr/>
          <p:nvPr/>
        </p:nvSpPr>
        <p:spPr>
          <a:xfrm>
            <a:off x="13716000" y="4770120"/>
            <a:ext cx="3505200" cy="4823980"/>
          </a:xfrm>
          <a:prstGeom prst="roundRect">
            <a:avLst>
              <a:gd name="adj" fmla="val 0"/>
            </a:avLst>
          </a:prstGeom>
          <a:solidFill>
            <a:srgbClr val="A746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latin typeface="Helvetica" pitchFamily="2" charset="0"/>
              </a:rPr>
              <a:t>How did CSOs contribute to the emergency cash response?</a:t>
            </a:r>
          </a:p>
          <a:p>
            <a:pPr marL="285750" indent="-285750">
              <a:buFont typeface="Arial" panose="020B0604020202020204" pitchFamily="34" charset="0"/>
              <a:buChar char="•"/>
            </a:pPr>
            <a:r>
              <a:rPr lang="en-US" dirty="0">
                <a:latin typeface="Helvetica" pitchFamily="2" charset="0"/>
              </a:rPr>
              <a:t>How did they balance advocacy and relief?</a:t>
            </a:r>
          </a:p>
          <a:p>
            <a:pPr marL="285750" indent="-285750">
              <a:buFont typeface="Arial" panose="020B0604020202020204" pitchFamily="34" charset="0"/>
              <a:buChar char="•"/>
            </a:pPr>
            <a:r>
              <a:rPr lang="en-US" dirty="0">
                <a:latin typeface="Helvetica" pitchFamily="2" charset="0"/>
              </a:rPr>
              <a:t>How did long-standing networks adapt to emergency response?</a:t>
            </a:r>
          </a:p>
          <a:p>
            <a:pPr marL="285750" indent="-285750">
              <a:buFont typeface="Arial" panose="020B0604020202020204" pitchFamily="34" charset="0"/>
              <a:buChar char="•"/>
            </a:pPr>
            <a:r>
              <a:rPr lang="en-US" dirty="0">
                <a:latin typeface="Helvetica" pitchFamily="2" charset="0"/>
              </a:rPr>
              <a:t>What opportunities exist for stronger integration into anticipatory action frameworks?</a:t>
            </a:r>
            <a:endParaRPr lang="en-LB" dirty="0">
              <a:latin typeface="Helvetica" pitchFamily="2" charset="0"/>
            </a:endParaRPr>
          </a:p>
        </p:txBody>
      </p:sp>
      <p:sp>
        <p:nvSpPr>
          <p:cNvPr id="76" name="Rounded Rectangle 75">
            <a:extLst>
              <a:ext uri="{FF2B5EF4-FFF2-40B4-BE49-F238E27FC236}">
                <a16:creationId xmlns:a16="http://schemas.microsoft.com/office/drawing/2014/main" id="{76261DE0-2B4E-DA91-3B7E-583B594FBE5E}"/>
              </a:ext>
            </a:extLst>
          </p:cNvPr>
          <p:cNvSpPr/>
          <p:nvPr/>
        </p:nvSpPr>
        <p:spPr>
          <a:xfrm>
            <a:off x="914400" y="2352071"/>
            <a:ext cx="16306800" cy="762000"/>
          </a:xfrm>
          <a:prstGeom prst="roundRect">
            <a:avLst>
              <a:gd name="adj" fmla="val 0"/>
            </a:avLst>
          </a:prstGeom>
          <a:solidFill>
            <a:srgbClr val="A746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Helvetica" pitchFamily="2" charset="0"/>
              </a:rPr>
              <a:t>Examine the extent to which local CSOs contributed to Lebanon’s emergency response during the September–December 2024 displacement crisis and to identify opportunities for strengthening their engagement in future anticipatory action frameworks</a:t>
            </a:r>
            <a:endParaRPr lang="en-LB" b="1" dirty="0">
              <a:latin typeface="Helvetica" pitchFamily="2" charset="0"/>
            </a:endParaRPr>
          </a:p>
        </p:txBody>
      </p:sp>
      <p:sp>
        <p:nvSpPr>
          <p:cNvPr id="77" name="Rounded Rectangle 76">
            <a:extLst>
              <a:ext uri="{FF2B5EF4-FFF2-40B4-BE49-F238E27FC236}">
                <a16:creationId xmlns:a16="http://schemas.microsoft.com/office/drawing/2014/main" id="{811C20AC-3291-B091-4A53-0B799111817A}"/>
              </a:ext>
            </a:extLst>
          </p:cNvPr>
          <p:cNvSpPr/>
          <p:nvPr/>
        </p:nvSpPr>
        <p:spPr>
          <a:xfrm>
            <a:off x="7315200" y="1894871"/>
            <a:ext cx="3505200" cy="345948"/>
          </a:xfrm>
          <a:prstGeom prst="roundRect">
            <a:avLst>
              <a:gd name="adj" fmla="val 0"/>
            </a:avLst>
          </a:prstGeom>
          <a:solidFill>
            <a:srgbClr val="840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Helvetica" pitchFamily="2" charset="0"/>
              </a:rPr>
              <a:t>Main Objective</a:t>
            </a:r>
            <a:endParaRPr lang="en-LB" b="1" dirty="0">
              <a:latin typeface="Helvetica" pitchFamily="2" charset="0"/>
            </a:endParaRPr>
          </a:p>
        </p:txBody>
      </p:sp>
      <p:sp>
        <p:nvSpPr>
          <p:cNvPr id="78" name="Oval 77">
            <a:extLst>
              <a:ext uri="{FF2B5EF4-FFF2-40B4-BE49-F238E27FC236}">
                <a16:creationId xmlns:a16="http://schemas.microsoft.com/office/drawing/2014/main" id="{0956BD22-D016-C233-C398-29C8065A7A5E}"/>
              </a:ext>
            </a:extLst>
          </p:cNvPr>
          <p:cNvSpPr/>
          <p:nvPr/>
        </p:nvSpPr>
        <p:spPr>
          <a:xfrm>
            <a:off x="2209800" y="3467100"/>
            <a:ext cx="457200" cy="4572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1</a:t>
            </a:r>
          </a:p>
        </p:txBody>
      </p:sp>
      <p:sp>
        <p:nvSpPr>
          <p:cNvPr id="79" name="Oval 78">
            <a:extLst>
              <a:ext uri="{FF2B5EF4-FFF2-40B4-BE49-F238E27FC236}">
                <a16:creationId xmlns:a16="http://schemas.microsoft.com/office/drawing/2014/main" id="{0BA73669-9496-9965-219B-907E24F0E136}"/>
              </a:ext>
            </a:extLst>
          </p:cNvPr>
          <p:cNvSpPr/>
          <p:nvPr/>
        </p:nvSpPr>
        <p:spPr>
          <a:xfrm>
            <a:off x="6705600" y="3464571"/>
            <a:ext cx="457200" cy="4572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2</a:t>
            </a:r>
          </a:p>
        </p:txBody>
      </p:sp>
      <p:sp>
        <p:nvSpPr>
          <p:cNvPr id="80" name="Oval 79">
            <a:extLst>
              <a:ext uri="{FF2B5EF4-FFF2-40B4-BE49-F238E27FC236}">
                <a16:creationId xmlns:a16="http://schemas.microsoft.com/office/drawing/2014/main" id="{99CC663F-5888-640F-F855-A160F0EF97D1}"/>
              </a:ext>
            </a:extLst>
          </p:cNvPr>
          <p:cNvSpPr/>
          <p:nvPr/>
        </p:nvSpPr>
        <p:spPr>
          <a:xfrm>
            <a:off x="10972800" y="3481085"/>
            <a:ext cx="457200" cy="4572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3</a:t>
            </a:r>
          </a:p>
        </p:txBody>
      </p:sp>
      <p:sp>
        <p:nvSpPr>
          <p:cNvPr id="81" name="Oval 80">
            <a:extLst>
              <a:ext uri="{FF2B5EF4-FFF2-40B4-BE49-F238E27FC236}">
                <a16:creationId xmlns:a16="http://schemas.microsoft.com/office/drawing/2014/main" id="{24413179-12D2-E5F2-C27C-85818015F11E}"/>
              </a:ext>
            </a:extLst>
          </p:cNvPr>
          <p:cNvSpPr/>
          <p:nvPr/>
        </p:nvSpPr>
        <p:spPr>
          <a:xfrm>
            <a:off x="15240000" y="3463286"/>
            <a:ext cx="457200" cy="4572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4</a:t>
            </a:r>
          </a:p>
        </p:txBody>
      </p:sp>
    </p:spTree>
    <p:extLst>
      <p:ext uri="{BB962C8B-B14F-4D97-AF65-F5344CB8AC3E}">
        <p14:creationId xmlns:p14="http://schemas.microsoft.com/office/powerpoint/2010/main" val="306409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2"/>
          <p:cNvSpPr/>
          <p:nvPr/>
        </p:nvSpPr>
        <p:spPr>
          <a:xfrm rot="-10800000">
            <a:off x="0" y="644071"/>
            <a:ext cx="18288000" cy="900299"/>
          </a:xfrm>
          <a:custGeom>
            <a:avLst/>
            <a:gdLst/>
            <a:ahLst/>
            <a:cxnLst/>
            <a:rect l="l" t="t" r="r" b="b"/>
            <a:pathLst>
              <a:path w="20339790" h="900299">
                <a:moveTo>
                  <a:pt x="0" y="0"/>
                </a:moveTo>
                <a:lnTo>
                  <a:pt x="20339790" y="0"/>
                </a:lnTo>
                <a:lnTo>
                  <a:pt x="20339790" y="900299"/>
                </a:lnTo>
                <a:lnTo>
                  <a:pt x="0" y="900299"/>
                </a:lnTo>
                <a:lnTo>
                  <a:pt x="0" y="0"/>
                </a:lnTo>
                <a:close/>
              </a:path>
            </a:pathLst>
          </a:custGeom>
          <a:gradFill flip="none" rotWithShape="1">
            <a:gsLst>
              <a:gs pos="0">
                <a:srgbClr val="A7465F">
                  <a:tint val="66000"/>
                  <a:satMod val="160000"/>
                </a:srgbClr>
              </a:gs>
              <a:gs pos="50000">
                <a:srgbClr val="A7465F">
                  <a:tint val="44500"/>
                  <a:satMod val="160000"/>
                </a:srgbClr>
              </a:gs>
              <a:gs pos="100000">
                <a:srgbClr val="A7465F">
                  <a:tint val="23500"/>
                  <a:satMod val="160000"/>
                </a:srgbClr>
              </a:gs>
            </a:gsLst>
            <a:path path="circle">
              <a:fillToRect l="100000" t="100000"/>
            </a:path>
            <a:tileRect r="-100000" b="-100000"/>
          </a:gradFill>
        </p:spPr>
        <p:txBody>
          <a:bodyPr/>
          <a:lstStyle/>
          <a:p>
            <a:endParaRPr lang="en-US"/>
          </a:p>
        </p:txBody>
      </p:sp>
      <p:grpSp>
        <p:nvGrpSpPr>
          <p:cNvPr id="2" name="Group 2"/>
          <p:cNvGrpSpPr/>
          <p:nvPr/>
        </p:nvGrpSpPr>
        <p:grpSpPr>
          <a:xfrm>
            <a:off x="2298997" y="2784906"/>
            <a:ext cx="3193924" cy="4522594"/>
            <a:chOff x="0" y="0"/>
            <a:chExt cx="844716" cy="1054154"/>
          </a:xfrm>
          <a:solidFill>
            <a:srgbClr val="840132"/>
          </a:solidFill>
        </p:grpSpPr>
        <p:sp>
          <p:nvSpPr>
            <p:cNvPr id="3" name="Freeform 3"/>
            <p:cNvSpPr/>
            <p:nvPr/>
          </p:nvSpPr>
          <p:spPr>
            <a:xfrm>
              <a:off x="0" y="0"/>
              <a:ext cx="844716" cy="1054154"/>
            </a:xfrm>
            <a:custGeom>
              <a:avLst/>
              <a:gdLst/>
              <a:ahLst/>
              <a:cxnLst/>
              <a:rect l="l" t="t" r="r" b="b"/>
              <a:pathLst>
                <a:path w="844716" h="1054154">
                  <a:moveTo>
                    <a:pt x="29087" y="0"/>
                  </a:moveTo>
                  <a:lnTo>
                    <a:pt x="815629" y="0"/>
                  </a:lnTo>
                  <a:cubicBezTo>
                    <a:pt x="831693" y="0"/>
                    <a:pt x="844716" y="13023"/>
                    <a:pt x="844716" y="29087"/>
                  </a:cubicBezTo>
                  <a:lnTo>
                    <a:pt x="844716" y="1025067"/>
                  </a:lnTo>
                  <a:cubicBezTo>
                    <a:pt x="844716" y="1041131"/>
                    <a:pt x="831693" y="1054154"/>
                    <a:pt x="815629" y="1054154"/>
                  </a:cubicBezTo>
                  <a:lnTo>
                    <a:pt x="29087" y="1054154"/>
                  </a:lnTo>
                  <a:cubicBezTo>
                    <a:pt x="21373" y="1054154"/>
                    <a:pt x="13974" y="1051089"/>
                    <a:pt x="8520" y="1045634"/>
                  </a:cubicBezTo>
                  <a:cubicBezTo>
                    <a:pt x="3065" y="1040180"/>
                    <a:pt x="0" y="1032781"/>
                    <a:pt x="0" y="1025067"/>
                  </a:cubicBezTo>
                  <a:lnTo>
                    <a:pt x="0" y="29087"/>
                  </a:lnTo>
                  <a:cubicBezTo>
                    <a:pt x="0" y="13023"/>
                    <a:pt x="13023" y="0"/>
                    <a:pt x="29087" y="0"/>
                  </a:cubicBezTo>
                  <a:close/>
                </a:path>
              </a:pathLst>
            </a:custGeom>
            <a:grpFill/>
          </p:spPr>
          <p:txBody>
            <a:bodyPr/>
            <a:lstStyle/>
            <a:p>
              <a:endParaRPr lang="en-US"/>
            </a:p>
          </p:txBody>
        </p:sp>
        <p:sp>
          <p:nvSpPr>
            <p:cNvPr id="4" name="TextBox 4"/>
            <p:cNvSpPr txBox="1"/>
            <p:nvPr/>
          </p:nvSpPr>
          <p:spPr>
            <a:xfrm>
              <a:off x="0" y="-57150"/>
              <a:ext cx="844716" cy="1111304"/>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5667598" y="2784906"/>
            <a:ext cx="3193924" cy="4522594"/>
            <a:chOff x="0" y="0"/>
            <a:chExt cx="844716" cy="1054154"/>
          </a:xfrm>
          <a:solidFill>
            <a:srgbClr val="A7465F"/>
          </a:solidFill>
        </p:grpSpPr>
        <p:sp>
          <p:nvSpPr>
            <p:cNvPr id="6" name="Freeform 6"/>
            <p:cNvSpPr/>
            <p:nvPr/>
          </p:nvSpPr>
          <p:spPr>
            <a:xfrm>
              <a:off x="0" y="0"/>
              <a:ext cx="844716" cy="1054154"/>
            </a:xfrm>
            <a:custGeom>
              <a:avLst/>
              <a:gdLst/>
              <a:ahLst/>
              <a:cxnLst/>
              <a:rect l="l" t="t" r="r" b="b"/>
              <a:pathLst>
                <a:path w="844716" h="1054154">
                  <a:moveTo>
                    <a:pt x="29087" y="0"/>
                  </a:moveTo>
                  <a:lnTo>
                    <a:pt x="815629" y="0"/>
                  </a:lnTo>
                  <a:cubicBezTo>
                    <a:pt x="831693" y="0"/>
                    <a:pt x="844716" y="13023"/>
                    <a:pt x="844716" y="29087"/>
                  </a:cubicBezTo>
                  <a:lnTo>
                    <a:pt x="844716" y="1025067"/>
                  </a:lnTo>
                  <a:cubicBezTo>
                    <a:pt x="844716" y="1041131"/>
                    <a:pt x="831693" y="1054154"/>
                    <a:pt x="815629" y="1054154"/>
                  </a:cubicBezTo>
                  <a:lnTo>
                    <a:pt x="29087" y="1054154"/>
                  </a:lnTo>
                  <a:cubicBezTo>
                    <a:pt x="21373" y="1054154"/>
                    <a:pt x="13974" y="1051089"/>
                    <a:pt x="8520" y="1045634"/>
                  </a:cubicBezTo>
                  <a:cubicBezTo>
                    <a:pt x="3065" y="1040180"/>
                    <a:pt x="0" y="1032781"/>
                    <a:pt x="0" y="1025067"/>
                  </a:cubicBezTo>
                  <a:lnTo>
                    <a:pt x="0" y="29087"/>
                  </a:lnTo>
                  <a:cubicBezTo>
                    <a:pt x="0" y="13023"/>
                    <a:pt x="13023" y="0"/>
                    <a:pt x="29087" y="0"/>
                  </a:cubicBezTo>
                  <a:close/>
                </a:path>
              </a:pathLst>
            </a:custGeom>
            <a:grpFill/>
          </p:spPr>
          <p:txBody>
            <a:bodyPr/>
            <a:lstStyle/>
            <a:p>
              <a:endParaRPr lang="en-US"/>
            </a:p>
          </p:txBody>
        </p:sp>
        <p:sp>
          <p:nvSpPr>
            <p:cNvPr id="7" name="TextBox 7"/>
            <p:cNvSpPr txBox="1"/>
            <p:nvPr/>
          </p:nvSpPr>
          <p:spPr>
            <a:xfrm>
              <a:off x="0" y="-57150"/>
              <a:ext cx="844716" cy="1111304"/>
            </a:xfrm>
            <a:prstGeom prst="rect">
              <a:avLst/>
            </a:prstGeom>
            <a:grpFill/>
          </p:spPr>
          <p:txBody>
            <a:bodyPr lIns="50800" tIns="50800" rIns="50800" bIns="50800" rtlCol="0" anchor="ctr"/>
            <a:lstStyle/>
            <a:p>
              <a:pPr algn="ctr">
                <a:lnSpc>
                  <a:spcPts val="2659"/>
                </a:lnSpc>
              </a:pPr>
              <a:endParaRPr dirty="0"/>
            </a:p>
          </p:txBody>
        </p:sp>
      </p:grpSp>
      <p:grpSp>
        <p:nvGrpSpPr>
          <p:cNvPr id="8" name="Group 8"/>
          <p:cNvGrpSpPr/>
          <p:nvPr/>
        </p:nvGrpSpPr>
        <p:grpSpPr>
          <a:xfrm>
            <a:off x="2539964" y="2784906"/>
            <a:ext cx="2738552" cy="3139288"/>
            <a:chOff x="0" y="-57150"/>
            <a:chExt cx="724281" cy="830266"/>
          </a:xfrm>
        </p:grpSpPr>
        <p:sp>
          <p:nvSpPr>
            <p:cNvPr id="9" name="Freeform 9"/>
            <p:cNvSpPr/>
            <p:nvPr/>
          </p:nvSpPr>
          <p:spPr>
            <a:xfrm>
              <a:off x="0" y="0"/>
              <a:ext cx="724281" cy="773116"/>
            </a:xfrm>
            <a:custGeom>
              <a:avLst/>
              <a:gdLst/>
              <a:ahLst/>
              <a:cxnLst/>
              <a:rect l="l" t="t" r="r" b="b"/>
              <a:pathLst>
                <a:path w="724281" h="772837">
                  <a:moveTo>
                    <a:pt x="33924" y="0"/>
                  </a:moveTo>
                  <a:lnTo>
                    <a:pt x="690357" y="0"/>
                  </a:lnTo>
                  <a:cubicBezTo>
                    <a:pt x="699354" y="0"/>
                    <a:pt x="707983" y="3574"/>
                    <a:pt x="714345" y="9936"/>
                  </a:cubicBezTo>
                  <a:cubicBezTo>
                    <a:pt x="720707" y="16298"/>
                    <a:pt x="724281" y="24927"/>
                    <a:pt x="724281" y="33924"/>
                  </a:cubicBezTo>
                  <a:lnTo>
                    <a:pt x="724281" y="738913"/>
                  </a:lnTo>
                  <a:cubicBezTo>
                    <a:pt x="724281" y="747910"/>
                    <a:pt x="720707" y="756539"/>
                    <a:pt x="714345" y="762901"/>
                  </a:cubicBezTo>
                  <a:cubicBezTo>
                    <a:pt x="707983" y="769263"/>
                    <a:pt x="699354" y="772837"/>
                    <a:pt x="690357" y="772837"/>
                  </a:cubicBezTo>
                  <a:lnTo>
                    <a:pt x="33924" y="772837"/>
                  </a:lnTo>
                  <a:cubicBezTo>
                    <a:pt x="24927" y="772837"/>
                    <a:pt x="16298" y="769263"/>
                    <a:pt x="9936" y="762901"/>
                  </a:cubicBezTo>
                  <a:cubicBezTo>
                    <a:pt x="3574" y="756539"/>
                    <a:pt x="0" y="747910"/>
                    <a:pt x="0" y="738913"/>
                  </a:cubicBezTo>
                  <a:lnTo>
                    <a:pt x="0" y="33924"/>
                  </a:lnTo>
                  <a:cubicBezTo>
                    <a:pt x="0" y="24927"/>
                    <a:pt x="3574" y="16298"/>
                    <a:pt x="9936" y="9936"/>
                  </a:cubicBezTo>
                  <a:cubicBezTo>
                    <a:pt x="16298" y="3574"/>
                    <a:pt x="24927" y="0"/>
                    <a:pt x="33924" y="0"/>
                  </a:cubicBezTo>
                  <a:close/>
                </a:path>
              </a:pathLst>
            </a:custGeom>
            <a:solidFill>
              <a:srgbClr val="FFFFFF"/>
            </a:solidFill>
          </p:spPr>
          <p:txBody>
            <a:bodyPr/>
            <a:lstStyle/>
            <a:p>
              <a:pPr algn="ctr"/>
              <a:r>
                <a:rPr lang="en-US" dirty="0">
                  <a:latin typeface="Helvetica" pitchFamily="2" charset="0"/>
                </a:rPr>
                <a:t>During the Civil War, militia-run and secular civil society welfare systems substituted for the collapsed state, institutionalizing non-state service provision as a core feature of Lebanon’s postwar governance model.</a:t>
              </a:r>
            </a:p>
          </p:txBody>
        </p:sp>
        <p:sp>
          <p:nvSpPr>
            <p:cNvPr id="10" name="TextBox 10"/>
            <p:cNvSpPr txBox="1"/>
            <p:nvPr/>
          </p:nvSpPr>
          <p:spPr>
            <a:xfrm>
              <a:off x="0" y="-57150"/>
              <a:ext cx="724281" cy="829987"/>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908565" y="2784906"/>
            <a:ext cx="2738552" cy="3147137"/>
            <a:chOff x="0" y="-57150"/>
            <a:chExt cx="724281" cy="832342"/>
          </a:xfrm>
        </p:grpSpPr>
        <p:sp>
          <p:nvSpPr>
            <p:cNvPr id="12" name="Freeform 12"/>
            <p:cNvSpPr/>
            <p:nvPr/>
          </p:nvSpPr>
          <p:spPr>
            <a:xfrm>
              <a:off x="0" y="2355"/>
              <a:ext cx="724281" cy="772837"/>
            </a:xfrm>
            <a:custGeom>
              <a:avLst/>
              <a:gdLst/>
              <a:ahLst/>
              <a:cxnLst/>
              <a:rect l="l" t="t" r="r" b="b"/>
              <a:pathLst>
                <a:path w="724281" h="772837">
                  <a:moveTo>
                    <a:pt x="33924" y="0"/>
                  </a:moveTo>
                  <a:lnTo>
                    <a:pt x="690357" y="0"/>
                  </a:lnTo>
                  <a:cubicBezTo>
                    <a:pt x="699354" y="0"/>
                    <a:pt x="707983" y="3574"/>
                    <a:pt x="714345" y="9936"/>
                  </a:cubicBezTo>
                  <a:cubicBezTo>
                    <a:pt x="720707" y="16298"/>
                    <a:pt x="724281" y="24927"/>
                    <a:pt x="724281" y="33924"/>
                  </a:cubicBezTo>
                  <a:lnTo>
                    <a:pt x="724281" y="738913"/>
                  </a:lnTo>
                  <a:cubicBezTo>
                    <a:pt x="724281" y="747910"/>
                    <a:pt x="720707" y="756539"/>
                    <a:pt x="714345" y="762901"/>
                  </a:cubicBezTo>
                  <a:cubicBezTo>
                    <a:pt x="707983" y="769263"/>
                    <a:pt x="699354" y="772837"/>
                    <a:pt x="690357" y="772837"/>
                  </a:cubicBezTo>
                  <a:lnTo>
                    <a:pt x="33924" y="772837"/>
                  </a:lnTo>
                  <a:cubicBezTo>
                    <a:pt x="24927" y="772837"/>
                    <a:pt x="16298" y="769263"/>
                    <a:pt x="9936" y="762901"/>
                  </a:cubicBezTo>
                  <a:cubicBezTo>
                    <a:pt x="3574" y="756539"/>
                    <a:pt x="0" y="747910"/>
                    <a:pt x="0" y="738913"/>
                  </a:cubicBezTo>
                  <a:lnTo>
                    <a:pt x="0" y="33924"/>
                  </a:lnTo>
                  <a:cubicBezTo>
                    <a:pt x="0" y="24927"/>
                    <a:pt x="3574" y="16298"/>
                    <a:pt x="9936" y="9936"/>
                  </a:cubicBezTo>
                  <a:cubicBezTo>
                    <a:pt x="16298" y="3574"/>
                    <a:pt x="24927" y="0"/>
                    <a:pt x="33924" y="0"/>
                  </a:cubicBezTo>
                  <a:close/>
                </a:path>
              </a:pathLst>
            </a:custGeom>
            <a:solidFill>
              <a:srgbClr val="FFFFFF"/>
            </a:solidFill>
          </p:spPr>
          <p:txBody>
            <a:bodyPr/>
            <a:lstStyle/>
            <a:p>
              <a:pPr algn="ctr"/>
              <a:r>
                <a:rPr lang="en-US" dirty="0">
                  <a:latin typeface="Helvetica" pitchFamily="2" charset="0"/>
                </a:rPr>
                <a:t>The 2006 war entrenched a recovery system in which party-linked welfare networks, diaspora financing, </a:t>
              </a:r>
            </a:p>
            <a:p>
              <a:pPr algn="ctr"/>
              <a:r>
                <a:rPr lang="en-US" dirty="0">
                  <a:latin typeface="Helvetica" pitchFamily="2" charset="0"/>
                </a:rPr>
                <a:t>and international humanitarian actors </a:t>
              </a:r>
            </a:p>
            <a:p>
              <a:pPr algn="ctr"/>
              <a:r>
                <a:rPr lang="en-US" dirty="0">
                  <a:latin typeface="Helvetica" pitchFamily="2" charset="0"/>
                </a:rPr>
                <a:t>co-managed relief, reconstruction, </a:t>
              </a:r>
            </a:p>
            <a:p>
              <a:pPr algn="ctr"/>
              <a:r>
                <a:rPr lang="en-US" dirty="0">
                  <a:latin typeface="Helvetica" pitchFamily="2" charset="0"/>
                </a:rPr>
                <a:t>and compensation.</a:t>
              </a:r>
            </a:p>
          </p:txBody>
        </p:sp>
        <p:sp>
          <p:nvSpPr>
            <p:cNvPr id="13" name="TextBox 13"/>
            <p:cNvSpPr txBox="1"/>
            <p:nvPr/>
          </p:nvSpPr>
          <p:spPr>
            <a:xfrm>
              <a:off x="0" y="-57150"/>
              <a:ext cx="724281" cy="82998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036199" y="2784906"/>
            <a:ext cx="3193924" cy="4522594"/>
            <a:chOff x="0" y="0"/>
            <a:chExt cx="844716" cy="1054154"/>
          </a:xfrm>
          <a:solidFill>
            <a:srgbClr val="840132"/>
          </a:solidFill>
        </p:grpSpPr>
        <p:sp>
          <p:nvSpPr>
            <p:cNvPr id="15" name="Freeform 15"/>
            <p:cNvSpPr/>
            <p:nvPr/>
          </p:nvSpPr>
          <p:spPr>
            <a:xfrm>
              <a:off x="0" y="0"/>
              <a:ext cx="844716" cy="1054154"/>
            </a:xfrm>
            <a:custGeom>
              <a:avLst/>
              <a:gdLst/>
              <a:ahLst/>
              <a:cxnLst/>
              <a:rect l="l" t="t" r="r" b="b"/>
              <a:pathLst>
                <a:path w="844716" h="1054154">
                  <a:moveTo>
                    <a:pt x="29087" y="0"/>
                  </a:moveTo>
                  <a:lnTo>
                    <a:pt x="815629" y="0"/>
                  </a:lnTo>
                  <a:cubicBezTo>
                    <a:pt x="831693" y="0"/>
                    <a:pt x="844716" y="13023"/>
                    <a:pt x="844716" y="29087"/>
                  </a:cubicBezTo>
                  <a:lnTo>
                    <a:pt x="844716" y="1025067"/>
                  </a:lnTo>
                  <a:cubicBezTo>
                    <a:pt x="844716" y="1041131"/>
                    <a:pt x="831693" y="1054154"/>
                    <a:pt x="815629" y="1054154"/>
                  </a:cubicBezTo>
                  <a:lnTo>
                    <a:pt x="29087" y="1054154"/>
                  </a:lnTo>
                  <a:cubicBezTo>
                    <a:pt x="21373" y="1054154"/>
                    <a:pt x="13974" y="1051089"/>
                    <a:pt x="8520" y="1045634"/>
                  </a:cubicBezTo>
                  <a:cubicBezTo>
                    <a:pt x="3065" y="1040180"/>
                    <a:pt x="0" y="1032781"/>
                    <a:pt x="0" y="1025067"/>
                  </a:cubicBezTo>
                  <a:lnTo>
                    <a:pt x="0" y="29087"/>
                  </a:lnTo>
                  <a:cubicBezTo>
                    <a:pt x="0" y="13023"/>
                    <a:pt x="13023" y="0"/>
                    <a:pt x="29087" y="0"/>
                  </a:cubicBezTo>
                  <a:close/>
                </a:path>
              </a:pathLst>
            </a:custGeom>
            <a:grpFill/>
          </p:spPr>
          <p:txBody>
            <a:bodyPr/>
            <a:lstStyle/>
            <a:p>
              <a:endParaRPr lang="en-US"/>
            </a:p>
          </p:txBody>
        </p:sp>
        <p:sp>
          <p:nvSpPr>
            <p:cNvPr id="16" name="TextBox 16"/>
            <p:cNvSpPr txBox="1"/>
            <p:nvPr/>
          </p:nvSpPr>
          <p:spPr>
            <a:xfrm>
              <a:off x="0" y="-57150"/>
              <a:ext cx="844716" cy="1111304"/>
            </a:xfrm>
            <a:prstGeom prst="rect">
              <a:avLst/>
            </a:prstGeom>
            <a:grpFill/>
          </p:spPr>
          <p:txBody>
            <a:bodyPr lIns="50800" tIns="50800" rIns="50800" bIns="50800" rtlCol="0" anchor="ctr"/>
            <a:lstStyle/>
            <a:p>
              <a:pPr algn="ctr">
                <a:lnSpc>
                  <a:spcPts val="2659"/>
                </a:lnSpc>
              </a:pPr>
              <a:endParaRPr/>
            </a:p>
          </p:txBody>
        </p:sp>
      </p:grpSp>
      <p:grpSp>
        <p:nvGrpSpPr>
          <p:cNvPr id="17" name="Group 17"/>
          <p:cNvGrpSpPr/>
          <p:nvPr/>
        </p:nvGrpSpPr>
        <p:grpSpPr>
          <a:xfrm>
            <a:off x="9277166" y="3000994"/>
            <a:ext cx="2738552" cy="2922145"/>
            <a:chOff x="0" y="0"/>
            <a:chExt cx="724281" cy="772837"/>
          </a:xfrm>
        </p:grpSpPr>
        <p:sp>
          <p:nvSpPr>
            <p:cNvPr id="18" name="Freeform 18"/>
            <p:cNvSpPr/>
            <p:nvPr/>
          </p:nvSpPr>
          <p:spPr>
            <a:xfrm>
              <a:off x="0" y="0"/>
              <a:ext cx="724281" cy="772837"/>
            </a:xfrm>
            <a:custGeom>
              <a:avLst/>
              <a:gdLst/>
              <a:ahLst/>
              <a:cxnLst/>
              <a:rect l="l" t="t" r="r" b="b"/>
              <a:pathLst>
                <a:path w="724281" h="772837">
                  <a:moveTo>
                    <a:pt x="33924" y="0"/>
                  </a:moveTo>
                  <a:lnTo>
                    <a:pt x="690357" y="0"/>
                  </a:lnTo>
                  <a:cubicBezTo>
                    <a:pt x="699354" y="0"/>
                    <a:pt x="707983" y="3574"/>
                    <a:pt x="714345" y="9936"/>
                  </a:cubicBezTo>
                  <a:cubicBezTo>
                    <a:pt x="720707" y="16298"/>
                    <a:pt x="724281" y="24927"/>
                    <a:pt x="724281" y="33924"/>
                  </a:cubicBezTo>
                  <a:lnTo>
                    <a:pt x="724281" y="738913"/>
                  </a:lnTo>
                  <a:cubicBezTo>
                    <a:pt x="724281" y="747910"/>
                    <a:pt x="720707" y="756539"/>
                    <a:pt x="714345" y="762901"/>
                  </a:cubicBezTo>
                  <a:cubicBezTo>
                    <a:pt x="707983" y="769263"/>
                    <a:pt x="699354" y="772837"/>
                    <a:pt x="690357" y="772837"/>
                  </a:cubicBezTo>
                  <a:lnTo>
                    <a:pt x="33924" y="772837"/>
                  </a:lnTo>
                  <a:cubicBezTo>
                    <a:pt x="24927" y="772837"/>
                    <a:pt x="16298" y="769263"/>
                    <a:pt x="9936" y="762901"/>
                  </a:cubicBezTo>
                  <a:cubicBezTo>
                    <a:pt x="3574" y="756539"/>
                    <a:pt x="0" y="747910"/>
                    <a:pt x="0" y="738913"/>
                  </a:cubicBezTo>
                  <a:lnTo>
                    <a:pt x="0" y="33924"/>
                  </a:lnTo>
                  <a:cubicBezTo>
                    <a:pt x="0" y="24927"/>
                    <a:pt x="3574" y="16298"/>
                    <a:pt x="9936" y="9936"/>
                  </a:cubicBezTo>
                  <a:cubicBezTo>
                    <a:pt x="16298" y="3574"/>
                    <a:pt x="24927" y="0"/>
                    <a:pt x="33924" y="0"/>
                  </a:cubicBezTo>
                  <a:close/>
                </a:path>
              </a:pathLst>
            </a:custGeom>
            <a:solidFill>
              <a:srgbClr val="FFFFFF"/>
            </a:solidFill>
          </p:spPr>
          <p:txBody>
            <a:bodyPr/>
            <a:lstStyle/>
            <a:p>
              <a:pPr algn="ctr"/>
              <a:r>
                <a:rPr lang="en-US" dirty="0">
                  <a:latin typeface="Helvetica" pitchFamily="2" charset="0"/>
                </a:rPr>
                <a:t>Amid economic collapse and limited direct funding to local actors, CSOs became primary responders to health </a:t>
              </a:r>
            </a:p>
            <a:p>
              <a:pPr algn="ctr"/>
              <a:r>
                <a:rPr lang="en-US" dirty="0">
                  <a:latin typeface="Helvetica" pitchFamily="2" charset="0"/>
                </a:rPr>
                <a:t>and socioeconomic needs, advocating </a:t>
              </a:r>
            </a:p>
            <a:p>
              <a:pPr algn="ctr"/>
              <a:r>
                <a:rPr lang="en-US" dirty="0">
                  <a:latin typeface="Helvetica" pitchFamily="2" charset="0"/>
                </a:rPr>
                <a:t>for marginalized groups excluded from formal response plans.</a:t>
              </a:r>
            </a:p>
          </p:txBody>
        </p:sp>
        <p:sp>
          <p:nvSpPr>
            <p:cNvPr id="19" name="TextBox 19"/>
            <p:cNvSpPr txBox="1"/>
            <p:nvPr/>
          </p:nvSpPr>
          <p:spPr>
            <a:xfrm>
              <a:off x="0" y="-57150"/>
              <a:ext cx="724281" cy="82998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2437127" y="2784906"/>
            <a:ext cx="3193924" cy="4523002"/>
            <a:chOff x="0" y="0"/>
            <a:chExt cx="844716" cy="1054154"/>
          </a:xfrm>
          <a:solidFill>
            <a:srgbClr val="A7465F"/>
          </a:solidFill>
        </p:grpSpPr>
        <p:sp>
          <p:nvSpPr>
            <p:cNvPr id="21" name="Freeform 21"/>
            <p:cNvSpPr/>
            <p:nvPr/>
          </p:nvSpPr>
          <p:spPr>
            <a:xfrm>
              <a:off x="0" y="0"/>
              <a:ext cx="844716" cy="1054154"/>
            </a:xfrm>
            <a:custGeom>
              <a:avLst/>
              <a:gdLst/>
              <a:ahLst/>
              <a:cxnLst/>
              <a:rect l="l" t="t" r="r" b="b"/>
              <a:pathLst>
                <a:path w="844716" h="1054154">
                  <a:moveTo>
                    <a:pt x="29087" y="0"/>
                  </a:moveTo>
                  <a:lnTo>
                    <a:pt x="815629" y="0"/>
                  </a:lnTo>
                  <a:cubicBezTo>
                    <a:pt x="831693" y="0"/>
                    <a:pt x="844716" y="13023"/>
                    <a:pt x="844716" y="29087"/>
                  </a:cubicBezTo>
                  <a:lnTo>
                    <a:pt x="844716" y="1025067"/>
                  </a:lnTo>
                  <a:cubicBezTo>
                    <a:pt x="844716" y="1041131"/>
                    <a:pt x="831693" y="1054154"/>
                    <a:pt x="815629" y="1054154"/>
                  </a:cubicBezTo>
                  <a:lnTo>
                    <a:pt x="29087" y="1054154"/>
                  </a:lnTo>
                  <a:cubicBezTo>
                    <a:pt x="21373" y="1054154"/>
                    <a:pt x="13974" y="1051089"/>
                    <a:pt x="8520" y="1045634"/>
                  </a:cubicBezTo>
                  <a:cubicBezTo>
                    <a:pt x="3065" y="1040180"/>
                    <a:pt x="0" y="1032781"/>
                    <a:pt x="0" y="1025067"/>
                  </a:cubicBezTo>
                  <a:lnTo>
                    <a:pt x="0" y="29087"/>
                  </a:lnTo>
                  <a:cubicBezTo>
                    <a:pt x="0" y="13023"/>
                    <a:pt x="13023" y="0"/>
                    <a:pt x="29087" y="0"/>
                  </a:cubicBezTo>
                  <a:close/>
                </a:path>
              </a:pathLst>
            </a:custGeom>
            <a:grpFill/>
          </p:spPr>
          <p:txBody>
            <a:bodyPr/>
            <a:lstStyle/>
            <a:p>
              <a:endParaRPr lang="en-US"/>
            </a:p>
          </p:txBody>
        </p:sp>
        <p:sp>
          <p:nvSpPr>
            <p:cNvPr id="22" name="TextBox 22"/>
            <p:cNvSpPr txBox="1"/>
            <p:nvPr/>
          </p:nvSpPr>
          <p:spPr>
            <a:xfrm>
              <a:off x="0" y="-57150"/>
              <a:ext cx="844716" cy="1111304"/>
            </a:xfrm>
            <a:prstGeom prst="rect">
              <a:avLst/>
            </a:prstGeom>
            <a:grpFill/>
          </p:spPr>
          <p:txBody>
            <a:bodyPr lIns="50800" tIns="50800" rIns="50800" bIns="50800" rtlCol="0" anchor="ctr"/>
            <a:lstStyle/>
            <a:p>
              <a:pPr algn="ctr">
                <a:lnSpc>
                  <a:spcPts val="2659"/>
                </a:lnSpc>
              </a:pPr>
              <a:endParaRPr/>
            </a:p>
          </p:txBody>
        </p:sp>
      </p:grpSp>
      <p:grpSp>
        <p:nvGrpSpPr>
          <p:cNvPr id="23" name="Group 23"/>
          <p:cNvGrpSpPr/>
          <p:nvPr/>
        </p:nvGrpSpPr>
        <p:grpSpPr>
          <a:xfrm>
            <a:off x="12645767" y="2784906"/>
            <a:ext cx="2738552" cy="3138233"/>
            <a:chOff x="0" y="-57150"/>
            <a:chExt cx="724281" cy="829987"/>
          </a:xfrm>
        </p:grpSpPr>
        <p:sp>
          <p:nvSpPr>
            <p:cNvPr id="24" name="Freeform 24"/>
            <p:cNvSpPr/>
            <p:nvPr/>
          </p:nvSpPr>
          <p:spPr>
            <a:xfrm>
              <a:off x="0" y="0"/>
              <a:ext cx="724281" cy="772837"/>
            </a:xfrm>
            <a:custGeom>
              <a:avLst/>
              <a:gdLst/>
              <a:ahLst/>
              <a:cxnLst/>
              <a:rect l="l" t="t" r="r" b="b"/>
              <a:pathLst>
                <a:path w="724281" h="772837">
                  <a:moveTo>
                    <a:pt x="33924" y="0"/>
                  </a:moveTo>
                  <a:lnTo>
                    <a:pt x="690357" y="0"/>
                  </a:lnTo>
                  <a:cubicBezTo>
                    <a:pt x="699354" y="0"/>
                    <a:pt x="707983" y="3574"/>
                    <a:pt x="714345" y="9936"/>
                  </a:cubicBezTo>
                  <a:cubicBezTo>
                    <a:pt x="720707" y="16298"/>
                    <a:pt x="724281" y="24927"/>
                    <a:pt x="724281" y="33924"/>
                  </a:cubicBezTo>
                  <a:lnTo>
                    <a:pt x="724281" y="738913"/>
                  </a:lnTo>
                  <a:cubicBezTo>
                    <a:pt x="724281" y="747910"/>
                    <a:pt x="720707" y="756539"/>
                    <a:pt x="714345" y="762901"/>
                  </a:cubicBezTo>
                  <a:cubicBezTo>
                    <a:pt x="707983" y="769263"/>
                    <a:pt x="699354" y="772837"/>
                    <a:pt x="690357" y="772837"/>
                  </a:cubicBezTo>
                  <a:lnTo>
                    <a:pt x="33924" y="772837"/>
                  </a:lnTo>
                  <a:cubicBezTo>
                    <a:pt x="24927" y="772837"/>
                    <a:pt x="16298" y="769263"/>
                    <a:pt x="9936" y="762901"/>
                  </a:cubicBezTo>
                  <a:cubicBezTo>
                    <a:pt x="3574" y="756539"/>
                    <a:pt x="0" y="747910"/>
                    <a:pt x="0" y="738913"/>
                  </a:cubicBezTo>
                  <a:lnTo>
                    <a:pt x="0" y="33924"/>
                  </a:lnTo>
                  <a:cubicBezTo>
                    <a:pt x="0" y="24927"/>
                    <a:pt x="3574" y="16298"/>
                    <a:pt x="9936" y="9936"/>
                  </a:cubicBezTo>
                  <a:cubicBezTo>
                    <a:pt x="16298" y="3574"/>
                    <a:pt x="24927" y="0"/>
                    <a:pt x="33924" y="0"/>
                  </a:cubicBezTo>
                  <a:close/>
                </a:path>
              </a:pathLst>
            </a:custGeom>
            <a:solidFill>
              <a:srgbClr val="FFFFFF"/>
            </a:solidFill>
          </p:spPr>
          <p:txBody>
            <a:bodyPr/>
            <a:lstStyle/>
            <a:p>
              <a:pPr algn="ctr"/>
              <a:r>
                <a:rPr lang="en-US" dirty="0">
                  <a:latin typeface="Helvetica" pitchFamily="2" charset="0"/>
                </a:rPr>
                <a:t>After the explosion, volunteer networks </a:t>
              </a:r>
            </a:p>
            <a:p>
              <a:pPr algn="ctr"/>
              <a:r>
                <a:rPr lang="en-US" dirty="0">
                  <a:latin typeface="Helvetica" pitchFamily="2" charset="0"/>
                </a:rPr>
                <a:t>and CSOs led immediate relief and neighborhood-level recovery, demonstrating the centrality of community infrastructure in the absence of effective state coordination.</a:t>
              </a:r>
            </a:p>
          </p:txBody>
        </p:sp>
        <p:sp>
          <p:nvSpPr>
            <p:cNvPr id="25" name="TextBox 25"/>
            <p:cNvSpPr txBox="1"/>
            <p:nvPr/>
          </p:nvSpPr>
          <p:spPr>
            <a:xfrm>
              <a:off x="0" y="-57150"/>
              <a:ext cx="724281" cy="829987"/>
            </a:xfrm>
            <a:prstGeom prst="rect">
              <a:avLst/>
            </a:prstGeom>
          </p:spPr>
          <p:txBody>
            <a:bodyPr lIns="50800" tIns="50800" rIns="50800" bIns="50800" rtlCol="0" anchor="ctr"/>
            <a:lstStyle/>
            <a:p>
              <a:pPr algn="ctr">
                <a:lnSpc>
                  <a:spcPts val="2659"/>
                </a:lnSpc>
              </a:pPr>
              <a:endParaRPr/>
            </a:p>
          </p:txBody>
        </p:sp>
      </p:grpSp>
      <p:sp>
        <p:nvSpPr>
          <p:cNvPr id="32" name="AutoShape 32"/>
          <p:cNvSpPr/>
          <p:nvPr/>
        </p:nvSpPr>
        <p:spPr>
          <a:xfrm>
            <a:off x="2298997" y="8113752"/>
            <a:ext cx="13499952" cy="1548"/>
          </a:xfrm>
          <a:prstGeom prst="line">
            <a:avLst/>
          </a:prstGeom>
          <a:ln w="304800" cap="rnd">
            <a:solidFill>
              <a:srgbClr val="A7465F">
                <a:alpha val="50980"/>
              </a:srgbClr>
            </a:solidFill>
            <a:prstDash val="solid"/>
            <a:headEnd type="none" w="sm" len="sm"/>
            <a:tailEnd type="none" w="sm" len="sm"/>
          </a:ln>
        </p:spPr>
        <p:txBody>
          <a:bodyPr/>
          <a:lstStyle/>
          <a:p>
            <a:endParaRPr lang="en-US"/>
          </a:p>
        </p:txBody>
      </p:sp>
      <p:sp>
        <p:nvSpPr>
          <p:cNvPr id="34" name="Freeform 34"/>
          <p:cNvSpPr/>
          <p:nvPr/>
        </p:nvSpPr>
        <p:spPr>
          <a:xfrm>
            <a:off x="3695936" y="7941798"/>
            <a:ext cx="387297" cy="38729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0132"/>
          </a:solidFill>
          <a:ln w="47625" cap="sq">
            <a:solidFill>
              <a:srgbClr val="FFFFFF"/>
            </a:solidFill>
            <a:prstDash val="solid"/>
            <a:miter/>
          </a:ln>
        </p:spPr>
        <p:txBody>
          <a:bodyPr/>
          <a:lstStyle/>
          <a:p>
            <a:endParaRPr lang="en-US"/>
          </a:p>
        </p:txBody>
      </p:sp>
      <p:sp>
        <p:nvSpPr>
          <p:cNvPr id="42" name="AutoShape 42"/>
          <p:cNvSpPr/>
          <p:nvPr/>
        </p:nvSpPr>
        <p:spPr>
          <a:xfrm flipH="1">
            <a:off x="3889585" y="7271945"/>
            <a:ext cx="6374" cy="654721"/>
          </a:xfrm>
          <a:prstGeom prst="line">
            <a:avLst/>
          </a:prstGeom>
          <a:ln w="38100" cap="flat">
            <a:solidFill>
              <a:srgbClr val="3C3C50"/>
            </a:solidFill>
            <a:prstDash val="sysDot"/>
            <a:headEnd type="none" w="sm" len="sm"/>
            <a:tailEnd type="none" w="sm" len="sm"/>
          </a:ln>
        </p:spPr>
        <p:txBody>
          <a:bodyPr/>
          <a:lstStyle/>
          <a:p>
            <a:endParaRPr lang="en-US"/>
          </a:p>
        </p:txBody>
      </p:sp>
      <p:sp>
        <p:nvSpPr>
          <p:cNvPr id="43" name="AutoShape 43"/>
          <p:cNvSpPr/>
          <p:nvPr/>
        </p:nvSpPr>
        <p:spPr>
          <a:xfrm>
            <a:off x="7235974" y="7307499"/>
            <a:ext cx="0" cy="581820"/>
          </a:xfrm>
          <a:prstGeom prst="line">
            <a:avLst/>
          </a:prstGeom>
          <a:ln w="38100" cap="flat">
            <a:solidFill>
              <a:srgbClr val="3C3C50"/>
            </a:solidFill>
            <a:prstDash val="sysDot"/>
            <a:headEnd type="none" w="sm" len="sm"/>
            <a:tailEnd type="none" w="sm" len="sm"/>
          </a:ln>
        </p:spPr>
        <p:txBody>
          <a:bodyPr/>
          <a:lstStyle/>
          <a:p>
            <a:endParaRPr lang="en-US"/>
          </a:p>
        </p:txBody>
      </p:sp>
      <p:sp>
        <p:nvSpPr>
          <p:cNvPr id="46" name="TextBox 46"/>
          <p:cNvSpPr txBox="1"/>
          <p:nvPr/>
        </p:nvSpPr>
        <p:spPr>
          <a:xfrm>
            <a:off x="7087566" y="7929181"/>
            <a:ext cx="314679" cy="341911"/>
          </a:xfrm>
          <a:prstGeom prst="rect">
            <a:avLst/>
          </a:prstGeom>
        </p:spPr>
        <p:txBody>
          <a:bodyPr lIns="50800" tIns="50800" rIns="50800" bIns="50800" rtlCol="0" anchor="ctr"/>
          <a:lstStyle/>
          <a:p>
            <a:pPr algn="ctr">
              <a:lnSpc>
                <a:spcPts val="2659"/>
              </a:lnSpc>
            </a:pPr>
            <a:endParaRPr/>
          </a:p>
        </p:txBody>
      </p:sp>
      <p:sp>
        <p:nvSpPr>
          <p:cNvPr id="47" name="AutoShape 47"/>
          <p:cNvSpPr/>
          <p:nvPr/>
        </p:nvSpPr>
        <p:spPr>
          <a:xfrm>
            <a:off x="10633161" y="7307499"/>
            <a:ext cx="0" cy="612604"/>
          </a:xfrm>
          <a:prstGeom prst="line">
            <a:avLst/>
          </a:prstGeom>
          <a:ln w="38100" cap="flat">
            <a:solidFill>
              <a:srgbClr val="3C3C50"/>
            </a:solidFill>
            <a:prstDash val="sysDot"/>
            <a:headEnd type="none" w="sm" len="sm"/>
            <a:tailEnd type="none" w="sm" len="sm"/>
          </a:ln>
        </p:spPr>
        <p:txBody>
          <a:bodyPr/>
          <a:lstStyle/>
          <a:p>
            <a:endParaRPr lang="en-US"/>
          </a:p>
        </p:txBody>
      </p:sp>
      <p:sp>
        <p:nvSpPr>
          <p:cNvPr id="51" name="AutoShape 51"/>
          <p:cNvSpPr/>
          <p:nvPr/>
        </p:nvSpPr>
        <p:spPr>
          <a:xfrm flipH="1">
            <a:off x="14047369" y="7307500"/>
            <a:ext cx="6374" cy="619576"/>
          </a:xfrm>
          <a:prstGeom prst="line">
            <a:avLst/>
          </a:prstGeom>
          <a:ln w="38100" cap="flat">
            <a:solidFill>
              <a:srgbClr val="3C3C50"/>
            </a:solidFill>
            <a:prstDash val="sysDot"/>
            <a:headEnd type="none" w="sm" len="sm"/>
            <a:tailEnd type="none" w="sm" len="sm"/>
          </a:ln>
        </p:spPr>
        <p:txBody>
          <a:bodyPr/>
          <a:lstStyle/>
          <a:p>
            <a:endParaRPr lang="en-US"/>
          </a:p>
        </p:txBody>
      </p:sp>
      <p:sp>
        <p:nvSpPr>
          <p:cNvPr id="53" name="TextBox 53"/>
          <p:cNvSpPr txBox="1"/>
          <p:nvPr/>
        </p:nvSpPr>
        <p:spPr>
          <a:xfrm>
            <a:off x="437574" y="670040"/>
            <a:ext cx="17545626" cy="776816"/>
          </a:xfrm>
          <a:prstGeom prst="rect">
            <a:avLst/>
          </a:prstGeom>
        </p:spPr>
        <p:txBody>
          <a:bodyPr wrap="square" lIns="0" tIns="0" rIns="0" bIns="0" rtlCol="0" anchor="t">
            <a:spAutoFit/>
          </a:bodyPr>
          <a:lstStyle/>
          <a:p>
            <a:pPr>
              <a:lnSpc>
                <a:spcPts val="6719"/>
              </a:lnSpc>
            </a:pPr>
            <a:r>
              <a:rPr lang="en-US" sz="4000" b="1" dirty="0">
                <a:solidFill>
                  <a:srgbClr val="3C3C50"/>
                </a:solidFill>
                <a:latin typeface="Canva Sans Bold"/>
                <a:ea typeface="Canva Sans Bold"/>
                <a:cs typeface="Canva Sans Bold"/>
                <a:sym typeface="Canva Sans Bold"/>
              </a:rPr>
              <a:t>2. OVERVIEW OF CSOS’ ROLE IN DIFFERENT ERAS IN LEBANON</a:t>
            </a:r>
          </a:p>
        </p:txBody>
      </p:sp>
      <p:sp>
        <p:nvSpPr>
          <p:cNvPr id="56" name="TextBox 56"/>
          <p:cNvSpPr txBox="1"/>
          <p:nvPr/>
        </p:nvSpPr>
        <p:spPr>
          <a:xfrm>
            <a:off x="2915367" y="6027257"/>
            <a:ext cx="1987747" cy="1248740"/>
          </a:xfrm>
          <a:prstGeom prst="rect">
            <a:avLst/>
          </a:prstGeom>
        </p:spPr>
        <p:txBody>
          <a:bodyPr wrap="square" lIns="0" tIns="0" rIns="0" bIns="0" rtlCol="0" anchor="t">
            <a:spAutoFit/>
          </a:bodyPr>
          <a:lstStyle/>
          <a:p>
            <a:pPr algn="ctr">
              <a:lnSpc>
                <a:spcPts val="3322"/>
              </a:lnSpc>
            </a:pPr>
            <a:r>
              <a:rPr lang="en-US" sz="2400" b="1" dirty="0">
                <a:solidFill>
                  <a:srgbClr val="FFFFFF"/>
                </a:solidFill>
                <a:latin typeface="Helvetica" pitchFamily="2" charset="0"/>
                <a:ea typeface="Canva Sans Bold"/>
                <a:cs typeface="Canva Sans Bold"/>
                <a:sym typeface="Canva Sans Bold"/>
              </a:rPr>
              <a:t>Lebanese Civil War (1975-1990)</a:t>
            </a:r>
          </a:p>
        </p:txBody>
      </p:sp>
      <p:sp>
        <p:nvSpPr>
          <p:cNvPr id="57" name="TextBox 57"/>
          <p:cNvSpPr txBox="1"/>
          <p:nvPr/>
        </p:nvSpPr>
        <p:spPr>
          <a:xfrm>
            <a:off x="5804446" y="5985654"/>
            <a:ext cx="3041253" cy="1248740"/>
          </a:xfrm>
          <a:prstGeom prst="rect">
            <a:avLst/>
          </a:prstGeom>
        </p:spPr>
        <p:txBody>
          <a:bodyPr wrap="square" lIns="0" tIns="0" rIns="0" bIns="0" rtlCol="0" anchor="t">
            <a:spAutoFit/>
          </a:bodyPr>
          <a:lstStyle/>
          <a:p>
            <a:pPr algn="ctr">
              <a:lnSpc>
                <a:spcPts val="3322"/>
              </a:lnSpc>
            </a:pPr>
            <a:r>
              <a:rPr lang="en-US" sz="2400" b="1" dirty="0">
                <a:solidFill>
                  <a:srgbClr val="FFFFFF"/>
                </a:solidFill>
                <a:latin typeface="Helvetica" pitchFamily="2" charset="0"/>
                <a:ea typeface="Canva Sans Bold"/>
                <a:cs typeface="Canva Sans Bold"/>
                <a:sym typeface="Canva Sans Bold"/>
              </a:rPr>
              <a:t>Israeli 2006 War on Lebanon </a:t>
            </a:r>
          </a:p>
          <a:p>
            <a:pPr algn="ctr">
              <a:lnSpc>
                <a:spcPts val="3322"/>
              </a:lnSpc>
            </a:pPr>
            <a:r>
              <a:rPr lang="en-US" sz="2400" b="1" dirty="0">
                <a:solidFill>
                  <a:srgbClr val="FFFFFF"/>
                </a:solidFill>
                <a:latin typeface="Helvetica" pitchFamily="2" charset="0"/>
                <a:ea typeface="Canva Sans Bold"/>
                <a:cs typeface="Canva Sans Bold"/>
                <a:sym typeface="Canva Sans Bold"/>
              </a:rPr>
              <a:t>(July 2006)</a:t>
            </a:r>
          </a:p>
        </p:txBody>
      </p:sp>
      <p:sp>
        <p:nvSpPr>
          <p:cNvPr id="58" name="TextBox 58"/>
          <p:cNvSpPr txBox="1"/>
          <p:nvPr/>
        </p:nvSpPr>
        <p:spPr>
          <a:xfrm>
            <a:off x="9308331" y="6041236"/>
            <a:ext cx="2590835" cy="1247714"/>
          </a:xfrm>
          <a:prstGeom prst="rect">
            <a:avLst/>
          </a:prstGeom>
        </p:spPr>
        <p:txBody>
          <a:bodyPr wrap="square" lIns="0" tIns="0" rIns="0" bIns="0" rtlCol="0" anchor="t">
            <a:spAutoFit/>
          </a:bodyPr>
          <a:lstStyle/>
          <a:p>
            <a:pPr algn="ctr">
              <a:lnSpc>
                <a:spcPts val="3322"/>
              </a:lnSpc>
            </a:pPr>
            <a:r>
              <a:rPr lang="en-US" sz="2373" b="1" dirty="0">
                <a:solidFill>
                  <a:srgbClr val="FFFFFF"/>
                </a:solidFill>
                <a:latin typeface="Helvetica" pitchFamily="2" charset="0"/>
                <a:ea typeface="Canva Sans Bold"/>
                <a:cs typeface="Canva Sans Bold"/>
                <a:sym typeface="Canva Sans Bold"/>
              </a:rPr>
              <a:t>COVID-19 Pandemic </a:t>
            </a:r>
          </a:p>
          <a:p>
            <a:pPr algn="ctr">
              <a:lnSpc>
                <a:spcPts val="3322"/>
              </a:lnSpc>
            </a:pPr>
            <a:r>
              <a:rPr lang="en-US" sz="2373" b="1" dirty="0">
                <a:solidFill>
                  <a:srgbClr val="FFFFFF"/>
                </a:solidFill>
                <a:latin typeface="Helvetica" pitchFamily="2" charset="0"/>
                <a:ea typeface="Canva Sans Bold"/>
                <a:cs typeface="Canva Sans Bold"/>
                <a:sym typeface="Canva Sans Bold"/>
              </a:rPr>
              <a:t>(2019-2021)</a:t>
            </a:r>
          </a:p>
        </p:txBody>
      </p:sp>
      <p:sp>
        <p:nvSpPr>
          <p:cNvPr id="59" name="TextBox 59"/>
          <p:cNvSpPr txBox="1"/>
          <p:nvPr/>
        </p:nvSpPr>
        <p:spPr>
          <a:xfrm>
            <a:off x="12847035" y="6036782"/>
            <a:ext cx="2537284" cy="1142942"/>
          </a:xfrm>
          <a:prstGeom prst="rect">
            <a:avLst/>
          </a:prstGeom>
        </p:spPr>
        <p:txBody>
          <a:bodyPr wrap="square" lIns="0" tIns="0" rIns="0" bIns="0" rtlCol="0" anchor="t">
            <a:spAutoFit/>
          </a:bodyPr>
          <a:lstStyle/>
          <a:p>
            <a:pPr algn="ctr">
              <a:lnSpc>
                <a:spcPts val="3033"/>
              </a:lnSpc>
            </a:pPr>
            <a:r>
              <a:rPr lang="en-US" sz="2400" b="1" dirty="0">
                <a:solidFill>
                  <a:srgbClr val="FFFFFF"/>
                </a:solidFill>
                <a:latin typeface="Helvetica" pitchFamily="2" charset="0"/>
                <a:ea typeface="Canva Sans Bold"/>
                <a:cs typeface="Canva Sans Bold"/>
                <a:sym typeface="Canva Sans Bold"/>
              </a:rPr>
              <a:t>Beirut Port Explosion (August 4, 2020)</a:t>
            </a:r>
          </a:p>
        </p:txBody>
      </p:sp>
      <p:sp>
        <p:nvSpPr>
          <p:cNvPr id="64" name="Freeform 34">
            <a:extLst>
              <a:ext uri="{FF2B5EF4-FFF2-40B4-BE49-F238E27FC236}">
                <a16:creationId xmlns:a16="http://schemas.microsoft.com/office/drawing/2014/main" id="{F09238AB-1F8C-904F-245C-90519C2976EB}"/>
              </a:ext>
            </a:extLst>
          </p:cNvPr>
          <p:cNvSpPr/>
          <p:nvPr/>
        </p:nvSpPr>
        <p:spPr>
          <a:xfrm>
            <a:off x="7025305" y="7925019"/>
            <a:ext cx="387297" cy="38729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0132"/>
          </a:solidFill>
          <a:ln w="47625" cap="sq">
            <a:solidFill>
              <a:srgbClr val="FFFFFF"/>
            </a:solidFill>
            <a:prstDash val="solid"/>
            <a:miter/>
          </a:ln>
        </p:spPr>
        <p:txBody>
          <a:bodyPr/>
          <a:lstStyle/>
          <a:p>
            <a:endParaRPr lang="en-US"/>
          </a:p>
        </p:txBody>
      </p:sp>
      <p:sp>
        <p:nvSpPr>
          <p:cNvPr id="65" name="Freeform 34">
            <a:extLst>
              <a:ext uri="{FF2B5EF4-FFF2-40B4-BE49-F238E27FC236}">
                <a16:creationId xmlns:a16="http://schemas.microsoft.com/office/drawing/2014/main" id="{0212BC2B-E0D1-3575-026A-E98829BD8530}"/>
              </a:ext>
            </a:extLst>
          </p:cNvPr>
          <p:cNvSpPr/>
          <p:nvPr/>
        </p:nvSpPr>
        <p:spPr>
          <a:xfrm>
            <a:off x="10439512" y="7920546"/>
            <a:ext cx="387297" cy="38729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0132"/>
          </a:solidFill>
          <a:ln w="47625" cap="sq">
            <a:solidFill>
              <a:srgbClr val="FFFFFF"/>
            </a:solidFill>
            <a:prstDash val="solid"/>
            <a:miter/>
          </a:ln>
        </p:spPr>
        <p:txBody>
          <a:bodyPr/>
          <a:lstStyle/>
          <a:p>
            <a:endParaRPr lang="en-US"/>
          </a:p>
        </p:txBody>
      </p:sp>
      <p:sp>
        <p:nvSpPr>
          <p:cNvPr id="66" name="Freeform 34">
            <a:extLst>
              <a:ext uri="{FF2B5EF4-FFF2-40B4-BE49-F238E27FC236}">
                <a16:creationId xmlns:a16="http://schemas.microsoft.com/office/drawing/2014/main" id="{31737C3B-B2C5-AF64-1852-7984E0274335}"/>
              </a:ext>
            </a:extLst>
          </p:cNvPr>
          <p:cNvSpPr/>
          <p:nvPr/>
        </p:nvSpPr>
        <p:spPr>
          <a:xfrm>
            <a:off x="13853719" y="7916073"/>
            <a:ext cx="387297" cy="38729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0132"/>
          </a:solidFill>
          <a:ln w="47625" cap="sq">
            <a:solidFill>
              <a:srgbClr val="FFFFFF"/>
            </a:solidFill>
            <a:prstDash val="solid"/>
            <a:miter/>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5B625-4A09-F022-B5D7-54745DB79190}"/>
            </a:ext>
          </a:extLst>
        </p:cNvPr>
        <p:cNvGrpSpPr/>
        <p:nvPr/>
      </p:nvGrpSpPr>
      <p:grpSpPr>
        <a:xfrm>
          <a:off x="0" y="0"/>
          <a:ext cx="0" cy="0"/>
          <a:chOff x="0" y="0"/>
          <a:chExt cx="0" cy="0"/>
        </a:xfrm>
      </p:grpSpPr>
      <p:sp>
        <p:nvSpPr>
          <p:cNvPr id="62" name="Freeform 62">
            <a:extLst>
              <a:ext uri="{FF2B5EF4-FFF2-40B4-BE49-F238E27FC236}">
                <a16:creationId xmlns:a16="http://schemas.microsoft.com/office/drawing/2014/main" id="{0A8548BF-19F0-824C-CAC4-B2158CE7FD39}"/>
              </a:ext>
            </a:extLst>
          </p:cNvPr>
          <p:cNvSpPr/>
          <p:nvPr/>
        </p:nvSpPr>
        <p:spPr>
          <a:xfrm rot="-10800000">
            <a:off x="0" y="644071"/>
            <a:ext cx="18288000" cy="900299"/>
          </a:xfrm>
          <a:custGeom>
            <a:avLst/>
            <a:gdLst/>
            <a:ahLst/>
            <a:cxnLst/>
            <a:rect l="l" t="t" r="r" b="b"/>
            <a:pathLst>
              <a:path w="20339790" h="900299">
                <a:moveTo>
                  <a:pt x="0" y="0"/>
                </a:moveTo>
                <a:lnTo>
                  <a:pt x="20339790" y="0"/>
                </a:lnTo>
                <a:lnTo>
                  <a:pt x="20339790" y="900299"/>
                </a:lnTo>
                <a:lnTo>
                  <a:pt x="0" y="900299"/>
                </a:lnTo>
                <a:lnTo>
                  <a:pt x="0" y="0"/>
                </a:lnTo>
                <a:close/>
              </a:path>
            </a:pathLst>
          </a:custGeom>
          <a:gradFill flip="none" rotWithShape="1">
            <a:gsLst>
              <a:gs pos="0">
                <a:srgbClr val="A7465F">
                  <a:tint val="66000"/>
                  <a:satMod val="160000"/>
                </a:srgbClr>
              </a:gs>
              <a:gs pos="50000">
                <a:srgbClr val="A7465F">
                  <a:tint val="44500"/>
                  <a:satMod val="160000"/>
                </a:srgbClr>
              </a:gs>
              <a:gs pos="100000">
                <a:srgbClr val="A7465F">
                  <a:tint val="23500"/>
                  <a:satMod val="160000"/>
                </a:srgbClr>
              </a:gs>
            </a:gsLst>
            <a:path path="circle">
              <a:fillToRect l="100000" t="100000"/>
            </a:path>
            <a:tileRect r="-100000" b="-100000"/>
          </a:gradFill>
        </p:spPr>
        <p:txBody>
          <a:bodyPr/>
          <a:lstStyle/>
          <a:p>
            <a:endParaRPr lang="en-US"/>
          </a:p>
        </p:txBody>
      </p:sp>
      <p:sp>
        <p:nvSpPr>
          <p:cNvPr id="53" name="TextBox 53">
            <a:extLst>
              <a:ext uri="{FF2B5EF4-FFF2-40B4-BE49-F238E27FC236}">
                <a16:creationId xmlns:a16="http://schemas.microsoft.com/office/drawing/2014/main" id="{B99333D5-85C1-D854-CFDE-177522BCF348}"/>
              </a:ext>
            </a:extLst>
          </p:cNvPr>
          <p:cNvSpPr txBox="1"/>
          <p:nvPr/>
        </p:nvSpPr>
        <p:spPr>
          <a:xfrm>
            <a:off x="437574" y="670040"/>
            <a:ext cx="17240826" cy="790088"/>
          </a:xfrm>
          <a:prstGeom prst="rect">
            <a:avLst/>
          </a:prstGeom>
        </p:spPr>
        <p:txBody>
          <a:bodyPr wrap="square" lIns="0" tIns="0" rIns="0" bIns="0" rtlCol="0" anchor="t">
            <a:spAutoFit/>
          </a:bodyPr>
          <a:lstStyle/>
          <a:p>
            <a:pPr>
              <a:lnSpc>
                <a:spcPts val="6719"/>
              </a:lnSpc>
            </a:pPr>
            <a:r>
              <a:rPr lang="en-US" sz="4000" b="1" dirty="0">
                <a:solidFill>
                  <a:srgbClr val="3C3C50"/>
                </a:solidFill>
                <a:latin typeface="Canva Sans Bold"/>
                <a:ea typeface="Canva Sans Bold"/>
                <a:cs typeface="Canva Sans Bold"/>
                <a:sym typeface="Canva Sans Bold"/>
              </a:rPr>
              <a:t>3. THE 2024 ISRAELI WAR ON LEBANON (17 SEPT–28 NOV 2024)</a:t>
            </a:r>
          </a:p>
        </p:txBody>
      </p:sp>
      <p:cxnSp>
        <p:nvCxnSpPr>
          <p:cNvPr id="3" name="Straight Connector 2">
            <a:extLst>
              <a:ext uri="{FF2B5EF4-FFF2-40B4-BE49-F238E27FC236}">
                <a16:creationId xmlns:a16="http://schemas.microsoft.com/office/drawing/2014/main" id="{D52C5F58-1EE8-C31A-BE48-F4348E4965C6}"/>
              </a:ext>
            </a:extLst>
          </p:cNvPr>
          <p:cNvCxnSpPr/>
          <p:nvPr/>
        </p:nvCxnSpPr>
        <p:spPr>
          <a:xfrm>
            <a:off x="7086600" y="2185564"/>
            <a:ext cx="0" cy="7848600"/>
          </a:xfrm>
          <a:prstGeom prst="line">
            <a:avLst/>
          </a:prstGeom>
          <a:ln>
            <a:solidFill>
              <a:srgbClr val="83003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B828DBF-A0B9-641E-2551-319F2221F2E6}"/>
              </a:ext>
            </a:extLst>
          </p:cNvPr>
          <p:cNvSpPr txBox="1"/>
          <p:nvPr/>
        </p:nvSpPr>
        <p:spPr>
          <a:xfrm>
            <a:off x="9144000" y="2019300"/>
            <a:ext cx="6857996" cy="394980"/>
          </a:xfrm>
          <a:prstGeom prst="rect">
            <a:avLst/>
          </a:prstGeom>
          <a:noFill/>
        </p:spPr>
        <p:txBody>
          <a:bodyPr wrap="square">
            <a:spAutoFit/>
          </a:bodyPr>
          <a:lstStyle/>
          <a:p>
            <a:pPr algn="ctr">
              <a:lnSpc>
                <a:spcPct val="115000"/>
              </a:lnSpc>
              <a:spcBef>
                <a:spcPts val="1800"/>
              </a:spcBef>
              <a:spcAft>
                <a:spcPts val="600"/>
              </a:spcAft>
              <a:buNone/>
            </a:pPr>
            <a:r>
              <a:rPr lang="en-LB" sz="1800" b="1" dirty="0">
                <a:solidFill>
                  <a:schemeClr val="tx1">
                    <a:lumMod val="85000"/>
                    <a:lumOff val="15000"/>
                  </a:schemeClr>
                </a:solidFill>
                <a:effectLst/>
                <a:latin typeface="Helvetica" pitchFamily="2" charset="0"/>
              </a:rPr>
              <a:t>ASSESSING LEBANON’S NATIONAL RESPONSE CAPACITY</a:t>
            </a:r>
          </a:p>
        </p:txBody>
      </p:sp>
      <p:sp>
        <p:nvSpPr>
          <p:cNvPr id="6" name="TextBox 5">
            <a:extLst>
              <a:ext uri="{FF2B5EF4-FFF2-40B4-BE49-F238E27FC236}">
                <a16:creationId xmlns:a16="http://schemas.microsoft.com/office/drawing/2014/main" id="{2E2703ED-EDA0-4B84-300A-EF51E82775BD}"/>
              </a:ext>
            </a:extLst>
          </p:cNvPr>
          <p:cNvSpPr txBox="1"/>
          <p:nvPr/>
        </p:nvSpPr>
        <p:spPr>
          <a:xfrm>
            <a:off x="763528" y="2019300"/>
            <a:ext cx="5029198" cy="394980"/>
          </a:xfrm>
          <a:prstGeom prst="rect">
            <a:avLst/>
          </a:prstGeom>
          <a:noFill/>
        </p:spPr>
        <p:txBody>
          <a:bodyPr wrap="square">
            <a:spAutoFit/>
          </a:bodyPr>
          <a:lstStyle/>
          <a:p>
            <a:pPr algn="ctr">
              <a:lnSpc>
                <a:spcPct val="115000"/>
              </a:lnSpc>
              <a:spcBef>
                <a:spcPts val="1800"/>
              </a:spcBef>
              <a:spcAft>
                <a:spcPts val="600"/>
              </a:spcAft>
              <a:buNone/>
            </a:pPr>
            <a:r>
              <a:rPr lang="en-LB" sz="1800" b="1" dirty="0">
                <a:solidFill>
                  <a:schemeClr val="tx1">
                    <a:lumMod val="85000"/>
                    <a:lumOff val="15000"/>
                  </a:schemeClr>
                </a:solidFill>
                <a:effectLst/>
                <a:latin typeface="Helvetica" pitchFamily="2" charset="0"/>
              </a:rPr>
              <a:t>BACKGROUND AND CONTEXT</a:t>
            </a:r>
          </a:p>
        </p:txBody>
      </p:sp>
      <p:sp>
        <p:nvSpPr>
          <p:cNvPr id="7" name="Rectangle 6">
            <a:extLst>
              <a:ext uri="{FF2B5EF4-FFF2-40B4-BE49-F238E27FC236}">
                <a16:creationId xmlns:a16="http://schemas.microsoft.com/office/drawing/2014/main" id="{BABA69B2-AACC-6DE8-29CC-98482105F04E}"/>
              </a:ext>
            </a:extLst>
          </p:cNvPr>
          <p:cNvSpPr/>
          <p:nvPr/>
        </p:nvSpPr>
        <p:spPr>
          <a:xfrm>
            <a:off x="7648953" y="3318855"/>
            <a:ext cx="4695443" cy="2700000"/>
          </a:xfrm>
          <a:prstGeom prst="rect">
            <a:avLst/>
          </a:prstGeom>
          <a:solidFill>
            <a:srgbClr val="840132">
              <a:alpha val="808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LB" b="1" dirty="0">
                <a:latin typeface="Helvetica" pitchFamily="2" charset="0"/>
              </a:rPr>
              <a:t>Absence and erosion of state capacity: </a:t>
            </a:r>
            <a:r>
              <a:rPr lang="en-US" dirty="0">
                <a:latin typeface="Helvetica" pitchFamily="2" charset="0"/>
              </a:rPr>
              <a:t>Lebanon’s prolonged fiscal collapse and institutional paralysis weakened state service delivery and crisis management, externalizing emergency response functions to civil society actors.</a:t>
            </a:r>
            <a:r>
              <a:rPr lang="en-LB" dirty="0">
                <a:latin typeface="Helvetica" pitchFamily="2" charset="0"/>
              </a:rPr>
              <a:t> </a:t>
            </a:r>
          </a:p>
        </p:txBody>
      </p:sp>
      <p:sp>
        <p:nvSpPr>
          <p:cNvPr id="8" name="Rectangle 7">
            <a:extLst>
              <a:ext uri="{FF2B5EF4-FFF2-40B4-BE49-F238E27FC236}">
                <a16:creationId xmlns:a16="http://schemas.microsoft.com/office/drawing/2014/main" id="{4D1B48C5-C95D-CB88-F19B-96D32F77EC78}"/>
              </a:ext>
            </a:extLst>
          </p:cNvPr>
          <p:cNvSpPr/>
          <p:nvPr/>
        </p:nvSpPr>
        <p:spPr>
          <a:xfrm>
            <a:off x="7648953" y="6863100"/>
            <a:ext cx="4695409" cy="2700000"/>
          </a:xfrm>
          <a:prstGeom prst="rect">
            <a:avLst/>
          </a:prstGeom>
          <a:solidFill>
            <a:srgbClr val="840132">
              <a:alpha val="808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br>
              <a:rPr lang="en-US" sz="1400" b="1" dirty="0">
                <a:latin typeface="Helvetica" pitchFamily="2" charset="0"/>
              </a:rPr>
            </a:br>
            <a:r>
              <a:rPr lang="en-US" b="1" dirty="0">
                <a:latin typeface="Helvetica" pitchFamily="2" charset="0"/>
              </a:rPr>
              <a:t>Fragile Social Protection System and Emergency Architecture: </a:t>
            </a:r>
            <a:r>
              <a:rPr lang="en-US" dirty="0">
                <a:latin typeface="Helvetica" pitchFamily="2" charset="0"/>
              </a:rPr>
              <a:t>Despite recent reforms such as AMAN and the National Disability Allowance, limited coverage, adequacy gaps, and nationality-based exclusions mean that civil society and humanitarian actors remain essential providers of emergency cash and protection support.</a:t>
            </a:r>
          </a:p>
          <a:p>
            <a:pPr algn="just"/>
            <a:endParaRPr lang="en-LB" sz="1400" dirty="0">
              <a:latin typeface="Helvetica" pitchFamily="2" charset="0"/>
            </a:endParaRPr>
          </a:p>
        </p:txBody>
      </p:sp>
      <p:sp>
        <p:nvSpPr>
          <p:cNvPr id="9" name="Rectangle 8">
            <a:extLst>
              <a:ext uri="{FF2B5EF4-FFF2-40B4-BE49-F238E27FC236}">
                <a16:creationId xmlns:a16="http://schemas.microsoft.com/office/drawing/2014/main" id="{04CC3C38-4316-2BCA-087F-70B3EC094D64}"/>
              </a:ext>
            </a:extLst>
          </p:cNvPr>
          <p:cNvSpPr/>
          <p:nvPr/>
        </p:nvSpPr>
        <p:spPr>
          <a:xfrm>
            <a:off x="13287753" y="3318855"/>
            <a:ext cx="4267199" cy="2700000"/>
          </a:xfrm>
          <a:prstGeom prst="rect">
            <a:avLst/>
          </a:prstGeom>
          <a:solidFill>
            <a:srgbClr val="840132">
              <a:alpha val="808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dirty="0">
                <a:latin typeface="Helvetica" pitchFamily="2" charset="0"/>
              </a:rPr>
              <a:t>Weak Data and Coordination Mechanisms: </a:t>
            </a:r>
            <a:r>
              <a:rPr lang="en-US" dirty="0">
                <a:latin typeface="Helvetica" pitchFamily="2" charset="0"/>
              </a:rPr>
              <a:t>Fragmented information systems, inconsistent displacement data, and uneven access to formal coordination structures force CSOs to rely on informal networks and independent media to bridge critical planning and response gaps.</a:t>
            </a:r>
            <a:endParaRPr lang="en-LB" dirty="0">
              <a:latin typeface="Helvetica" pitchFamily="2" charset="0"/>
            </a:endParaRPr>
          </a:p>
        </p:txBody>
      </p:sp>
      <p:sp>
        <p:nvSpPr>
          <p:cNvPr id="10" name="Rectangle 9">
            <a:extLst>
              <a:ext uri="{FF2B5EF4-FFF2-40B4-BE49-F238E27FC236}">
                <a16:creationId xmlns:a16="http://schemas.microsoft.com/office/drawing/2014/main" id="{C3021656-78CC-BFBC-FD49-46EF85DA73E2}"/>
              </a:ext>
            </a:extLst>
          </p:cNvPr>
          <p:cNvSpPr/>
          <p:nvPr/>
        </p:nvSpPr>
        <p:spPr>
          <a:xfrm>
            <a:off x="13287752" y="6863099"/>
            <a:ext cx="4267199" cy="2699999"/>
          </a:xfrm>
          <a:prstGeom prst="rect">
            <a:avLst/>
          </a:prstGeom>
          <a:solidFill>
            <a:srgbClr val="840132">
              <a:alpha val="808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dirty="0">
                <a:latin typeface="Helvetica" pitchFamily="2" charset="0"/>
              </a:rPr>
              <a:t>CSO Trust in the Context of Weak State Capacity: </a:t>
            </a:r>
            <a:r>
              <a:rPr lang="en-US" dirty="0">
                <a:latin typeface="Helvetica" pitchFamily="2" charset="0"/>
              </a:rPr>
              <a:t>Amid historically low public trust in government institutions, local CSOs retain relational legitimacy and community proximity, enabling faster, more trusted, and more inclusive emergency response.</a:t>
            </a:r>
            <a:endParaRPr lang="en-LB" dirty="0">
              <a:latin typeface="Helvetica" pitchFamily="2" charset="0"/>
            </a:endParaRPr>
          </a:p>
        </p:txBody>
      </p:sp>
      <p:grpSp>
        <p:nvGrpSpPr>
          <p:cNvPr id="18" name="Group 17">
            <a:extLst>
              <a:ext uri="{FF2B5EF4-FFF2-40B4-BE49-F238E27FC236}">
                <a16:creationId xmlns:a16="http://schemas.microsoft.com/office/drawing/2014/main" id="{B16331F2-1235-B781-4231-6E97236B26AB}"/>
              </a:ext>
            </a:extLst>
          </p:cNvPr>
          <p:cNvGrpSpPr/>
          <p:nvPr/>
        </p:nvGrpSpPr>
        <p:grpSpPr>
          <a:xfrm>
            <a:off x="563882" y="2732829"/>
            <a:ext cx="5943597" cy="6830269"/>
            <a:chOff x="304799" y="2732829"/>
            <a:chExt cx="5943597" cy="6754071"/>
          </a:xfrm>
        </p:grpSpPr>
        <p:sp>
          <p:nvSpPr>
            <p:cNvPr id="17" name="Rectangle 16">
              <a:extLst>
                <a:ext uri="{FF2B5EF4-FFF2-40B4-BE49-F238E27FC236}">
                  <a16:creationId xmlns:a16="http://schemas.microsoft.com/office/drawing/2014/main" id="{12FCAC7E-882A-8F37-E0AD-F2DBA3D90EE9}"/>
                </a:ext>
              </a:extLst>
            </p:cNvPr>
            <p:cNvSpPr/>
            <p:nvPr/>
          </p:nvSpPr>
          <p:spPr>
            <a:xfrm>
              <a:off x="304799" y="2732829"/>
              <a:ext cx="5943597" cy="675407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B"/>
            </a:p>
          </p:txBody>
        </p:sp>
        <p:sp>
          <p:nvSpPr>
            <p:cNvPr id="16" name="TextBox 15">
              <a:extLst>
                <a:ext uri="{FF2B5EF4-FFF2-40B4-BE49-F238E27FC236}">
                  <a16:creationId xmlns:a16="http://schemas.microsoft.com/office/drawing/2014/main" id="{EF2B7695-15B0-AE29-5A65-FBB307B3A030}"/>
                </a:ext>
              </a:extLst>
            </p:cNvPr>
            <p:cNvSpPr txBox="1"/>
            <p:nvPr/>
          </p:nvSpPr>
          <p:spPr>
            <a:xfrm>
              <a:off x="381012" y="2927309"/>
              <a:ext cx="5791184" cy="6463308"/>
            </a:xfrm>
            <a:prstGeom prst="rect">
              <a:avLst/>
            </a:prstGeom>
            <a:noFill/>
          </p:spPr>
          <p:txBody>
            <a:bodyPr wrap="square" rtlCol="0">
              <a:spAutoFit/>
            </a:bodyPr>
            <a:lstStyle/>
            <a:p>
              <a:pPr algn="just"/>
              <a:r>
                <a:rPr lang="en-US" dirty="0">
                  <a:latin typeface="Helvetica" pitchFamily="2" charset="0"/>
                </a:rPr>
                <a:t>The September–November 2024 escalation triggered Lebanon’s largest internal displacement since 2006, unfolding within a hybrid humanitarian system where local civil society actors led first-line response amid limited state capacity.</a:t>
              </a:r>
            </a:p>
            <a:p>
              <a:pPr algn="just"/>
              <a:endParaRPr lang="en-US" dirty="0">
                <a:latin typeface="Helvetica" pitchFamily="2" charset="0"/>
              </a:endParaRPr>
            </a:p>
            <a:p>
              <a:pPr algn="just"/>
              <a:r>
                <a:rPr lang="en-US" dirty="0">
                  <a:latin typeface="Helvetica" pitchFamily="2" charset="0"/>
                </a:rPr>
                <a:t>Local CSOs rapidly pivoted to emergency operations, verifying needs, delivering cash and in-kind aid, sustaining mobile health and GBV services, and coordinating through informal community-based hubs, often ahead of formal humanitarian mechanisms.</a:t>
              </a:r>
            </a:p>
            <a:p>
              <a:pPr algn="just"/>
              <a:endParaRPr lang="en-US" dirty="0">
                <a:latin typeface="Helvetica" pitchFamily="2" charset="0"/>
              </a:endParaRPr>
            </a:p>
            <a:p>
              <a:pPr algn="just"/>
              <a:r>
                <a:rPr lang="en-US" dirty="0">
                  <a:latin typeface="Helvetica" pitchFamily="2" charset="0"/>
                </a:rPr>
                <a:t>Despite their central role, response effectiveness was constrained by data asymmetries, restricted access to pooled funding (especially for women-led and rights-based groups), overloaded sector systems, and politicized information environments.</a:t>
              </a:r>
            </a:p>
            <a:p>
              <a:pPr algn="just"/>
              <a:endParaRPr lang="en-US" dirty="0">
                <a:latin typeface="Helvetica" pitchFamily="2" charset="0"/>
              </a:endParaRPr>
            </a:p>
            <a:p>
              <a:pPr algn="just"/>
              <a:r>
                <a:rPr lang="en-US" dirty="0">
                  <a:latin typeface="Helvetica" pitchFamily="2" charset="0"/>
                </a:rPr>
                <a:t>The crisis reaffirmed that civil society functions as Lebanon’s de facto first responder, highlighting the urgent need to institutionalize stronger coordination, equitable financing, and interoperable preparedness mechanisms for future shocks.</a:t>
              </a:r>
              <a:endParaRPr lang="en-LB" dirty="0">
                <a:latin typeface="Helvetica" pitchFamily="2" charset="0"/>
              </a:endParaRPr>
            </a:p>
          </p:txBody>
        </p:sp>
      </p:grpSp>
      <p:sp>
        <p:nvSpPr>
          <p:cNvPr id="19" name="Oval 18">
            <a:extLst>
              <a:ext uri="{FF2B5EF4-FFF2-40B4-BE49-F238E27FC236}">
                <a16:creationId xmlns:a16="http://schemas.microsoft.com/office/drawing/2014/main" id="{26850940-3EA3-B15F-3602-0BEF6E7FECAA}"/>
              </a:ext>
            </a:extLst>
          </p:cNvPr>
          <p:cNvSpPr/>
          <p:nvPr/>
        </p:nvSpPr>
        <p:spPr>
          <a:xfrm>
            <a:off x="9768057" y="2732829"/>
            <a:ext cx="457200" cy="4572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1</a:t>
            </a:r>
          </a:p>
        </p:txBody>
      </p:sp>
      <p:sp>
        <p:nvSpPr>
          <p:cNvPr id="20" name="Oval 19">
            <a:extLst>
              <a:ext uri="{FF2B5EF4-FFF2-40B4-BE49-F238E27FC236}">
                <a16:creationId xmlns:a16="http://schemas.microsoft.com/office/drawing/2014/main" id="{449AC647-5681-A6D4-5BB3-E08ADD291063}"/>
              </a:ext>
            </a:extLst>
          </p:cNvPr>
          <p:cNvSpPr/>
          <p:nvPr/>
        </p:nvSpPr>
        <p:spPr>
          <a:xfrm>
            <a:off x="15226464" y="2781300"/>
            <a:ext cx="457200" cy="4572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2</a:t>
            </a:r>
          </a:p>
        </p:txBody>
      </p:sp>
      <p:sp>
        <p:nvSpPr>
          <p:cNvPr id="21" name="Oval 20">
            <a:extLst>
              <a:ext uri="{FF2B5EF4-FFF2-40B4-BE49-F238E27FC236}">
                <a16:creationId xmlns:a16="http://schemas.microsoft.com/office/drawing/2014/main" id="{B9D643F3-A510-870B-674C-59188A020276}"/>
              </a:ext>
            </a:extLst>
          </p:cNvPr>
          <p:cNvSpPr/>
          <p:nvPr/>
        </p:nvSpPr>
        <p:spPr>
          <a:xfrm>
            <a:off x="9768057" y="6289184"/>
            <a:ext cx="457200" cy="4572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3</a:t>
            </a:r>
          </a:p>
        </p:txBody>
      </p:sp>
      <p:sp>
        <p:nvSpPr>
          <p:cNvPr id="22" name="Oval 21">
            <a:extLst>
              <a:ext uri="{FF2B5EF4-FFF2-40B4-BE49-F238E27FC236}">
                <a16:creationId xmlns:a16="http://schemas.microsoft.com/office/drawing/2014/main" id="{8FD9446F-CE07-133C-6F7F-2ADBA0377768}"/>
              </a:ext>
            </a:extLst>
          </p:cNvPr>
          <p:cNvSpPr/>
          <p:nvPr/>
        </p:nvSpPr>
        <p:spPr>
          <a:xfrm>
            <a:off x="15226464" y="6306155"/>
            <a:ext cx="457200" cy="4572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4</a:t>
            </a:r>
          </a:p>
        </p:txBody>
      </p:sp>
    </p:spTree>
    <p:extLst>
      <p:ext uri="{BB962C8B-B14F-4D97-AF65-F5344CB8AC3E}">
        <p14:creationId xmlns:p14="http://schemas.microsoft.com/office/powerpoint/2010/main" val="22725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BE0D8-C4D6-AFC9-0FAA-37C19AA92731}"/>
            </a:ext>
          </a:extLst>
        </p:cNvPr>
        <p:cNvGrpSpPr/>
        <p:nvPr/>
      </p:nvGrpSpPr>
      <p:grpSpPr>
        <a:xfrm>
          <a:off x="0" y="0"/>
          <a:ext cx="0" cy="0"/>
          <a:chOff x="0" y="0"/>
          <a:chExt cx="0" cy="0"/>
        </a:xfrm>
      </p:grpSpPr>
      <p:sp>
        <p:nvSpPr>
          <p:cNvPr id="62" name="Freeform 62">
            <a:extLst>
              <a:ext uri="{FF2B5EF4-FFF2-40B4-BE49-F238E27FC236}">
                <a16:creationId xmlns:a16="http://schemas.microsoft.com/office/drawing/2014/main" id="{5EE6E18B-45EF-0497-B30A-58173BB0B86E}"/>
              </a:ext>
            </a:extLst>
          </p:cNvPr>
          <p:cNvSpPr/>
          <p:nvPr/>
        </p:nvSpPr>
        <p:spPr>
          <a:xfrm rot="-10800000">
            <a:off x="0" y="644071"/>
            <a:ext cx="18288000" cy="900299"/>
          </a:xfrm>
          <a:custGeom>
            <a:avLst/>
            <a:gdLst/>
            <a:ahLst/>
            <a:cxnLst/>
            <a:rect l="l" t="t" r="r" b="b"/>
            <a:pathLst>
              <a:path w="20339790" h="900299">
                <a:moveTo>
                  <a:pt x="0" y="0"/>
                </a:moveTo>
                <a:lnTo>
                  <a:pt x="20339790" y="0"/>
                </a:lnTo>
                <a:lnTo>
                  <a:pt x="20339790" y="900299"/>
                </a:lnTo>
                <a:lnTo>
                  <a:pt x="0" y="900299"/>
                </a:lnTo>
                <a:lnTo>
                  <a:pt x="0" y="0"/>
                </a:lnTo>
                <a:close/>
              </a:path>
            </a:pathLst>
          </a:custGeom>
          <a:gradFill flip="none" rotWithShape="1">
            <a:gsLst>
              <a:gs pos="0">
                <a:srgbClr val="A7465F">
                  <a:tint val="66000"/>
                  <a:satMod val="160000"/>
                </a:srgbClr>
              </a:gs>
              <a:gs pos="50000">
                <a:srgbClr val="A7465F">
                  <a:tint val="44500"/>
                  <a:satMod val="160000"/>
                </a:srgbClr>
              </a:gs>
              <a:gs pos="100000">
                <a:srgbClr val="A7465F">
                  <a:tint val="23500"/>
                  <a:satMod val="160000"/>
                </a:srgbClr>
              </a:gs>
            </a:gsLst>
            <a:path path="circle">
              <a:fillToRect l="100000" t="100000"/>
            </a:path>
            <a:tileRect r="-100000" b="-100000"/>
          </a:gradFill>
        </p:spPr>
        <p:txBody>
          <a:bodyPr/>
          <a:lstStyle/>
          <a:p>
            <a:endParaRPr lang="en-US"/>
          </a:p>
        </p:txBody>
      </p:sp>
      <p:sp>
        <p:nvSpPr>
          <p:cNvPr id="53" name="TextBox 53">
            <a:extLst>
              <a:ext uri="{FF2B5EF4-FFF2-40B4-BE49-F238E27FC236}">
                <a16:creationId xmlns:a16="http://schemas.microsoft.com/office/drawing/2014/main" id="{E45C95DD-D729-48C9-54E7-6C29D77E12A1}"/>
              </a:ext>
            </a:extLst>
          </p:cNvPr>
          <p:cNvSpPr txBox="1"/>
          <p:nvPr/>
        </p:nvSpPr>
        <p:spPr>
          <a:xfrm>
            <a:off x="437574" y="670040"/>
            <a:ext cx="17240826" cy="790088"/>
          </a:xfrm>
          <a:prstGeom prst="rect">
            <a:avLst/>
          </a:prstGeom>
        </p:spPr>
        <p:txBody>
          <a:bodyPr wrap="square" lIns="0" tIns="0" rIns="0" bIns="0" rtlCol="0" anchor="t">
            <a:spAutoFit/>
          </a:bodyPr>
          <a:lstStyle/>
          <a:p>
            <a:pPr>
              <a:lnSpc>
                <a:spcPts val="6719"/>
              </a:lnSpc>
            </a:pPr>
            <a:r>
              <a:rPr lang="en-US" sz="4000" b="1" dirty="0">
                <a:solidFill>
                  <a:srgbClr val="3C3C50"/>
                </a:solidFill>
                <a:latin typeface="Canva Sans Bold"/>
                <a:ea typeface="Canva Sans Bold"/>
                <a:cs typeface="Canva Sans Bold"/>
                <a:sym typeface="Canva Sans Bold"/>
              </a:rPr>
              <a:t>4. RESEARCH METHODOLOGY</a:t>
            </a:r>
          </a:p>
        </p:txBody>
      </p:sp>
      <p:grpSp>
        <p:nvGrpSpPr>
          <p:cNvPr id="2" name="Group 3">
            <a:extLst>
              <a:ext uri="{FF2B5EF4-FFF2-40B4-BE49-F238E27FC236}">
                <a16:creationId xmlns:a16="http://schemas.microsoft.com/office/drawing/2014/main" id="{BD838BD6-22D0-526F-91C7-D654FEB89FE0}"/>
              </a:ext>
            </a:extLst>
          </p:cNvPr>
          <p:cNvGrpSpPr/>
          <p:nvPr/>
        </p:nvGrpSpPr>
        <p:grpSpPr>
          <a:xfrm>
            <a:off x="7620000" y="4229100"/>
            <a:ext cx="6265344" cy="2737802"/>
            <a:chOff x="0" y="-35219"/>
            <a:chExt cx="817333" cy="357155"/>
          </a:xfrm>
        </p:grpSpPr>
        <p:sp>
          <p:nvSpPr>
            <p:cNvPr id="3" name="Freeform 4">
              <a:extLst>
                <a:ext uri="{FF2B5EF4-FFF2-40B4-BE49-F238E27FC236}">
                  <a16:creationId xmlns:a16="http://schemas.microsoft.com/office/drawing/2014/main" id="{702CBFC7-948A-4B38-4D59-54271F0B7D97}"/>
                </a:ext>
              </a:extLst>
            </p:cNvPr>
            <p:cNvSpPr/>
            <p:nvPr/>
          </p:nvSpPr>
          <p:spPr>
            <a:xfrm>
              <a:off x="0" y="0"/>
              <a:ext cx="812800" cy="321936"/>
            </a:xfrm>
            <a:custGeom>
              <a:avLst/>
              <a:gdLst/>
              <a:ahLst/>
              <a:cxnLst/>
              <a:rect l="l" t="t" r="r" b="b"/>
              <a:pathLst>
                <a:path w="812800" h="321936">
                  <a:moveTo>
                    <a:pt x="127000" y="0"/>
                  </a:moveTo>
                  <a:lnTo>
                    <a:pt x="685800" y="0"/>
                  </a:lnTo>
                  <a:cubicBezTo>
                    <a:pt x="755940" y="0"/>
                    <a:pt x="812800" y="56860"/>
                    <a:pt x="812800" y="127000"/>
                  </a:cubicBezTo>
                  <a:lnTo>
                    <a:pt x="812800" y="194936"/>
                  </a:lnTo>
                  <a:cubicBezTo>
                    <a:pt x="812800" y="228618"/>
                    <a:pt x="799420" y="260921"/>
                    <a:pt x="775603" y="284738"/>
                  </a:cubicBezTo>
                  <a:cubicBezTo>
                    <a:pt x="751785" y="308555"/>
                    <a:pt x="719482" y="321936"/>
                    <a:pt x="685800" y="321936"/>
                  </a:cubicBezTo>
                  <a:lnTo>
                    <a:pt x="127000" y="321936"/>
                  </a:lnTo>
                  <a:cubicBezTo>
                    <a:pt x="56860" y="321936"/>
                    <a:pt x="0" y="265076"/>
                    <a:pt x="0" y="194936"/>
                  </a:cubicBezTo>
                  <a:lnTo>
                    <a:pt x="0" y="127000"/>
                  </a:lnTo>
                  <a:cubicBezTo>
                    <a:pt x="0" y="56860"/>
                    <a:pt x="56860" y="0"/>
                    <a:pt x="127000" y="0"/>
                  </a:cubicBezTo>
                  <a:close/>
                </a:path>
              </a:pathLst>
            </a:custGeom>
            <a:solidFill>
              <a:srgbClr val="000000">
                <a:alpha val="0"/>
              </a:srgbClr>
            </a:solidFill>
            <a:ln w="47625" cap="rnd">
              <a:solidFill>
                <a:srgbClr val="830032"/>
              </a:solidFill>
              <a:prstDash val="solid"/>
              <a:round/>
            </a:ln>
          </p:spPr>
          <p:txBody>
            <a:bodyPr/>
            <a:lstStyle/>
            <a:p>
              <a:endParaRPr lang="en-US"/>
            </a:p>
          </p:txBody>
        </p:sp>
        <p:sp>
          <p:nvSpPr>
            <p:cNvPr id="4" name="TextBox 5">
              <a:extLst>
                <a:ext uri="{FF2B5EF4-FFF2-40B4-BE49-F238E27FC236}">
                  <a16:creationId xmlns:a16="http://schemas.microsoft.com/office/drawing/2014/main" id="{C24E9BF0-5A09-171A-E52E-6FEAC04B4094}"/>
                </a:ext>
              </a:extLst>
            </p:cNvPr>
            <p:cNvSpPr txBox="1"/>
            <p:nvPr/>
          </p:nvSpPr>
          <p:spPr>
            <a:xfrm>
              <a:off x="4533" y="-35219"/>
              <a:ext cx="812800" cy="350511"/>
            </a:xfrm>
            <a:prstGeom prst="rect">
              <a:avLst/>
            </a:prstGeom>
            <a:ln>
              <a:noFill/>
            </a:ln>
          </p:spPr>
          <p:txBody>
            <a:bodyPr lIns="50800" tIns="50800" rIns="50800" bIns="50800" rtlCol="0" anchor="ctr"/>
            <a:lstStyle/>
            <a:p>
              <a:pPr marL="0" lvl="0" indent="0" algn="ctr">
                <a:lnSpc>
                  <a:spcPts val="3354"/>
                </a:lnSpc>
                <a:spcBef>
                  <a:spcPct val="0"/>
                </a:spcBef>
              </a:pPr>
              <a:r>
                <a:rPr lang="en-US" sz="2600" b="1" spc="101" dirty="0">
                  <a:solidFill>
                    <a:srgbClr val="830032"/>
                  </a:solidFill>
                  <a:latin typeface="Aileron Bold"/>
                  <a:ea typeface="Aileron Bold"/>
                  <a:cs typeface="Aileron Bold"/>
                  <a:sym typeface="Aileron Bold"/>
                </a:rPr>
                <a:t>60 PARTICIPANTS</a:t>
              </a:r>
            </a:p>
          </p:txBody>
        </p:sp>
      </p:grpSp>
      <p:sp>
        <p:nvSpPr>
          <p:cNvPr id="5" name="AutoShape 6">
            <a:extLst>
              <a:ext uri="{FF2B5EF4-FFF2-40B4-BE49-F238E27FC236}">
                <a16:creationId xmlns:a16="http://schemas.microsoft.com/office/drawing/2014/main" id="{F9EB8B5D-E6C3-8D1F-D08B-2600F271BAC6}"/>
              </a:ext>
            </a:extLst>
          </p:cNvPr>
          <p:cNvSpPr/>
          <p:nvPr/>
        </p:nvSpPr>
        <p:spPr>
          <a:xfrm>
            <a:off x="10289292" y="2855674"/>
            <a:ext cx="929845" cy="0"/>
          </a:xfrm>
          <a:prstGeom prst="line">
            <a:avLst/>
          </a:prstGeom>
          <a:ln w="38100" cap="rnd">
            <a:solidFill>
              <a:srgbClr val="830032"/>
            </a:solidFill>
            <a:prstDash val="sysDash"/>
            <a:headEnd type="none" w="sm" len="sm"/>
            <a:tailEnd type="none" w="sm" len="sm"/>
          </a:ln>
        </p:spPr>
        <p:txBody>
          <a:bodyPr/>
          <a:lstStyle/>
          <a:p>
            <a:endParaRPr lang="en-US"/>
          </a:p>
        </p:txBody>
      </p:sp>
      <p:grpSp>
        <p:nvGrpSpPr>
          <p:cNvPr id="7" name="Group 8">
            <a:extLst>
              <a:ext uri="{FF2B5EF4-FFF2-40B4-BE49-F238E27FC236}">
                <a16:creationId xmlns:a16="http://schemas.microsoft.com/office/drawing/2014/main" id="{ACAD749D-0055-706F-1349-02F1C4C8F146}"/>
              </a:ext>
            </a:extLst>
          </p:cNvPr>
          <p:cNvGrpSpPr/>
          <p:nvPr/>
        </p:nvGrpSpPr>
        <p:grpSpPr>
          <a:xfrm>
            <a:off x="11219137" y="2326730"/>
            <a:ext cx="2666210" cy="1057887"/>
            <a:chOff x="0" y="0"/>
            <a:chExt cx="812800" cy="322499"/>
          </a:xfrm>
        </p:grpSpPr>
        <p:sp>
          <p:nvSpPr>
            <p:cNvPr id="8" name="Freeform 9">
              <a:extLst>
                <a:ext uri="{FF2B5EF4-FFF2-40B4-BE49-F238E27FC236}">
                  <a16:creationId xmlns:a16="http://schemas.microsoft.com/office/drawing/2014/main" id="{7872615A-6A3E-CC19-3FBE-B8B7DEDBCD20}"/>
                </a:ext>
              </a:extLst>
            </p:cNvPr>
            <p:cNvSpPr/>
            <p:nvPr/>
          </p:nvSpPr>
          <p:spPr>
            <a:xfrm>
              <a:off x="0" y="0"/>
              <a:ext cx="812800" cy="322499"/>
            </a:xfrm>
            <a:custGeom>
              <a:avLst/>
              <a:gdLst/>
              <a:ahLst/>
              <a:cxnLst/>
              <a:rect l="l" t="t" r="r" b="b"/>
              <a:pathLst>
                <a:path w="812800" h="322499">
                  <a:moveTo>
                    <a:pt x="127000" y="0"/>
                  </a:moveTo>
                  <a:lnTo>
                    <a:pt x="685800" y="0"/>
                  </a:lnTo>
                  <a:cubicBezTo>
                    <a:pt x="755940" y="0"/>
                    <a:pt x="812800" y="56860"/>
                    <a:pt x="812800" y="127000"/>
                  </a:cubicBezTo>
                  <a:lnTo>
                    <a:pt x="812800" y="195499"/>
                  </a:lnTo>
                  <a:cubicBezTo>
                    <a:pt x="812800" y="229182"/>
                    <a:pt x="799420" y="261484"/>
                    <a:pt x="775603" y="285302"/>
                  </a:cubicBezTo>
                  <a:cubicBezTo>
                    <a:pt x="751785" y="309119"/>
                    <a:pt x="719482" y="322499"/>
                    <a:pt x="685800" y="322499"/>
                  </a:cubicBezTo>
                  <a:lnTo>
                    <a:pt x="127000" y="322499"/>
                  </a:lnTo>
                  <a:cubicBezTo>
                    <a:pt x="56860" y="322499"/>
                    <a:pt x="0" y="265639"/>
                    <a:pt x="0" y="195499"/>
                  </a:cubicBezTo>
                  <a:lnTo>
                    <a:pt x="0" y="127000"/>
                  </a:lnTo>
                  <a:cubicBezTo>
                    <a:pt x="0" y="56860"/>
                    <a:pt x="56860" y="0"/>
                    <a:pt x="127000" y="0"/>
                  </a:cubicBezTo>
                  <a:close/>
                </a:path>
              </a:pathLst>
            </a:custGeom>
            <a:solidFill>
              <a:srgbClr val="000000">
                <a:alpha val="0"/>
              </a:srgbClr>
            </a:solidFill>
            <a:ln w="47625" cap="rnd">
              <a:solidFill>
                <a:srgbClr val="830032"/>
              </a:solidFill>
              <a:prstDash val="solid"/>
              <a:round/>
            </a:ln>
          </p:spPr>
          <p:txBody>
            <a:bodyPr/>
            <a:lstStyle/>
            <a:p>
              <a:endParaRPr lang="en-US"/>
            </a:p>
          </p:txBody>
        </p:sp>
        <p:sp>
          <p:nvSpPr>
            <p:cNvPr id="9" name="TextBox 10">
              <a:extLst>
                <a:ext uri="{FF2B5EF4-FFF2-40B4-BE49-F238E27FC236}">
                  <a16:creationId xmlns:a16="http://schemas.microsoft.com/office/drawing/2014/main" id="{5055B9B0-178F-3572-2F31-733898D1C0BB}"/>
                </a:ext>
              </a:extLst>
            </p:cNvPr>
            <p:cNvSpPr txBox="1"/>
            <p:nvPr/>
          </p:nvSpPr>
          <p:spPr>
            <a:xfrm>
              <a:off x="0" y="-66675"/>
              <a:ext cx="812800" cy="389174"/>
            </a:xfrm>
            <a:prstGeom prst="rect">
              <a:avLst/>
            </a:prstGeom>
            <a:ln>
              <a:noFill/>
            </a:ln>
          </p:spPr>
          <p:txBody>
            <a:bodyPr lIns="50800" tIns="50800" rIns="50800" bIns="50800" rtlCol="0" anchor="ctr"/>
            <a:lstStyle/>
            <a:p>
              <a:pPr marL="0" lvl="0" indent="0" algn="ctr">
                <a:lnSpc>
                  <a:spcPts val="3000"/>
                </a:lnSpc>
                <a:spcBef>
                  <a:spcPct val="0"/>
                </a:spcBef>
              </a:pPr>
              <a:r>
                <a:rPr lang="en-US" sz="2000" b="1" dirty="0">
                  <a:solidFill>
                    <a:srgbClr val="000000"/>
                  </a:solidFill>
                  <a:latin typeface="Aileron Bold"/>
                  <a:ea typeface="Aileron Bold"/>
                  <a:cs typeface="Aileron Bold"/>
                  <a:sym typeface="Aileron Bold"/>
                </a:rPr>
                <a:t>South Lebanon</a:t>
              </a:r>
            </a:p>
          </p:txBody>
        </p:sp>
      </p:grpSp>
      <p:grpSp>
        <p:nvGrpSpPr>
          <p:cNvPr id="10" name="Group 11">
            <a:extLst>
              <a:ext uri="{FF2B5EF4-FFF2-40B4-BE49-F238E27FC236}">
                <a16:creationId xmlns:a16="http://schemas.microsoft.com/office/drawing/2014/main" id="{AE3E16B6-F339-392F-3A57-C4466B314F4A}"/>
              </a:ext>
            </a:extLst>
          </p:cNvPr>
          <p:cNvGrpSpPr/>
          <p:nvPr/>
        </p:nvGrpSpPr>
        <p:grpSpPr>
          <a:xfrm>
            <a:off x="7623082" y="2326730"/>
            <a:ext cx="2666210" cy="1057887"/>
            <a:chOff x="0" y="0"/>
            <a:chExt cx="812800" cy="322499"/>
          </a:xfrm>
        </p:grpSpPr>
        <p:sp>
          <p:nvSpPr>
            <p:cNvPr id="11" name="Freeform 12">
              <a:extLst>
                <a:ext uri="{FF2B5EF4-FFF2-40B4-BE49-F238E27FC236}">
                  <a16:creationId xmlns:a16="http://schemas.microsoft.com/office/drawing/2014/main" id="{08279FEB-7F74-3C2E-2116-2DFC7D85B376}"/>
                </a:ext>
              </a:extLst>
            </p:cNvPr>
            <p:cNvSpPr/>
            <p:nvPr/>
          </p:nvSpPr>
          <p:spPr>
            <a:xfrm>
              <a:off x="0" y="0"/>
              <a:ext cx="812800" cy="322499"/>
            </a:xfrm>
            <a:custGeom>
              <a:avLst/>
              <a:gdLst/>
              <a:ahLst/>
              <a:cxnLst/>
              <a:rect l="l" t="t" r="r" b="b"/>
              <a:pathLst>
                <a:path w="812800" h="322499">
                  <a:moveTo>
                    <a:pt x="127000" y="0"/>
                  </a:moveTo>
                  <a:lnTo>
                    <a:pt x="685800" y="0"/>
                  </a:lnTo>
                  <a:cubicBezTo>
                    <a:pt x="755940" y="0"/>
                    <a:pt x="812800" y="56860"/>
                    <a:pt x="812800" y="127000"/>
                  </a:cubicBezTo>
                  <a:lnTo>
                    <a:pt x="812800" y="195499"/>
                  </a:lnTo>
                  <a:cubicBezTo>
                    <a:pt x="812800" y="229182"/>
                    <a:pt x="799420" y="261484"/>
                    <a:pt x="775603" y="285302"/>
                  </a:cubicBezTo>
                  <a:cubicBezTo>
                    <a:pt x="751785" y="309119"/>
                    <a:pt x="719482" y="322499"/>
                    <a:pt x="685800" y="322499"/>
                  </a:cubicBezTo>
                  <a:lnTo>
                    <a:pt x="127000" y="322499"/>
                  </a:lnTo>
                  <a:cubicBezTo>
                    <a:pt x="56860" y="322499"/>
                    <a:pt x="0" y="265639"/>
                    <a:pt x="0" y="195499"/>
                  </a:cubicBezTo>
                  <a:lnTo>
                    <a:pt x="0" y="127000"/>
                  </a:lnTo>
                  <a:cubicBezTo>
                    <a:pt x="0" y="56860"/>
                    <a:pt x="56860" y="0"/>
                    <a:pt x="127000" y="0"/>
                  </a:cubicBezTo>
                  <a:close/>
                </a:path>
              </a:pathLst>
            </a:custGeom>
            <a:solidFill>
              <a:srgbClr val="000000">
                <a:alpha val="0"/>
              </a:srgbClr>
            </a:solidFill>
            <a:ln w="47625" cap="rnd">
              <a:solidFill>
                <a:srgbClr val="830032"/>
              </a:solidFill>
              <a:prstDash val="solid"/>
              <a:round/>
            </a:ln>
          </p:spPr>
          <p:txBody>
            <a:bodyPr/>
            <a:lstStyle/>
            <a:p>
              <a:endParaRPr lang="en-US"/>
            </a:p>
          </p:txBody>
        </p:sp>
        <p:sp>
          <p:nvSpPr>
            <p:cNvPr id="12" name="TextBox 13">
              <a:extLst>
                <a:ext uri="{FF2B5EF4-FFF2-40B4-BE49-F238E27FC236}">
                  <a16:creationId xmlns:a16="http://schemas.microsoft.com/office/drawing/2014/main" id="{1B56D2AF-9202-3A3E-7801-70F8173CF8C9}"/>
                </a:ext>
              </a:extLst>
            </p:cNvPr>
            <p:cNvSpPr txBox="1"/>
            <p:nvPr/>
          </p:nvSpPr>
          <p:spPr>
            <a:xfrm>
              <a:off x="0" y="-66675"/>
              <a:ext cx="812800" cy="389174"/>
            </a:xfrm>
            <a:prstGeom prst="rect">
              <a:avLst/>
            </a:prstGeom>
            <a:ln>
              <a:noFill/>
            </a:ln>
          </p:spPr>
          <p:txBody>
            <a:bodyPr lIns="50800" tIns="50800" rIns="50800" bIns="50800" rtlCol="0" anchor="ctr"/>
            <a:lstStyle/>
            <a:p>
              <a:pPr marL="0" lvl="0" indent="0" algn="ctr">
                <a:lnSpc>
                  <a:spcPts val="3000"/>
                </a:lnSpc>
                <a:spcBef>
                  <a:spcPct val="0"/>
                </a:spcBef>
              </a:pPr>
              <a:r>
                <a:rPr lang="en-US" sz="2000" b="1" dirty="0">
                  <a:solidFill>
                    <a:srgbClr val="1C1C1B"/>
                  </a:solidFill>
                  <a:latin typeface="Aileron Bold"/>
                  <a:ea typeface="Aileron Bold"/>
                  <a:cs typeface="Aileron Bold"/>
                  <a:sym typeface="Aileron Bold"/>
                </a:rPr>
                <a:t>Beirut</a:t>
              </a:r>
            </a:p>
          </p:txBody>
        </p:sp>
      </p:grpSp>
      <p:sp>
        <p:nvSpPr>
          <p:cNvPr id="13" name="AutoShape 14">
            <a:extLst>
              <a:ext uri="{FF2B5EF4-FFF2-40B4-BE49-F238E27FC236}">
                <a16:creationId xmlns:a16="http://schemas.microsoft.com/office/drawing/2014/main" id="{40CCED7D-9601-2185-6BAB-F8958C2252A7}"/>
              </a:ext>
            </a:extLst>
          </p:cNvPr>
          <p:cNvSpPr/>
          <p:nvPr/>
        </p:nvSpPr>
        <p:spPr>
          <a:xfrm flipH="1">
            <a:off x="10735298" y="2881643"/>
            <a:ext cx="1214" cy="1617431"/>
          </a:xfrm>
          <a:prstGeom prst="line">
            <a:avLst/>
          </a:prstGeom>
          <a:ln w="38100" cap="flat">
            <a:solidFill>
              <a:srgbClr val="830032"/>
            </a:solidFill>
            <a:prstDash val="solid"/>
            <a:headEnd type="none" w="sm" len="sm"/>
            <a:tailEnd type="none" w="sm" len="sm"/>
          </a:ln>
        </p:spPr>
        <p:txBody>
          <a:bodyPr/>
          <a:lstStyle/>
          <a:p>
            <a:endParaRPr lang="en-US"/>
          </a:p>
        </p:txBody>
      </p:sp>
      <p:sp>
        <p:nvSpPr>
          <p:cNvPr id="14" name="AutoShape 15">
            <a:extLst>
              <a:ext uri="{FF2B5EF4-FFF2-40B4-BE49-F238E27FC236}">
                <a16:creationId xmlns:a16="http://schemas.microsoft.com/office/drawing/2014/main" id="{01B497C1-A6B5-0D02-751E-5BAE4E6881A4}"/>
              </a:ext>
            </a:extLst>
          </p:cNvPr>
          <p:cNvSpPr/>
          <p:nvPr/>
        </p:nvSpPr>
        <p:spPr>
          <a:xfrm>
            <a:off x="10270375" y="8360362"/>
            <a:ext cx="929845" cy="0"/>
          </a:xfrm>
          <a:prstGeom prst="line">
            <a:avLst/>
          </a:prstGeom>
          <a:ln w="38100" cap="rnd">
            <a:solidFill>
              <a:srgbClr val="830032"/>
            </a:solidFill>
            <a:prstDash val="sysDash"/>
            <a:headEnd type="none" w="sm" len="sm"/>
            <a:tailEnd type="none" w="sm" len="sm"/>
          </a:ln>
        </p:spPr>
        <p:txBody>
          <a:bodyPr/>
          <a:lstStyle/>
          <a:p>
            <a:endParaRPr lang="en-US"/>
          </a:p>
        </p:txBody>
      </p:sp>
      <p:grpSp>
        <p:nvGrpSpPr>
          <p:cNvPr id="15" name="Group 16">
            <a:extLst>
              <a:ext uri="{FF2B5EF4-FFF2-40B4-BE49-F238E27FC236}">
                <a16:creationId xmlns:a16="http://schemas.microsoft.com/office/drawing/2014/main" id="{6E9BEAC1-01CD-06B1-1E75-DB3B5469D698}"/>
              </a:ext>
            </a:extLst>
          </p:cNvPr>
          <p:cNvGrpSpPr/>
          <p:nvPr/>
        </p:nvGrpSpPr>
        <p:grpSpPr>
          <a:xfrm>
            <a:off x="11200221" y="7831418"/>
            <a:ext cx="2666210" cy="1057887"/>
            <a:chOff x="0" y="0"/>
            <a:chExt cx="812800" cy="322499"/>
          </a:xfrm>
        </p:grpSpPr>
        <p:sp>
          <p:nvSpPr>
            <p:cNvPr id="16" name="Freeform 17">
              <a:extLst>
                <a:ext uri="{FF2B5EF4-FFF2-40B4-BE49-F238E27FC236}">
                  <a16:creationId xmlns:a16="http://schemas.microsoft.com/office/drawing/2014/main" id="{F21E38E1-F4BB-6C17-D90D-BE9A0E24CE51}"/>
                </a:ext>
              </a:extLst>
            </p:cNvPr>
            <p:cNvSpPr/>
            <p:nvPr/>
          </p:nvSpPr>
          <p:spPr>
            <a:xfrm>
              <a:off x="0" y="0"/>
              <a:ext cx="812800" cy="322499"/>
            </a:xfrm>
            <a:custGeom>
              <a:avLst/>
              <a:gdLst/>
              <a:ahLst/>
              <a:cxnLst/>
              <a:rect l="l" t="t" r="r" b="b"/>
              <a:pathLst>
                <a:path w="812800" h="322499">
                  <a:moveTo>
                    <a:pt x="127000" y="0"/>
                  </a:moveTo>
                  <a:lnTo>
                    <a:pt x="685800" y="0"/>
                  </a:lnTo>
                  <a:cubicBezTo>
                    <a:pt x="755940" y="0"/>
                    <a:pt x="812800" y="56860"/>
                    <a:pt x="812800" y="127000"/>
                  </a:cubicBezTo>
                  <a:lnTo>
                    <a:pt x="812800" y="195499"/>
                  </a:lnTo>
                  <a:cubicBezTo>
                    <a:pt x="812800" y="229182"/>
                    <a:pt x="799420" y="261484"/>
                    <a:pt x="775603" y="285302"/>
                  </a:cubicBezTo>
                  <a:cubicBezTo>
                    <a:pt x="751785" y="309119"/>
                    <a:pt x="719482" y="322499"/>
                    <a:pt x="685800" y="322499"/>
                  </a:cubicBezTo>
                  <a:lnTo>
                    <a:pt x="127000" y="322499"/>
                  </a:lnTo>
                  <a:cubicBezTo>
                    <a:pt x="56860" y="322499"/>
                    <a:pt x="0" y="265639"/>
                    <a:pt x="0" y="195499"/>
                  </a:cubicBezTo>
                  <a:lnTo>
                    <a:pt x="0" y="127000"/>
                  </a:lnTo>
                  <a:cubicBezTo>
                    <a:pt x="0" y="56860"/>
                    <a:pt x="56860" y="0"/>
                    <a:pt x="127000" y="0"/>
                  </a:cubicBezTo>
                  <a:close/>
                </a:path>
              </a:pathLst>
            </a:custGeom>
            <a:solidFill>
              <a:srgbClr val="000000">
                <a:alpha val="0"/>
              </a:srgbClr>
            </a:solidFill>
            <a:ln w="47625" cap="rnd">
              <a:solidFill>
                <a:srgbClr val="830032"/>
              </a:solidFill>
              <a:prstDash val="solid"/>
              <a:round/>
            </a:ln>
          </p:spPr>
          <p:txBody>
            <a:bodyPr/>
            <a:lstStyle/>
            <a:p>
              <a:endParaRPr lang="en-US"/>
            </a:p>
          </p:txBody>
        </p:sp>
        <p:sp>
          <p:nvSpPr>
            <p:cNvPr id="17" name="TextBox 18">
              <a:extLst>
                <a:ext uri="{FF2B5EF4-FFF2-40B4-BE49-F238E27FC236}">
                  <a16:creationId xmlns:a16="http://schemas.microsoft.com/office/drawing/2014/main" id="{2542D749-52C4-C83A-A8E3-7457465CBABF}"/>
                </a:ext>
              </a:extLst>
            </p:cNvPr>
            <p:cNvSpPr txBox="1"/>
            <p:nvPr/>
          </p:nvSpPr>
          <p:spPr>
            <a:xfrm>
              <a:off x="0" y="-66675"/>
              <a:ext cx="812800" cy="389174"/>
            </a:xfrm>
            <a:prstGeom prst="rect">
              <a:avLst/>
            </a:prstGeom>
            <a:ln>
              <a:noFill/>
            </a:ln>
          </p:spPr>
          <p:txBody>
            <a:bodyPr lIns="50800" tIns="50800" rIns="50800" bIns="50800" rtlCol="0" anchor="ctr"/>
            <a:lstStyle/>
            <a:p>
              <a:pPr marL="0" lvl="0" indent="0" algn="ctr">
                <a:lnSpc>
                  <a:spcPts val="3000"/>
                </a:lnSpc>
                <a:spcBef>
                  <a:spcPct val="0"/>
                </a:spcBef>
              </a:pPr>
              <a:r>
                <a:rPr lang="en-US" sz="2000" b="1" dirty="0">
                  <a:solidFill>
                    <a:srgbClr val="1C1C1B"/>
                  </a:solidFill>
                  <a:latin typeface="Aileron Bold"/>
                  <a:ea typeface="Aileron Bold"/>
                  <a:cs typeface="Aileron Bold"/>
                  <a:sym typeface="Aileron Bold"/>
                </a:rPr>
                <a:t>North Lebanon</a:t>
              </a:r>
            </a:p>
          </p:txBody>
        </p:sp>
      </p:grpSp>
      <p:grpSp>
        <p:nvGrpSpPr>
          <p:cNvPr id="18" name="Group 19">
            <a:extLst>
              <a:ext uri="{FF2B5EF4-FFF2-40B4-BE49-F238E27FC236}">
                <a16:creationId xmlns:a16="http://schemas.microsoft.com/office/drawing/2014/main" id="{C34F7783-991E-2C0E-526F-5B63346A9781}"/>
              </a:ext>
            </a:extLst>
          </p:cNvPr>
          <p:cNvGrpSpPr/>
          <p:nvPr/>
        </p:nvGrpSpPr>
        <p:grpSpPr>
          <a:xfrm>
            <a:off x="7604165" y="7831418"/>
            <a:ext cx="2666210" cy="1057887"/>
            <a:chOff x="0" y="0"/>
            <a:chExt cx="812800" cy="322499"/>
          </a:xfrm>
        </p:grpSpPr>
        <p:sp>
          <p:nvSpPr>
            <p:cNvPr id="19" name="Freeform 20">
              <a:extLst>
                <a:ext uri="{FF2B5EF4-FFF2-40B4-BE49-F238E27FC236}">
                  <a16:creationId xmlns:a16="http://schemas.microsoft.com/office/drawing/2014/main" id="{3DD3B357-2C00-FC5A-0135-C65A1409FE5B}"/>
                </a:ext>
              </a:extLst>
            </p:cNvPr>
            <p:cNvSpPr/>
            <p:nvPr/>
          </p:nvSpPr>
          <p:spPr>
            <a:xfrm>
              <a:off x="0" y="0"/>
              <a:ext cx="812800" cy="322499"/>
            </a:xfrm>
            <a:custGeom>
              <a:avLst/>
              <a:gdLst/>
              <a:ahLst/>
              <a:cxnLst/>
              <a:rect l="l" t="t" r="r" b="b"/>
              <a:pathLst>
                <a:path w="812800" h="322499">
                  <a:moveTo>
                    <a:pt x="127000" y="0"/>
                  </a:moveTo>
                  <a:lnTo>
                    <a:pt x="685800" y="0"/>
                  </a:lnTo>
                  <a:cubicBezTo>
                    <a:pt x="755940" y="0"/>
                    <a:pt x="812800" y="56860"/>
                    <a:pt x="812800" y="127000"/>
                  </a:cubicBezTo>
                  <a:lnTo>
                    <a:pt x="812800" y="195499"/>
                  </a:lnTo>
                  <a:cubicBezTo>
                    <a:pt x="812800" y="229182"/>
                    <a:pt x="799420" y="261484"/>
                    <a:pt x="775603" y="285302"/>
                  </a:cubicBezTo>
                  <a:cubicBezTo>
                    <a:pt x="751785" y="309119"/>
                    <a:pt x="719482" y="322499"/>
                    <a:pt x="685800" y="322499"/>
                  </a:cubicBezTo>
                  <a:lnTo>
                    <a:pt x="127000" y="322499"/>
                  </a:lnTo>
                  <a:cubicBezTo>
                    <a:pt x="56860" y="322499"/>
                    <a:pt x="0" y="265639"/>
                    <a:pt x="0" y="195499"/>
                  </a:cubicBezTo>
                  <a:lnTo>
                    <a:pt x="0" y="127000"/>
                  </a:lnTo>
                  <a:cubicBezTo>
                    <a:pt x="0" y="56860"/>
                    <a:pt x="56860" y="0"/>
                    <a:pt x="127000" y="0"/>
                  </a:cubicBezTo>
                  <a:close/>
                </a:path>
              </a:pathLst>
            </a:custGeom>
            <a:solidFill>
              <a:srgbClr val="000000">
                <a:alpha val="0"/>
              </a:srgbClr>
            </a:solidFill>
            <a:ln w="47625" cap="rnd">
              <a:solidFill>
                <a:srgbClr val="830032"/>
              </a:solidFill>
              <a:prstDash val="solid"/>
              <a:round/>
            </a:ln>
          </p:spPr>
          <p:txBody>
            <a:bodyPr/>
            <a:lstStyle/>
            <a:p>
              <a:endParaRPr lang="en-US"/>
            </a:p>
          </p:txBody>
        </p:sp>
        <p:sp>
          <p:nvSpPr>
            <p:cNvPr id="20" name="TextBox 21">
              <a:extLst>
                <a:ext uri="{FF2B5EF4-FFF2-40B4-BE49-F238E27FC236}">
                  <a16:creationId xmlns:a16="http://schemas.microsoft.com/office/drawing/2014/main" id="{68368A3C-84FD-3D80-1B65-24D0CA169955}"/>
                </a:ext>
              </a:extLst>
            </p:cNvPr>
            <p:cNvSpPr txBox="1"/>
            <p:nvPr/>
          </p:nvSpPr>
          <p:spPr>
            <a:xfrm>
              <a:off x="0" y="-66675"/>
              <a:ext cx="812800" cy="389174"/>
            </a:xfrm>
            <a:prstGeom prst="rect">
              <a:avLst/>
            </a:prstGeom>
            <a:ln>
              <a:noFill/>
            </a:ln>
          </p:spPr>
          <p:txBody>
            <a:bodyPr lIns="50800" tIns="50800" rIns="50800" bIns="50800" rtlCol="0" anchor="ctr"/>
            <a:lstStyle/>
            <a:p>
              <a:pPr marL="0" lvl="0" indent="0" algn="ctr">
                <a:lnSpc>
                  <a:spcPts val="3000"/>
                </a:lnSpc>
                <a:spcBef>
                  <a:spcPct val="0"/>
                </a:spcBef>
              </a:pPr>
              <a:r>
                <a:rPr lang="en-US" sz="2000" b="1" dirty="0">
                  <a:solidFill>
                    <a:srgbClr val="1C1C1B"/>
                  </a:solidFill>
                  <a:latin typeface="Aileron Bold"/>
                  <a:ea typeface="Aileron Bold"/>
                  <a:cs typeface="Aileron Bold"/>
                  <a:sym typeface="Aileron Bold"/>
                </a:rPr>
                <a:t>Mount Lebanon</a:t>
              </a:r>
            </a:p>
          </p:txBody>
        </p:sp>
      </p:grpSp>
      <p:sp>
        <p:nvSpPr>
          <p:cNvPr id="21" name="AutoShape 22">
            <a:extLst>
              <a:ext uri="{FF2B5EF4-FFF2-40B4-BE49-F238E27FC236}">
                <a16:creationId xmlns:a16="http://schemas.microsoft.com/office/drawing/2014/main" id="{F8740B2A-76CA-80A4-C4EE-C5006A1A62CF}"/>
              </a:ext>
            </a:extLst>
          </p:cNvPr>
          <p:cNvSpPr/>
          <p:nvPr/>
        </p:nvSpPr>
        <p:spPr>
          <a:xfrm flipH="1">
            <a:off x="10735298" y="6966902"/>
            <a:ext cx="0" cy="1393460"/>
          </a:xfrm>
          <a:prstGeom prst="line">
            <a:avLst/>
          </a:prstGeom>
          <a:ln w="38100" cap="flat">
            <a:solidFill>
              <a:srgbClr val="830032"/>
            </a:solidFill>
            <a:prstDash val="solid"/>
            <a:headEnd type="none" w="sm" len="sm"/>
            <a:tailEnd type="none" w="sm" len="sm"/>
          </a:ln>
        </p:spPr>
        <p:txBody>
          <a:bodyPr/>
          <a:lstStyle/>
          <a:p>
            <a:endParaRPr lang="en-US"/>
          </a:p>
        </p:txBody>
      </p:sp>
      <p:sp>
        <p:nvSpPr>
          <p:cNvPr id="23" name="AutoShape 15">
            <a:extLst>
              <a:ext uri="{FF2B5EF4-FFF2-40B4-BE49-F238E27FC236}">
                <a16:creationId xmlns:a16="http://schemas.microsoft.com/office/drawing/2014/main" id="{B10FFC35-0078-5568-E5BE-621A984F707C}"/>
              </a:ext>
            </a:extLst>
          </p:cNvPr>
          <p:cNvSpPr/>
          <p:nvPr/>
        </p:nvSpPr>
        <p:spPr>
          <a:xfrm>
            <a:off x="13850596" y="5731888"/>
            <a:ext cx="929845" cy="0"/>
          </a:xfrm>
          <a:prstGeom prst="line">
            <a:avLst/>
          </a:prstGeom>
          <a:ln w="38100" cap="rnd">
            <a:solidFill>
              <a:srgbClr val="830032"/>
            </a:solidFill>
            <a:prstDash val="sysDash"/>
            <a:headEnd type="none" w="sm" len="sm"/>
            <a:tailEnd type="none" w="sm" len="sm"/>
          </a:ln>
        </p:spPr>
        <p:txBody>
          <a:bodyPr/>
          <a:lstStyle/>
          <a:p>
            <a:endParaRPr lang="en-US"/>
          </a:p>
        </p:txBody>
      </p:sp>
      <p:grpSp>
        <p:nvGrpSpPr>
          <p:cNvPr id="24" name="Group 16">
            <a:extLst>
              <a:ext uri="{FF2B5EF4-FFF2-40B4-BE49-F238E27FC236}">
                <a16:creationId xmlns:a16="http://schemas.microsoft.com/office/drawing/2014/main" id="{282CD3EB-4552-C1BE-26F3-D3508C4A8C5A}"/>
              </a:ext>
            </a:extLst>
          </p:cNvPr>
          <p:cNvGrpSpPr/>
          <p:nvPr/>
        </p:nvGrpSpPr>
        <p:grpSpPr>
          <a:xfrm>
            <a:off x="14850098" y="5202944"/>
            <a:ext cx="2666210" cy="1057887"/>
            <a:chOff x="0" y="0"/>
            <a:chExt cx="812800" cy="322499"/>
          </a:xfrm>
        </p:grpSpPr>
        <p:sp>
          <p:nvSpPr>
            <p:cNvPr id="25" name="Freeform 17">
              <a:extLst>
                <a:ext uri="{FF2B5EF4-FFF2-40B4-BE49-F238E27FC236}">
                  <a16:creationId xmlns:a16="http://schemas.microsoft.com/office/drawing/2014/main" id="{02C397A3-DBD9-152E-F4E0-E96C3D12E808}"/>
                </a:ext>
              </a:extLst>
            </p:cNvPr>
            <p:cNvSpPr/>
            <p:nvPr/>
          </p:nvSpPr>
          <p:spPr>
            <a:xfrm>
              <a:off x="0" y="0"/>
              <a:ext cx="812800" cy="322499"/>
            </a:xfrm>
            <a:custGeom>
              <a:avLst/>
              <a:gdLst/>
              <a:ahLst/>
              <a:cxnLst/>
              <a:rect l="l" t="t" r="r" b="b"/>
              <a:pathLst>
                <a:path w="812800" h="322499">
                  <a:moveTo>
                    <a:pt x="127000" y="0"/>
                  </a:moveTo>
                  <a:lnTo>
                    <a:pt x="685800" y="0"/>
                  </a:lnTo>
                  <a:cubicBezTo>
                    <a:pt x="755940" y="0"/>
                    <a:pt x="812800" y="56860"/>
                    <a:pt x="812800" y="127000"/>
                  </a:cubicBezTo>
                  <a:lnTo>
                    <a:pt x="812800" y="195499"/>
                  </a:lnTo>
                  <a:cubicBezTo>
                    <a:pt x="812800" y="229182"/>
                    <a:pt x="799420" y="261484"/>
                    <a:pt x="775603" y="285302"/>
                  </a:cubicBezTo>
                  <a:cubicBezTo>
                    <a:pt x="751785" y="309119"/>
                    <a:pt x="719482" y="322499"/>
                    <a:pt x="685800" y="322499"/>
                  </a:cubicBezTo>
                  <a:lnTo>
                    <a:pt x="127000" y="322499"/>
                  </a:lnTo>
                  <a:cubicBezTo>
                    <a:pt x="56860" y="322499"/>
                    <a:pt x="0" y="265639"/>
                    <a:pt x="0" y="195499"/>
                  </a:cubicBezTo>
                  <a:lnTo>
                    <a:pt x="0" y="127000"/>
                  </a:lnTo>
                  <a:cubicBezTo>
                    <a:pt x="0" y="56860"/>
                    <a:pt x="56860" y="0"/>
                    <a:pt x="127000" y="0"/>
                  </a:cubicBezTo>
                  <a:close/>
                </a:path>
              </a:pathLst>
            </a:custGeom>
            <a:solidFill>
              <a:srgbClr val="000000">
                <a:alpha val="0"/>
              </a:srgbClr>
            </a:solidFill>
            <a:ln w="47625" cap="rnd">
              <a:solidFill>
                <a:srgbClr val="830032"/>
              </a:solidFill>
              <a:prstDash val="solid"/>
              <a:round/>
            </a:ln>
          </p:spPr>
          <p:txBody>
            <a:bodyPr/>
            <a:lstStyle/>
            <a:p>
              <a:endParaRPr lang="en-US"/>
            </a:p>
          </p:txBody>
        </p:sp>
        <p:sp>
          <p:nvSpPr>
            <p:cNvPr id="26" name="TextBox 18">
              <a:extLst>
                <a:ext uri="{FF2B5EF4-FFF2-40B4-BE49-F238E27FC236}">
                  <a16:creationId xmlns:a16="http://schemas.microsoft.com/office/drawing/2014/main" id="{A04F0DB9-E6B0-3D49-BF6A-80D97828D21B}"/>
                </a:ext>
              </a:extLst>
            </p:cNvPr>
            <p:cNvSpPr txBox="1"/>
            <p:nvPr/>
          </p:nvSpPr>
          <p:spPr>
            <a:xfrm>
              <a:off x="0" y="-66675"/>
              <a:ext cx="812800" cy="389174"/>
            </a:xfrm>
            <a:prstGeom prst="rect">
              <a:avLst/>
            </a:prstGeom>
            <a:ln>
              <a:noFill/>
            </a:ln>
          </p:spPr>
          <p:txBody>
            <a:bodyPr lIns="50800" tIns="50800" rIns="50800" bIns="50800" rtlCol="0" anchor="ctr"/>
            <a:lstStyle/>
            <a:p>
              <a:pPr marL="0" lvl="0" indent="0" algn="ctr">
                <a:lnSpc>
                  <a:spcPts val="3000"/>
                </a:lnSpc>
                <a:spcBef>
                  <a:spcPct val="0"/>
                </a:spcBef>
              </a:pPr>
              <a:r>
                <a:rPr lang="en-US" sz="2000" b="1" dirty="0">
                  <a:solidFill>
                    <a:srgbClr val="1C1C1B"/>
                  </a:solidFill>
                  <a:latin typeface="Aileron Bold"/>
                  <a:ea typeface="Aileron Bold"/>
                  <a:cs typeface="Aileron Bold"/>
                  <a:sym typeface="Aileron Bold"/>
                </a:rPr>
                <a:t>Beqaa</a:t>
              </a:r>
            </a:p>
          </p:txBody>
        </p:sp>
      </p:grpSp>
      <p:sp>
        <p:nvSpPr>
          <p:cNvPr id="27" name="Left Brace 26">
            <a:extLst>
              <a:ext uri="{FF2B5EF4-FFF2-40B4-BE49-F238E27FC236}">
                <a16:creationId xmlns:a16="http://schemas.microsoft.com/office/drawing/2014/main" id="{BC9B1D50-6D64-0E68-08C2-479504D570ED}"/>
              </a:ext>
            </a:extLst>
          </p:cNvPr>
          <p:cNvSpPr/>
          <p:nvPr/>
        </p:nvSpPr>
        <p:spPr>
          <a:xfrm>
            <a:off x="5869645" y="2165167"/>
            <a:ext cx="1066800" cy="6997883"/>
          </a:xfrm>
          <a:prstGeom prst="leftBrace">
            <a:avLst/>
          </a:prstGeom>
          <a:ln w="28575">
            <a:solidFill>
              <a:srgbClr val="8300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LB"/>
          </a:p>
        </p:txBody>
      </p:sp>
      <p:grpSp>
        <p:nvGrpSpPr>
          <p:cNvPr id="28" name="Group 27">
            <a:extLst>
              <a:ext uri="{FF2B5EF4-FFF2-40B4-BE49-F238E27FC236}">
                <a16:creationId xmlns:a16="http://schemas.microsoft.com/office/drawing/2014/main" id="{05F679C5-27F9-DBD8-49CB-64064ABB8FFC}"/>
              </a:ext>
            </a:extLst>
          </p:cNvPr>
          <p:cNvGrpSpPr/>
          <p:nvPr/>
        </p:nvGrpSpPr>
        <p:grpSpPr>
          <a:xfrm>
            <a:off x="1200576" y="2881643"/>
            <a:ext cx="4309918" cy="1260000"/>
            <a:chOff x="-4724" y="-33338"/>
            <a:chExt cx="817524" cy="231517"/>
          </a:xfrm>
        </p:grpSpPr>
        <p:sp>
          <p:nvSpPr>
            <p:cNvPr id="29" name="Freeform 28">
              <a:extLst>
                <a:ext uri="{FF2B5EF4-FFF2-40B4-BE49-F238E27FC236}">
                  <a16:creationId xmlns:a16="http://schemas.microsoft.com/office/drawing/2014/main" id="{CA912886-C538-421E-078D-9BDEBD2AEFC2}"/>
                </a:ext>
              </a:extLst>
            </p:cNvPr>
            <p:cNvSpPr/>
            <p:nvPr/>
          </p:nvSpPr>
          <p:spPr>
            <a:xfrm>
              <a:off x="0" y="0"/>
              <a:ext cx="812800" cy="164842"/>
            </a:xfrm>
            <a:custGeom>
              <a:avLst/>
              <a:gdLst/>
              <a:ahLst/>
              <a:cxnLst/>
              <a:rect l="l" t="t" r="r" b="b"/>
              <a:pathLst>
                <a:path w="812800" h="164842">
                  <a:moveTo>
                    <a:pt x="82421" y="0"/>
                  </a:moveTo>
                  <a:lnTo>
                    <a:pt x="730379" y="0"/>
                  </a:lnTo>
                  <a:cubicBezTo>
                    <a:pt x="752238" y="0"/>
                    <a:pt x="773202" y="8684"/>
                    <a:pt x="788659" y="24141"/>
                  </a:cubicBezTo>
                  <a:cubicBezTo>
                    <a:pt x="804116" y="39598"/>
                    <a:pt x="812800" y="60562"/>
                    <a:pt x="812800" y="82421"/>
                  </a:cubicBezTo>
                  <a:lnTo>
                    <a:pt x="812800" y="82421"/>
                  </a:lnTo>
                  <a:cubicBezTo>
                    <a:pt x="812800" y="127941"/>
                    <a:pt x="775899" y="164842"/>
                    <a:pt x="730379" y="164842"/>
                  </a:cubicBezTo>
                  <a:lnTo>
                    <a:pt x="82421" y="164842"/>
                  </a:lnTo>
                  <a:cubicBezTo>
                    <a:pt x="60562" y="164842"/>
                    <a:pt x="39598" y="156159"/>
                    <a:pt x="24141" y="140702"/>
                  </a:cubicBezTo>
                  <a:cubicBezTo>
                    <a:pt x="8684" y="125245"/>
                    <a:pt x="0" y="104281"/>
                    <a:pt x="0" y="82421"/>
                  </a:cubicBezTo>
                  <a:lnTo>
                    <a:pt x="0" y="82421"/>
                  </a:lnTo>
                  <a:cubicBezTo>
                    <a:pt x="0" y="60562"/>
                    <a:pt x="8684" y="39598"/>
                    <a:pt x="24141" y="24141"/>
                  </a:cubicBezTo>
                  <a:cubicBezTo>
                    <a:pt x="39598" y="8684"/>
                    <a:pt x="60562" y="0"/>
                    <a:pt x="82421" y="0"/>
                  </a:cubicBezTo>
                  <a:close/>
                </a:path>
              </a:pathLst>
            </a:custGeom>
            <a:solidFill>
              <a:srgbClr val="840132"/>
            </a:solidFill>
            <a:ln cap="rnd">
              <a:noFill/>
              <a:prstDash val="solid"/>
              <a:round/>
            </a:ln>
          </p:spPr>
          <p:txBody>
            <a:bodyPr/>
            <a:lstStyle/>
            <a:p>
              <a:endParaRPr lang="en-US"/>
            </a:p>
          </p:txBody>
        </p:sp>
        <p:sp>
          <p:nvSpPr>
            <p:cNvPr id="30" name="TextBox 29">
              <a:extLst>
                <a:ext uri="{FF2B5EF4-FFF2-40B4-BE49-F238E27FC236}">
                  <a16:creationId xmlns:a16="http://schemas.microsoft.com/office/drawing/2014/main" id="{343528A8-AD7A-3214-F44E-5F139B4AAA76}"/>
                </a:ext>
              </a:extLst>
            </p:cNvPr>
            <p:cNvSpPr txBox="1"/>
            <p:nvPr/>
          </p:nvSpPr>
          <p:spPr>
            <a:xfrm>
              <a:off x="-4724" y="-33338"/>
              <a:ext cx="812800" cy="231517"/>
            </a:xfrm>
            <a:prstGeom prst="rect">
              <a:avLst/>
            </a:prstGeom>
          </p:spPr>
          <p:txBody>
            <a:bodyPr lIns="50800" tIns="50800" rIns="50800" bIns="50800" rtlCol="0" anchor="ctr"/>
            <a:lstStyle/>
            <a:p>
              <a:pPr marL="0" lvl="0" indent="0" algn="ctr">
                <a:lnSpc>
                  <a:spcPts val="3000"/>
                </a:lnSpc>
                <a:spcBef>
                  <a:spcPct val="0"/>
                </a:spcBef>
              </a:pPr>
              <a:r>
                <a:rPr lang="en-US" sz="2000" dirty="0">
                  <a:solidFill>
                    <a:srgbClr val="FFFFFF"/>
                  </a:solidFill>
                  <a:latin typeface="Helvetica" pitchFamily="2" charset="0"/>
                  <a:ea typeface="Aileron"/>
                  <a:cs typeface="Aileron"/>
                  <a:sym typeface="Aileron"/>
                </a:rPr>
                <a:t>Civil Society Organizations</a:t>
              </a:r>
            </a:p>
          </p:txBody>
        </p:sp>
      </p:grpSp>
      <p:grpSp>
        <p:nvGrpSpPr>
          <p:cNvPr id="31" name="Group 30">
            <a:extLst>
              <a:ext uri="{FF2B5EF4-FFF2-40B4-BE49-F238E27FC236}">
                <a16:creationId xmlns:a16="http://schemas.microsoft.com/office/drawing/2014/main" id="{2858A307-0627-E213-866F-CD6D92B7FE1B}"/>
              </a:ext>
            </a:extLst>
          </p:cNvPr>
          <p:cNvGrpSpPr/>
          <p:nvPr/>
        </p:nvGrpSpPr>
        <p:grpSpPr>
          <a:xfrm>
            <a:off x="1200576" y="3960501"/>
            <a:ext cx="4309918" cy="1260000"/>
            <a:chOff x="-4724" y="-33338"/>
            <a:chExt cx="817524" cy="231517"/>
          </a:xfrm>
        </p:grpSpPr>
        <p:sp>
          <p:nvSpPr>
            <p:cNvPr id="32" name="Freeform 31">
              <a:extLst>
                <a:ext uri="{FF2B5EF4-FFF2-40B4-BE49-F238E27FC236}">
                  <a16:creationId xmlns:a16="http://schemas.microsoft.com/office/drawing/2014/main" id="{527303AF-4163-C4B2-C315-D103D6C88939}"/>
                </a:ext>
              </a:extLst>
            </p:cNvPr>
            <p:cNvSpPr/>
            <p:nvPr/>
          </p:nvSpPr>
          <p:spPr>
            <a:xfrm>
              <a:off x="0" y="0"/>
              <a:ext cx="812800" cy="164842"/>
            </a:xfrm>
            <a:custGeom>
              <a:avLst/>
              <a:gdLst/>
              <a:ahLst/>
              <a:cxnLst/>
              <a:rect l="l" t="t" r="r" b="b"/>
              <a:pathLst>
                <a:path w="812800" h="164842">
                  <a:moveTo>
                    <a:pt x="82421" y="0"/>
                  </a:moveTo>
                  <a:lnTo>
                    <a:pt x="730379" y="0"/>
                  </a:lnTo>
                  <a:cubicBezTo>
                    <a:pt x="752238" y="0"/>
                    <a:pt x="773202" y="8684"/>
                    <a:pt x="788659" y="24141"/>
                  </a:cubicBezTo>
                  <a:cubicBezTo>
                    <a:pt x="804116" y="39598"/>
                    <a:pt x="812800" y="60562"/>
                    <a:pt x="812800" y="82421"/>
                  </a:cubicBezTo>
                  <a:lnTo>
                    <a:pt x="812800" y="82421"/>
                  </a:lnTo>
                  <a:cubicBezTo>
                    <a:pt x="812800" y="127941"/>
                    <a:pt x="775899" y="164842"/>
                    <a:pt x="730379" y="164842"/>
                  </a:cubicBezTo>
                  <a:lnTo>
                    <a:pt x="82421" y="164842"/>
                  </a:lnTo>
                  <a:cubicBezTo>
                    <a:pt x="60562" y="164842"/>
                    <a:pt x="39598" y="156159"/>
                    <a:pt x="24141" y="140702"/>
                  </a:cubicBezTo>
                  <a:cubicBezTo>
                    <a:pt x="8684" y="125245"/>
                    <a:pt x="0" y="104281"/>
                    <a:pt x="0" y="82421"/>
                  </a:cubicBezTo>
                  <a:lnTo>
                    <a:pt x="0" y="82421"/>
                  </a:lnTo>
                  <a:cubicBezTo>
                    <a:pt x="0" y="60562"/>
                    <a:pt x="8684" y="39598"/>
                    <a:pt x="24141" y="24141"/>
                  </a:cubicBezTo>
                  <a:cubicBezTo>
                    <a:pt x="39598" y="8684"/>
                    <a:pt x="60562" y="0"/>
                    <a:pt x="82421" y="0"/>
                  </a:cubicBezTo>
                  <a:close/>
                </a:path>
              </a:pathLst>
            </a:custGeom>
            <a:solidFill>
              <a:srgbClr val="840132"/>
            </a:solidFill>
            <a:ln cap="rnd">
              <a:noFill/>
              <a:prstDash val="solid"/>
              <a:round/>
            </a:ln>
          </p:spPr>
          <p:txBody>
            <a:bodyPr/>
            <a:lstStyle/>
            <a:p>
              <a:endParaRPr lang="en-US"/>
            </a:p>
          </p:txBody>
        </p:sp>
        <p:sp>
          <p:nvSpPr>
            <p:cNvPr id="33" name="TextBox 32">
              <a:extLst>
                <a:ext uri="{FF2B5EF4-FFF2-40B4-BE49-F238E27FC236}">
                  <a16:creationId xmlns:a16="http://schemas.microsoft.com/office/drawing/2014/main" id="{D3F46E80-6214-735B-004C-603940D4693A}"/>
                </a:ext>
              </a:extLst>
            </p:cNvPr>
            <p:cNvSpPr txBox="1"/>
            <p:nvPr/>
          </p:nvSpPr>
          <p:spPr>
            <a:xfrm>
              <a:off x="-4724" y="-33338"/>
              <a:ext cx="812800" cy="231517"/>
            </a:xfrm>
            <a:prstGeom prst="rect">
              <a:avLst/>
            </a:prstGeom>
          </p:spPr>
          <p:txBody>
            <a:bodyPr lIns="50800" tIns="50800" rIns="50800" bIns="50800" rtlCol="0" anchor="ctr"/>
            <a:lstStyle/>
            <a:p>
              <a:pPr marL="0" lvl="0" indent="0" algn="ctr">
                <a:lnSpc>
                  <a:spcPts val="3000"/>
                </a:lnSpc>
                <a:spcBef>
                  <a:spcPct val="0"/>
                </a:spcBef>
              </a:pPr>
              <a:r>
                <a:rPr lang="en-US" sz="2000" dirty="0">
                  <a:solidFill>
                    <a:srgbClr val="FFFFFF"/>
                  </a:solidFill>
                  <a:latin typeface="Helvetica" pitchFamily="2" charset="0"/>
                  <a:ea typeface="Aileron"/>
                  <a:cs typeface="Aileron"/>
                  <a:sym typeface="Aileron"/>
                </a:rPr>
                <a:t>Local Leadership Representatives</a:t>
              </a:r>
            </a:p>
          </p:txBody>
        </p:sp>
      </p:grpSp>
      <p:grpSp>
        <p:nvGrpSpPr>
          <p:cNvPr id="34" name="Group 33">
            <a:extLst>
              <a:ext uri="{FF2B5EF4-FFF2-40B4-BE49-F238E27FC236}">
                <a16:creationId xmlns:a16="http://schemas.microsoft.com/office/drawing/2014/main" id="{EAD08FC1-5629-C796-81B1-71DA1B80FDFF}"/>
              </a:ext>
            </a:extLst>
          </p:cNvPr>
          <p:cNvGrpSpPr/>
          <p:nvPr/>
        </p:nvGrpSpPr>
        <p:grpSpPr>
          <a:xfrm>
            <a:off x="1200576" y="5039359"/>
            <a:ext cx="4309918" cy="1260000"/>
            <a:chOff x="-4724" y="-33338"/>
            <a:chExt cx="817524" cy="231517"/>
          </a:xfrm>
        </p:grpSpPr>
        <p:sp>
          <p:nvSpPr>
            <p:cNvPr id="35" name="Freeform 34">
              <a:extLst>
                <a:ext uri="{FF2B5EF4-FFF2-40B4-BE49-F238E27FC236}">
                  <a16:creationId xmlns:a16="http://schemas.microsoft.com/office/drawing/2014/main" id="{180C1EB2-5B75-3E50-C258-DBCA3CE3B8D7}"/>
                </a:ext>
              </a:extLst>
            </p:cNvPr>
            <p:cNvSpPr/>
            <p:nvPr/>
          </p:nvSpPr>
          <p:spPr>
            <a:xfrm>
              <a:off x="0" y="0"/>
              <a:ext cx="812800" cy="164842"/>
            </a:xfrm>
            <a:custGeom>
              <a:avLst/>
              <a:gdLst/>
              <a:ahLst/>
              <a:cxnLst/>
              <a:rect l="l" t="t" r="r" b="b"/>
              <a:pathLst>
                <a:path w="812800" h="164842">
                  <a:moveTo>
                    <a:pt x="82421" y="0"/>
                  </a:moveTo>
                  <a:lnTo>
                    <a:pt x="730379" y="0"/>
                  </a:lnTo>
                  <a:cubicBezTo>
                    <a:pt x="752238" y="0"/>
                    <a:pt x="773202" y="8684"/>
                    <a:pt x="788659" y="24141"/>
                  </a:cubicBezTo>
                  <a:cubicBezTo>
                    <a:pt x="804116" y="39598"/>
                    <a:pt x="812800" y="60562"/>
                    <a:pt x="812800" y="82421"/>
                  </a:cubicBezTo>
                  <a:lnTo>
                    <a:pt x="812800" y="82421"/>
                  </a:lnTo>
                  <a:cubicBezTo>
                    <a:pt x="812800" y="127941"/>
                    <a:pt x="775899" y="164842"/>
                    <a:pt x="730379" y="164842"/>
                  </a:cubicBezTo>
                  <a:lnTo>
                    <a:pt x="82421" y="164842"/>
                  </a:lnTo>
                  <a:cubicBezTo>
                    <a:pt x="60562" y="164842"/>
                    <a:pt x="39598" y="156159"/>
                    <a:pt x="24141" y="140702"/>
                  </a:cubicBezTo>
                  <a:cubicBezTo>
                    <a:pt x="8684" y="125245"/>
                    <a:pt x="0" y="104281"/>
                    <a:pt x="0" y="82421"/>
                  </a:cubicBezTo>
                  <a:lnTo>
                    <a:pt x="0" y="82421"/>
                  </a:lnTo>
                  <a:cubicBezTo>
                    <a:pt x="0" y="60562"/>
                    <a:pt x="8684" y="39598"/>
                    <a:pt x="24141" y="24141"/>
                  </a:cubicBezTo>
                  <a:cubicBezTo>
                    <a:pt x="39598" y="8684"/>
                    <a:pt x="60562" y="0"/>
                    <a:pt x="82421" y="0"/>
                  </a:cubicBezTo>
                  <a:close/>
                </a:path>
              </a:pathLst>
            </a:custGeom>
            <a:solidFill>
              <a:srgbClr val="840132"/>
            </a:solidFill>
            <a:ln cap="rnd">
              <a:noFill/>
              <a:prstDash val="solid"/>
              <a:round/>
            </a:ln>
          </p:spPr>
          <p:txBody>
            <a:bodyPr/>
            <a:lstStyle/>
            <a:p>
              <a:endParaRPr lang="en-US"/>
            </a:p>
          </p:txBody>
        </p:sp>
        <p:sp>
          <p:nvSpPr>
            <p:cNvPr id="36" name="TextBox 35">
              <a:extLst>
                <a:ext uri="{FF2B5EF4-FFF2-40B4-BE49-F238E27FC236}">
                  <a16:creationId xmlns:a16="http://schemas.microsoft.com/office/drawing/2014/main" id="{AB4FFE2F-107C-50E8-00AB-EB5315889365}"/>
                </a:ext>
              </a:extLst>
            </p:cNvPr>
            <p:cNvSpPr txBox="1"/>
            <p:nvPr/>
          </p:nvSpPr>
          <p:spPr>
            <a:xfrm>
              <a:off x="-4724" y="-33338"/>
              <a:ext cx="812800" cy="231517"/>
            </a:xfrm>
            <a:prstGeom prst="rect">
              <a:avLst/>
            </a:prstGeom>
          </p:spPr>
          <p:txBody>
            <a:bodyPr lIns="50800" tIns="50800" rIns="50800" bIns="50800" rtlCol="0" anchor="ctr"/>
            <a:lstStyle/>
            <a:p>
              <a:pPr marL="0" lvl="0" indent="0" algn="ctr">
                <a:lnSpc>
                  <a:spcPts val="3000"/>
                </a:lnSpc>
                <a:spcBef>
                  <a:spcPct val="0"/>
                </a:spcBef>
              </a:pPr>
              <a:r>
                <a:rPr lang="en-US" sz="2000" dirty="0">
                  <a:solidFill>
                    <a:srgbClr val="FFFFFF"/>
                  </a:solidFill>
                  <a:latin typeface="Helvetica" pitchFamily="2" charset="0"/>
                  <a:ea typeface="Aileron"/>
                  <a:cs typeface="Aileron"/>
                  <a:sym typeface="Aileron"/>
                </a:rPr>
                <a:t>Formal Humanitarian Organizations</a:t>
              </a:r>
            </a:p>
          </p:txBody>
        </p:sp>
      </p:grpSp>
      <p:grpSp>
        <p:nvGrpSpPr>
          <p:cNvPr id="37" name="Group 36">
            <a:extLst>
              <a:ext uri="{FF2B5EF4-FFF2-40B4-BE49-F238E27FC236}">
                <a16:creationId xmlns:a16="http://schemas.microsoft.com/office/drawing/2014/main" id="{149CA7E2-5DAE-E78D-3603-C6E41C02A798}"/>
              </a:ext>
            </a:extLst>
          </p:cNvPr>
          <p:cNvGrpSpPr/>
          <p:nvPr/>
        </p:nvGrpSpPr>
        <p:grpSpPr>
          <a:xfrm>
            <a:off x="1200576" y="6118217"/>
            <a:ext cx="4309918" cy="1260000"/>
            <a:chOff x="-4724" y="-33338"/>
            <a:chExt cx="817524" cy="231517"/>
          </a:xfrm>
        </p:grpSpPr>
        <p:sp>
          <p:nvSpPr>
            <p:cNvPr id="38" name="Freeform 37">
              <a:extLst>
                <a:ext uri="{FF2B5EF4-FFF2-40B4-BE49-F238E27FC236}">
                  <a16:creationId xmlns:a16="http://schemas.microsoft.com/office/drawing/2014/main" id="{0D6EA30E-7BD9-A7A0-8A01-E0B575283119}"/>
                </a:ext>
              </a:extLst>
            </p:cNvPr>
            <p:cNvSpPr/>
            <p:nvPr/>
          </p:nvSpPr>
          <p:spPr>
            <a:xfrm>
              <a:off x="0" y="0"/>
              <a:ext cx="812800" cy="164842"/>
            </a:xfrm>
            <a:custGeom>
              <a:avLst/>
              <a:gdLst/>
              <a:ahLst/>
              <a:cxnLst/>
              <a:rect l="l" t="t" r="r" b="b"/>
              <a:pathLst>
                <a:path w="812800" h="164842">
                  <a:moveTo>
                    <a:pt x="82421" y="0"/>
                  </a:moveTo>
                  <a:lnTo>
                    <a:pt x="730379" y="0"/>
                  </a:lnTo>
                  <a:cubicBezTo>
                    <a:pt x="752238" y="0"/>
                    <a:pt x="773202" y="8684"/>
                    <a:pt x="788659" y="24141"/>
                  </a:cubicBezTo>
                  <a:cubicBezTo>
                    <a:pt x="804116" y="39598"/>
                    <a:pt x="812800" y="60562"/>
                    <a:pt x="812800" y="82421"/>
                  </a:cubicBezTo>
                  <a:lnTo>
                    <a:pt x="812800" y="82421"/>
                  </a:lnTo>
                  <a:cubicBezTo>
                    <a:pt x="812800" y="127941"/>
                    <a:pt x="775899" y="164842"/>
                    <a:pt x="730379" y="164842"/>
                  </a:cubicBezTo>
                  <a:lnTo>
                    <a:pt x="82421" y="164842"/>
                  </a:lnTo>
                  <a:cubicBezTo>
                    <a:pt x="60562" y="164842"/>
                    <a:pt x="39598" y="156159"/>
                    <a:pt x="24141" y="140702"/>
                  </a:cubicBezTo>
                  <a:cubicBezTo>
                    <a:pt x="8684" y="125245"/>
                    <a:pt x="0" y="104281"/>
                    <a:pt x="0" y="82421"/>
                  </a:cubicBezTo>
                  <a:lnTo>
                    <a:pt x="0" y="82421"/>
                  </a:lnTo>
                  <a:cubicBezTo>
                    <a:pt x="0" y="60562"/>
                    <a:pt x="8684" y="39598"/>
                    <a:pt x="24141" y="24141"/>
                  </a:cubicBezTo>
                  <a:cubicBezTo>
                    <a:pt x="39598" y="8684"/>
                    <a:pt x="60562" y="0"/>
                    <a:pt x="82421" y="0"/>
                  </a:cubicBezTo>
                  <a:close/>
                </a:path>
              </a:pathLst>
            </a:custGeom>
            <a:solidFill>
              <a:srgbClr val="840132"/>
            </a:solidFill>
            <a:ln cap="rnd">
              <a:noFill/>
              <a:prstDash val="solid"/>
              <a:round/>
            </a:ln>
          </p:spPr>
          <p:txBody>
            <a:bodyPr/>
            <a:lstStyle/>
            <a:p>
              <a:endParaRPr lang="en-US"/>
            </a:p>
          </p:txBody>
        </p:sp>
        <p:sp>
          <p:nvSpPr>
            <p:cNvPr id="39" name="TextBox 38">
              <a:extLst>
                <a:ext uri="{FF2B5EF4-FFF2-40B4-BE49-F238E27FC236}">
                  <a16:creationId xmlns:a16="http://schemas.microsoft.com/office/drawing/2014/main" id="{DC7094C8-6E92-48FF-36D0-FDFA942FEB02}"/>
                </a:ext>
              </a:extLst>
            </p:cNvPr>
            <p:cNvSpPr txBox="1"/>
            <p:nvPr/>
          </p:nvSpPr>
          <p:spPr>
            <a:xfrm>
              <a:off x="-4724" y="-33338"/>
              <a:ext cx="812800" cy="231517"/>
            </a:xfrm>
            <a:prstGeom prst="rect">
              <a:avLst/>
            </a:prstGeom>
          </p:spPr>
          <p:txBody>
            <a:bodyPr lIns="50800" tIns="50800" rIns="50800" bIns="50800" rtlCol="0" anchor="ctr"/>
            <a:lstStyle/>
            <a:p>
              <a:pPr marL="0" lvl="0" indent="0" algn="ctr">
                <a:lnSpc>
                  <a:spcPts val="3000"/>
                </a:lnSpc>
                <a:spcBef>
                  <a:spcPct val="0"/>
                </a:spcBef>
              </a:pPr>
              <a:r>
                <a:rPr lang="en-US" sz="2000" dirty="0">
                  <a:solidFill>
                    <a:srgbClr val="FFFFFF"/>
                  </a:solidFill>
                  <a:latin typeface="Helvetica" pitchFamily="2" charset="0"/>
                  <a:ea typeface="Aileron"/>
                  <a:cs typeface="Aileron"/>
                  <a:sym typeface="Aileron"/>
                </a:rPr>
                <a:t>Local Authorities and Government</a:t>
              </a:r>
            </a:p>
          </p:txBody>
        </p:sp>
      </p:grpSp>
      <p:grpSp>
        <p:nvGrpSpPr>
          <p:cNvPr id="40" name="Group 39">
            <a:extLst>
              <a:ext uri="{FF2B5EF4-FFF2-40B4-BE49-F238E27FC236}">
                <a16:creationId xmlns:a16="http://schemas.microsoft.com/office/drawing/2014/main" id="{8B5862B2-4B83-B447-E1AB-701AE9A298ED}"/>
              </a:ext>
            </a:extLst>
          </p:cNvPr>
          <p:cNvGrpSpPr/>
          <p:nvPr/>
        </p:nvGrpSpPr>
        <p:grpSpPr>
          <a:xfrm>
            <a:off x="1200576" y="7197075"/>
            <a:ext cx="4309918" cy="1260000"/>
            <a:chOff x="-4724" y="-33338"/>
            <a:chExt cx="817524" cy="231517"/>
          </a:xfrm>
        </p:grpSpPr>
        <p:sp>
          <p:nvSpPr>
            <p:cNvPr id="41" name="Freeform 40">
              <a:extLst>
                <a:ext uri="{FF2B5EF4-FFF2-40B4-BE49-F238E27FC236}">
                  <a16:creationId xmlns:a16="http://schemas.microsoft.com/office/drawing/2014/main" id="{B00FFFC0-7E9D-6B87-0C12-D880344F7033}"/>
                </a:ext>
              </a:extLst>
            </p:cNvPr>
            <p:cNvSpPr/>
            <p:nvPr/>
          </p:nvSpPr>
          <p:spPr>
            <a:xfrm>
              <a:off x="0" y="0"/>
              <a:ext cx="812800" cy="164842"/>
            </a:xfrm>
            <a:custGeom>
              <a:avLst/>
              <a:gdLst/>
              <a:ahLst/>
              <a:cxnLst/>
              <a:rect l="l" t="t" r="r" b="b"/>
              <a:pathLst>
                <a:path w="812800" h="164842">
                  <a:moveTo>
                    <a:pt x="82421" y="0"/>
                  </a:moveTo>
                  <a:lnTo>
                    <a:pt x="730379" y="0"/>
                  </a:lnTo>
                  <a:cubicBezTo>
                    <a:pt x="752238" y="0"/>
                    <a:pt x="773202" y="8684"/>
                    <a:pt x="788659" y="24141"/>
                  </a:cubicBezTo>
                  <a:cubicBezTo>
                    <a:pt x="804116" y="39598"/>
                    <a:pt x="812800" y="60562"/>
                    <a:pt x="812800" y="82421"/>
                  </a:cubicBezTo>
                  <a:lnTo>
                    <a:pt x="812800" y="82421"/>
                  </a:lnTo>
                  <a:cubicBezTo>
                    <a:pt x="812800" y="127941"/>
                    <a:pt x="775899" y="164842"/>
                    <a:pt x="730379" y="164842"/>
                  </a:cubicBezTo>
                  <a:lnTo>
                    <a:pt x="82421" y="164842"/>
                  </a:lnTo>
                  <a:cubicBezTo>
                    <a:pt x="60562" y="164842"/>
                    <a:pt x="39598" y="156159"/>
                    <a:pt x="24141" y="140702"/>
                  </a:cubicBezTo>
                  <a:cubicBezTo>
                    <a:pt x="8684" y="125245"/>
                    <a:pt x="0" y="104281"/>
                    <a:pt x="0" y="82421"/>
                  </a:cubicBezTo>
                  <a:lnTo>
                    <a:pt x="0" y="82421"/>
                  </a:lnTo>
                  <a:cubicBezTo>
                    <a:pt x="0" y="60562"/>
                    <a:pt x="8684" y="39598"/>
                    <a:pt x="24141" y="24141"/>
                  </a:cubicBezTo>
                  <a:cubicBezTo>
                    <a:pt x="39598" y="8684"/>
                    <a:pt x="60562" y="0"/>
                    <a:pt x="82421" y="0"/>
                  </a:cubicBezTo>
                  <a:close/>
                </a:path>
              </a:pathLst>
            </a:custGeom>
            <a:solidFill>
              <a:srgbClr val="840132"/>
            </a:solidFill>
            <a:ln cap="rnd">
              <a:noFill/>
              <a:prstDash val="solid"/>
              <a:round/>
            </a:ln>
          </p:spPr>
          <p:txBody>
            <a:bodyPr/>
            <a:lstStyle/>
            <a:p>
              <a:endParaRPr lang="en-US"/>
            </a:p>
          </p:txBody>
        </p:sp>
        <p:sp>
          <p:nvSpPr>
            <p:cNvPr id="42" name="TextBox 41">
              <a:extLst>
                <a:ext uri="{FF2B5EF4-FFF2-40B4-BE49-F238E27FC236}">
                  <a16:creationId xmlns:a16="http://schemas.microsoft.com/office/drawing/2014/main" id="{511F5175-34DF-110B-3136-EB74FDF3428A}"/>
                </a:ext>
              </a:extLst>
            </p:cNvPr>
            <p:cNvSpPr txBox="1"/>
            <p:nvPr/>
          </p:nvSpPr>
          <p:spPr>
            <a:xfrm>
              <a:off x="-4724" y="-33338"/>
              <a:ext cx="812800" cy="231517"/>
            </a:xfrm>
            <a:prstGeom prst="rect">
              <a:avLst/>
            </a:prstGeom>
          </p:spPr>
          <p:txBody>
            <a:bodyPr lIns="50800" tIns="50800" rIns="50800" bIns="50800" rtlCol="0" anchor="ctr"/>
            <a:lstStyle/>
            <a:p>
              <a:pPr marL="0" lvl="0" indent="0" algn="ctr">
                <a:lnSpc>
                  <a:spcPts val="3000"/>
                </a:lnSpc>
                <a:spcBef>
                  <a:spcPct val="0"/>
                </a:spcBef>
              </a:pPr>
              <a:r>
                <a:rPr lang="en-US" sz="1900" dirty="0">
                  <a:solidFill>
                    <a:srgbClr val="FFFFFF"/>
                  </a:solidFill>
                  <a:latin typeface="Helvetica" pitchFamily="2" charset="0"/>
                  <a:ea typeface="Aileron"/>
                  <a:cs typeface="Aileron"/>
                  <a:sym typeface="Aileron"/>
                </a:rPr>
                <a:t>Working Groups/Coordination Platforms</a:t>
              </a:r>
            </a:p>
          </p:txBody>
        </p:sp>
      </p:grpSp>
    </p:spTree>
    <p:extLst>
      <p:ext uri="{BB962C8B-B14F-4D97-AF65-F5344CB8AC3E}">
        <p14:creationId xmlns:p14="http://schemas.microsoft.com/office/powerpoint/2010/main" val="68014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16381-6231-13C8-8DCB-7546E4CE5B0E}"/>
            </a:ext>
          </a:extLst>
        </p:cNvPr>
        <p:cNvGrpSpPr/>
        <p:nvPr/>
      </p:nvGrpSpPr>
      <p:grpSpPr>
        <a:xfrm>
          <a:off x="0" y="0"/>
          <a:ext cx="0" cy="0"/>
          <a:chOff x="0" y="0"/>
          <a:chExt cx="0" cy="0"/>
        </a:xfrm>
      </p:grpSpPr>
      <p:sp>
        <p:nvSpPr>
          <p:cNvPr id="62" name="Freeform 62">
            <a:extLst>
              <a:ext uri="{FF2B5EF4-FFF2-40B4-BE49-F238E27FC236}">
                <a16:creationId xmlns:a16="http://schemas.microsoft.com/office/drawing/2014/main" id="{3B015F2B-0AB2-D682-2D57-9FEAC32D5FE4}"/>
              </a:ext>
            </a:extLst>
          </p:cNvPr>
          <p:cNvSpPr/>
          <p:nvPr/>
        </p:nvSpPr>
        <p:spPr>
          <a:xfrm rot="-10800000">
            <a:off x="0" y="644071"/>
            <a:ext cx="18288000" cy="900299"/>
          </a:xfrm>
          <a:custGeom>
            <a:avLst/>
            <a:gdLst/>
            <a:ahLst/>
            <a:cxnLst/>
            <a:rect l="l" t="t" r="r" b="b"/>
            <a:pathLst>
              <a:path w="20339790" h="900299">
                <a:moveTo>
                  <a:pt x="0" y="0"/>
                </a:moveTo>
                <a:lnTo>
                  <a:pt x="20339790" y="0"/>
                </a:lnTo>
                <a:lnTo>
                  <a:pt x="20339790" y="900299"/>
                </a:lnTo>
                <a:lnTo>
                  <a:pt x="0" y="900299"/>
                </a:lnTo>
                <a:lnTo>
                  <a:pt x="0" y="0"/>
                </a:lnTo>
                <a:close/>
              </a:path>
            </a:pathLst>
          </a:custGeom>
          <a:gradFill flip="none" rotWithShape="1">
            <a:gsLst>
              <a:gs pos="0">
                <a:srgbClr val="A7465F">
                  <a:tint val="66000"/>
                  <a:satMod val="160000"/>
                </a:srgbClr>
              </a:gs>
              <a:gs pos="50000">
                <a:srgbClr val="A7465F">
                  <a:tint val="44500"/>
                  <a:satMod val="160000"/>
                </a:srgbClr>
              </a:gs>
              <a:gs pos="100000">
                <a:srgbClr val="A7465F">
                  <a:tint val="23500"/>
                  <a:satMod val="160000"/>
                </a:srgbClr>
              </a:gs>
            </a:gsLst>
            <a:path path="circle">
              <a:fillToRect l="100000" t="100000"/>
            </a:path>
            <a:tileRect r="-100000" b="-100000"/>
          </a:gradFill>
        </p:spPr>
        <p:txBody>
          <a:bodyPr/>
          <a:lstStyle/>
          <a:p>
            <a:endParaRPr lang="en-US"/>
          </a:p>
        </p:txBody>
      </p:sp>
      <p:sp>
        <p:nvSpPr>
          <p:cNvPr id="53" name="TextBox 53">
            <a:extLst>
              <a:ext uri="{FF2B5EF4-FFF2-40B4-BE49-F238E27FC236}">
                <a16:creationId xmlns:a16="http://schemas.microsoft.com/office/drawing/2014/main" id="{9FB327C7-D711-F5D1-9AD6-308EE3532BDB}"/>
              </a:ext>
            </a:extLst>
          </p:cNvPr>
          <p:cNvSpPr txBox="1"/>
          <p:nvPr/>
        </p:nvSpPr>
        <p:spPr>
          <a:xfrm>
            <a:off x="437574" y="670040"/>
            <a:ext cx="17240826" cy="790088"/>
          </a:xfrm>
          <a:prstGeom prst="rect">
            <a:avLst/>
          </a:prstGeom>
        </p:spPr>
        <p:txBody>
          <a:bodyPr wrap="square" lIns="0" tIns="0" rIns="0" bIns="0" rtlCol="0" anchor="t">
            <a:spAutoFit/>
          </a:bodyPr>
          <a:lstStyle/>
          <a:p>
            <a:pPr>
              <a:lnSpc>
                <a:spcPts val="6719"/>
              </a:lnSpc>
            </a:pPr>
            <a:r>
              <a:rPr lang="en-US" sz="4000" b="1" dirty="0">
                <a:solidFill>
                  <a:srgbClr val="3C3C50"/>
                </a:solidFill>
                <a:latin typeface="Canva Sans Bold"/>
                <a:ea typeface="Canva Sans Bold"/>
                <a:cs typeface="Canva Sans Bold"/>
                <a:sym typeface="Canva Sans Bold"/>
              </a:rPr>
              <a:t>5. RESEARCH FINDINGS, DISCUSSION &amp; ANALYSIS</a:t>
            </a:r>
          </a:p>
        </p:txBody>
      </p:sp>
      <p:sp>
        <p:nvSpPr>
          <p:cNvPr id="2" name="Rectangle 1">
            <a:extLst>
              <a:ext uri="{FF2B5EF4-FFF2-40B4-BE49-F238E27FC236}">
                <a16:creationId xmlns:a16="http://schemas.microsoft.com/office/drawing/2014/main" id="{EEB4B312-CCAE-87CA-946E-CD4A883BD099}"/>
              </a:ext>
            </a:extLst>
          </p:cNvPr>
          <p:cNvSpPr/>
          <p:nvPr/>
        </p:nvSpPr>
        <p:spPr>
          <a:xfrm>
            <a:off x="1524000" y="2652986"/>
            <a:ext cx="8458200" cy="914400"/>
          </a:xfrm>
          <a:prstGeom prst="rect">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LB" sz="2400" dirty="0">
                <a:latin typeface="Helvetica" pitchFamily="2" charset="0"/>
              </a:rPr>
              <a:t>Local Civil Society as First Responders and System Builders</a:t>
            </a:r>
          </a:p>
        </p:txBody>
      </p:sp>
      <p:sp>
        <p:nvSpPr>
          <p:cNvPr id="3" name="Rectangle 2">
            <a:extLst>
              <a:ext uri="{FF2B5EF4-FFF2-40B4-BE49-F238E27FC236}">
                <a16:creationId xmlns:a16="http://schemas.microsoft.com/office/drawing/2014/main" id="{590394E0-4C03-71FE-F843-5A8C4C5AC153}"/>
              </a:ext>
            </a:extLst>
          </p:cNvPr>
          <p:cNvSpPr/>
          <p:nvPr/>
        </p:nvSpPr>
        <p:spPr>
          <a:xfrm>
            <a:off x="1524000" y="3872186"/>
            <a:ext cx="8458200" cy="914400"/>
          </a:xfrm>
          <a:prstGeom prst="rect">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LB" sz="2400" dirty="0">
                <a:latin typeface="Helvetica" pitchFamily="2" charset="0"/>
              </a:rPr>
              <a:t>Targeting, Vulnerability and Practical Dilemmas</a:t>
            </a:r>
          </a:p>
        </p:txBody>
      </p:sp>
      <p:sp>
        <p:nvSpPr>
          <p:cNvPr id="4" name="Rectangle 3">
            <a:extLst>
              <a:ext uri="{FF2B5EF4-FFF2-40B4-BE49-F238E27FC236}">
                <a16:creationId xmlns:a16="http://schemas.microsoft.com/office/drawing/2014/main" id="{83488F36-14A0-EB83-B9A3-C621048B6098}"/>
              </a:ext>
            </a:extLst>
          </p:cNvPr>
          <p:cNvSpPr/>
          <p:nvPr/>
        </p:nvSpPr>
        <p:spPr>
          <a:xfrm>
            <a:off x="1524000" y="5091386"/>
            <a:ext cx="8458200" cy="914400"/>
          </a:xfrm>
          <a:prstGeom prst="rect">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LB" sz="2400" dirty="0">
                <a:latin typeface="Helvetica" pitchFamily="2" charset="0"/>
              </a:rPr>
              <a:t>Coordination between Structure and Improvisation</a:t>
            </a:r>
          </a:p>
        </p:txBody>
      </p:sp>
      <p:sp>
        <p:nvSpPr>
          <p:cNvPr id="5" name="Rectangle 4">
            <a:extLst>
              <a:ext uri="{FF2B5EF4-FFF2-40B4-BE49-F238E27FC236}">
                <a16:creationId xmlns:a16="http://schemas.microsoft.com/office/drawing/2014/main" id="{ACB7C091-5DD1-EC1A-D744-780AC72D5F8E}"/>
              </a:ext>
            </a:extLst>
          </p:cNvPr>
          <p:cNvSpPr/>
          <p:nvPr/>
        </p:nvSpPr>
        <p:spPr>
          <a:xfrm>
            <a:off x="1524000" y="6310586"/>
            <a:ext cx="8458200" cy="914400"/>
          </a:xfrm>
          <a:prstGeom prst="rect">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LB" sz="2400" dirty="0">
                <a:latin typeface="Helvetica" pitchFamily="2" charset="0"/>
              </a:rPr>
              <a:t>Financing, Flexibility and the Speed of the Response</a:t>
            </a:r>
          </a:p>
        </p:txBody>
      </p:sp>
      <p:sp>
        <p:nvSpPr>
          <p:cNvPr id="6" name="Rectangle 5">
            <a:extLst>
              <a:ext uri="{FF2B5EF4-FFF2-40B4-BE49-F238E27FC236}">
                <a16:creationId xmlns:a16="http://schemas.microsoft.com/office/drawing/2014/main" id="{D2F85CC0-0A73-BB53-4F7B-A680645B918E}"/>
              </a:ext>
            </a:extLst>
          </p:cNvPr>
          <p:cNvSpPr/>
          <p:nvPr/>
        </p:nvSpPr>
        <p:spPr>
          <a:xfrm>
            <a:off x="1524000" y="7529786"/>
            <a:ext cx="8458200" cy="914400"/>
          </a:xfrm>
          <a:prstGeom prst="rect">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LB" sz="2400" dirty="0">
                <a:latin typeface="Helvetica" pitchFamily="2" charset="0"/>
              </a:rPr>
              <a:t>From Emergency Response toward Anticipatory Governance</a:t>
            </a:r>
          </a:p>
        </p:txBody>
      </p:sp>
      <p:sp>
        <p:nvSpPr>
          <p:cNvPr id="7" name="Oval 6">
            <a:extLst>
              <a:ext uri="{FF2B5EF4-FFF2-40B4-BE49-F238E27FC236}">
                <a16:creationId xmlns:a16="http://schemas.microsoft.com/office/drawing/2014/main" id="{59DC0345-CEE9-0CB8-2D51-14B43BD0BE7D}"/>
              </a:ext>
            </a:extLst>
          </p:cNvPr>
          <p:cNvSpPr/>
          <p:nvPr/>
        </p:nvSpPr>
        <p:spPr>
          <a:xfrm>
            <a:off x="609600" y="2814637"/>
            <a:ext cx="639696" cy="6858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1</a:t>
            </a:r>
          </a:p>
        </p:txBody>
      </p:sp>
      <p:sp>
        <p:nvSpPr>
          <p:cNvPr id="8" name="Oval 7">
            <a:extLst>
              <a:ext uri="{FF2B5EF4-FFF2-40B4-BE49-F238E27FC236}">
                <a16:creationId xmlns:a16="http://schemas.microsoft.com/office/drawing/2014/main" id="{0FC49AAB-CE74-9A85-0A88-50A2F72CA2D7}"/>
              </a:ext>
            </a:extLst>
          </p:cNvPr>
          <p:cNvSpPr/>
          <p:nvPr/>
        </p:nvSpPr>
        <p:spPr>
          <a:xfrm>
            <a:off x="609600" y="4037278"/>
            <a:ext cx="639696" cy="6858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2</a:t>
            </a:r>
          </a:p>
        </p:txBody>
      </p:sp>
      <p:sp>
        <p:nvSpPr>
          <p:cNvPr id="9" name="Oval 8">
            <a:extLst>
              <a:ext uri="{FF2B5EF4-FFF2-40B4-BE49-F238E27FC236}">
                <a16:creationId xmlns:a16="http://schemas.microsoft.com/office/drawing/2014/main" id="{7D36A502-CD78-14E1-8AFC-350B4B69590A}"/>
              </a:ext>
            </a:extLst>
          </p:cNvPr>
          <p:cNvSpPr/>
          <p:nvPr/>
        </p:nvSpPr>
        <p:spPr>
          <a:xfrm>
            <a:off x="609600" y="5259919"/>
            <a:ext cx="639696" cy="6858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3</a:t>
            </a:r>
          </a:p>
        </p:txBody>
      </p:sp>
      <p:sp>
        <p:nvSpPr>
          <p:cNvPr id="10" name="Oval 9">
            <a:extLst>
              <a:ext uri="{FF2B5EF4-FFF2-40B4-BE49-F238E27FC236}">
                <a16:creationId xmlns:a16="http://schemas.microsoft.com/office/drawing/2014/main" id="{97294050-6CD6-FF8B-897F-DF29DA17FA3A}"/>
              </a:ext>
            </a:extLst>
          </p:cNvPr>
          <p:cNvSpPr/>
          <p:nvPr/>
        </p:nvSpPr>
        <p:spPr>
          <a:xfrm>
            <a:off x="609600" y="6482560"/>
            <a:ext cx="639696" cy="6858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4</a:t>
            </a:r>
          </a:p>
        </p:txBody>
      </p:sp>
      <p:sp>
        <p:nvSpPr>
          <p:cNvPr id="11" name="Oval 10">
            <a:extLst>
              <a:ext uri="{FF2B5EF4-FFF2-40B4-BE49-F238E27FC236}">
                <a16:creationId xmlns:a16="http://schemas.microsoft.com/office/drawing/2014/main" id="{2C2CE550-0395-AAAA-0CB1-80036F50ED73}"/>
              </a:ext>
            </a:extLst>
          </p:cNvPr>
          <p:cNvSpPr/>
          <p:nvPr/>
        </p:nvSpPr>
        <p:spPr>
          <a:xfrm>
            <a:off x="609600" y="7705201"/>
            <a:ext cx="639696" cy="685800"/>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5</a:t>
            </a:r>
          </a:p>
        </p:txBody>
      </p:sp>
      <p:cxnSp>
        <p:nvCxnSpPr>
          <p:cNvPr id="12" name="Straight Connector 11">
            <a:extLst>
              <a:ext uri="{FF2B5EF4-FFF2-40B4-BE49-F238E27FC236}">
                <a16:creationId xmlns:a16="http://schemas.microsoft.com/office/drawing/2014/main" id="{9B5BDB9D-1F80-F9D0-1748-566F7F985317}"/>
              </a:ext>
            </a:extLst>
          </p:cNvPr>
          <p:cNvCxnSpPr/>
          <p:nvPr/>
        </p:nvCxnSpPr>
        <p:spPr>
          <a:xfrm>
            <a:off x="10591800" y="2021419"/>
            <a:ext cx="0" cy="7848600"/>
          </a:xfrm>
          <a:prstGeom prst="line">
            <a:avLst/>
          </a:prstGeom>
          <a:ln>
            <a:solidFill>
              <a:srgbClr val="830032"/>
            </a:solidFill>
          </a:ln>
        </p:spPr>
        <p:style>
          <a:lnRef idx="1">
            <a:schemeClr val="accent1"/>
          </a:lnRef>
          <a:fillRef idx="0">
            <a:schemeClr val="accent1"/>
          </a:fillRef>
          <a:effectRef idx="0">
            <a:schemeClr val="accent1"/>
          </a:effectRef>
          <a:fontRef idx="minor">
            <a:schemeClr val="tx1"/>
          </a:fontRef>
        </p:style>
      </p:cxnSp>
      <p:grpSp>
        <p:nvGrpSpPr>
          <p:cNvPr id="13" name="Group 3">
            <a:extLst>
              <a:ext uri="{FF2B5EF4-FFF2-40B4-BE49-F238E27FC236}">
                <a16:creationId xmlns:a16="http://schemas.microsoft.com/office/drawing/2014/main" id="{A3A00968-8B84-C085-D2E0-B943BAC5F889}"/>
              </a:ext>
            </a:extLst>
          </p:cNvPr>
          <p:cNvGrpSpPr/>
          <p:nvPr/>
        </p:nvGrpSpPr>
        <p:grpSpPr>
          <a:xfrm>
            <a:off x="13304818" y="5208209"/>
            <a:ext cx="2362199" cy="866959"/>
            <a:chOff x="0" y="-35219"/>
            <a:chExt cx="817333" cy="357155"/>
          </a:xfrm>
        </p:grpSpPr>
        <p:sp>
          <p:nvSpPr>
            <p:cNvPr id="14" name="Freeform 4">
              <a:extLst>
                <a:ext uri="{FF2B5EF4-FFF2-40B4-BE49-F238E27FC236}">
                  <a16:creationId xmlns:a16="http://schemas.microsoft.com/office/drawing/2014/main" id="{6D40FD5E-2B46-D57C-148F-2FE8E23F30A0}"/>
                </a:ext>
              </a:extLst>
            </p:cNvPr>
            <p:cNvSpPr/>
            <p:nvPr/>
          </p:nvSpPr>
          <p:spPr>
            <a:xfrm>
              <a:off x="0" y="0"/>
              <a:ext cx="812800" cy="321936"/>
            </a:xfrm>
            <a:custGeom>
              <a:avLst/>
              <a:gdLst/>
              <a:ahLst/>
              <a:cxnLst/>
              <a:rect l="l" t="t" r="r" b="b"/>
              <a:pathLst>
                <a:path w="812800" h="321936">
                  <a:moveTo>
                    <a:pt x="127000" y="0"/>
                  </a:moveTo>
                  <a:lnTo>
                    <a:pt x="685800" y="0"/>
                  </a:lnTo>
                  <a:cubicBezTo>
                    <a:pt x="755940" y="0"/>
                    <a:pt x="812800" y="56860"/>
                    <a:pt x="812800" y="127000"/>
                  </a:cubicBezTo>
                  <a:lnTo>
                    <a:pt x="812800" y="194936"/>
                  </a:lnTo>
                  <a:cubicBezTo>
                    <a:pt x="812800" y="228618"/>
                    <a:pt x="799420" y="260921"/>
                    <a:pt x="775603" y="284738"/>
                  </a:cubicBezTo>
                  <a:cubicBezTo>
                    <a:pt x="751785" y="308555"/>
                    <a:pt x="719482" y="321936"/>
                    <a:pt x="685800" y="321936"/>
                  </a:cubicBezTo>
                  <a:lnTo>
                    <a:pt x="127000" y="321936"/>
                  </a:lnTo>
                  <a:cubicBezTo>
                    <a:pt x="56860" y="321936"/>
                    <a:pt x="0" y="265076"/>
                    <a:pt x="0" y="194936"/>
                  </a:cubicBezTo>
                  <a:lnTo>
                    <a:pt x="0" y="127000"/>
                  </a:lnTo>
                  <a:cubicBezTo>
                    <a:pt x="0" y="56860"/>
                    <a:pt x="56860" y="0"/>
                    <a:pt x="127000" y="0"/>
                  </a:cubicBezTo>
                  <a:close/>
                </a:path>
              </a:pathLst>
            </a:custGeom>
            <a:solidFill>
              <a:srgbClr val="000000">
                <a:alpha val="0"/>
              </a:srgbClr>
            </a:solidFill>
            <a:ln w="47625" cap="rnd">
              <a:solidFill>
                <a:srgbClr val="830032"/>
              </a:solidFill>
              <a:prstDash val="solid"/>
              <a:round/>
            </a:ln>
          </p:spPr>
          <p:txBody>
            <a:bodyPr/>
            <a:lstStyle/>
            <a:p>
              <a:endParaRPr lang="en-US"/>
            </a:p>
          </p:txBody>
        </p:sp>
        <p:sp>
          <p:nvSpPr>
            <p:cNvPr id="15" name="TextBox 5">
              <a:extLst>
                <a:ext uri="{FF2B5EF4-FFF2-40B4-BE49-F238E27FC236}">
                  <a16:creationId xmlns:a16="http://schemas.microsoft.com/office/drawing/2014/main" id="{41C03E2E-EB64-26F8-4E89-3C266682C0E5}"/>
                </a:ext>
              </a:extLst>
            </p:cNvPr>
            <p:cNvSpPr txBox="1"/>
            <p:nvPr/>
          </p:nvSpPr>
          <p:spPr>
            <a:xfrm>
              <a:off x="4533" y="-35219"/>
              <a:ext cx="812800" cy="350511"/>
            </a:xfrm>
            <a:prstGeom prst="rect">
              <a:avLst/>
            </a:prstGeom>
            <a:ln>
              <a:noFill/>
            </a:ln>
          </p:spPr>
          <p:txBody>
            <a:bodyPr lIns="50800" tIns="50800" rIns="50800" bIns="50800" rtlCol="0" anchor="ctr"/>
            <a:lstStyle/>
            <a:p>
              <a:pPr marL="0" lvl="0" indent="0" algn="ctr">
                <a:lnSpc>
                  <a:spcPts val="3354"/>
                </a:lnSpc>
                <a:spcBef>
                  <a:spcPct val="0"/>
                </a:spcBef>
              </a:pPr>
              <a:r>
                <a:rPr lang="en-US" sz="2600" b="1" spc="101" dirty="0">
                  <a:solidFill>
                    <a:srgbClr val="830032"/>
                  </a:solidFill>
                  <a:latin typeface="Aileron Bold"/>
                  <a:ea typeface="Aileron Bold"/>
                  <a:cs typeface="Aileron Bold"/>
                  <a:sym typeface="Aileron Bold"/>
                </a:rPr>
                <a:t>Discussion</a:t>
              </a:r>
            </a:p>
          </p:txBody>
        </p:sp>
      </p:grpSp>
      <p:sp>
        <p:nvSpPr>
          <p:cNvPr id="16" name="AutoShape 6">
            <a:extLst>
              <a:ext uri="{FF2B5EF4-FFF2-40B4-BE49-F238E27FC236}">
                <a16:creationId xmlns:a16="http://schemas.microsoft.com/office/drawing/2014/main" id="{EE063B07-52F4-92E3-D38B-7C776CE3473F}"/>
              </a:ext>
            </a:extLst>
          </p:cNvPr>
          <p:cNvSpPr/>
          <p:nvPr/>
        </p:nvSpPr>
        <p:spPr>
          <a:xfrm>
            <a:off x="14020010" y="3641349"/>
            <a:ext cx="929845" cy="0"/>
          </a:xfrm>
          <a:prstGeom prst="line">
            <a:avLst/>
          </a:prstGeom>
          <a:ln w="38100" cap="rnd">
            <a:solidFill>
              <a:srgbClr val="830032"/>
            </a:solidFill>
            <a:prstDash val="sysDash"/>
            <a:headEnd type="none" w="sm" len="sm"/>
            <a:tailEnd type="none" w="sm" len="sm"/>
          </a:ln>
        </p:spPr>
        <p:txBody>
          <a:bodyPr/>
          <a:lstStyle/>
          <a:p>
            <a:endParaRPr lang="en-US"/>
          </a:p>
        </p:txBody>
      </p:sp>
      <p:grpSp>
        <p:nvGrpSpPr>
          <p:cNvPr id="17" name="Group 8">
            <a:extLst>
              <a:ext uri="{FF2B5EF4-FFF2-40B4-BE49-F238E27FC236}">
                <a16:creationId xmlns:a16="http://schemas.microsoft.com/office/drawing/2014/main" id="{BD3073C3-0D6B-9E76-FE06-282F98E378AA}"/>
              </a:ext>
            </a:extLst>
          </p:cNvPr>
          <p:cNvGrpSpPr/>
          <p:nvPr/>
        </p:nvGrpSpPr>
        <p:grpSpPr>
          <a:xfrm>
            <a:off x="14949855" y="2207785"/>
            <a:ext cx="2666210" cy="1962507"/>
            <a:chOff x="0" y="0"/>
            <a:chExt cx="812800" cy="322499"/>
          </a:xfrm>
        </p:grpSpPr>
        <p:sp>
          <p:nvSpPr>
            <p:cNvPr id="18" name="Freeform 9">
              <a:extLst>
                <a:ext uri="{FF2B5EF4-FFF2-40B4-BE49-F238E27FC236}">
                  <a16:creationId xmlns:a16="http://schemas.microsoft.com/office/drawing/2014/main" id="{B76B99A1-ACF0-16C6-33E1-CF6BA5C7F760}"/>
                </a:ext>
              </a:extLst>
            </p:cNvPr>
            <p:cNvSpPr/>
            <p:nvPr/>
          </p:nvSpPr>
          <p:spPr>
            <a:xfrm>
              <a:off x="0" y="0"/>
              <a:ext cx="812800" cy="322499"/>
            </a:xfrm>
            <a:custGeom>
              <a:avLst/>
              <a:gdLst/>
              <a:ahLst/>
              <a:cxnLst/>
              <a:rect l="l" t="t" r="r" b="b"/>
              <a:pathLst>
                <a:path w="812800" h="322499">
                  <a:moveTo>
                    <a:pt x="127000" y="0"/>
                  </a:moveTo>
                  <a:lnTo>
                    <a:pt x="685800" y="0"/>
                  </a:lnTo>
                  <a:cubicBezTo>
                    <a:pt x="755940" y="0"/>
                    <a:pt x="812800" y="56860"/>
                    <a:pt x="812800" y="127000"/>
                  </a:cubicBezTo>
                  <a:lnTo>
                    <a:pt x="812800" y="195499"/>
                  </a:lnTo>
                  <a:cubicBezTo>
                    <a:pt x="812800" y="229182"/>
                    <a:pt x="799420" y="261484"/>
                    <a:pt x="775603" y="285302"/>
                  </a:cubicBezTo>
                  <a:cubicBezTo>
                    <a:pt x="751785" y="309119"/>
                    <a:pt x="719482" y="322499"/>
                    <a:pt x="685800" y="322499"/>
                  </a:cubicBezTo>
                  <a:lnTo>
                    <a:pt x="127000" y="322499"/>
                  </a:lnTo>
                  <a:cubicBezTo>
                    <a:pt x="56860" y="322499"/>
                    <a:pt x="0" y="265639"/>
                    <a:pt x="0" y="195499"/>
                  </a:cubicBezTo>
                  <a:lnTo>
                    <a:pt x="0" y="127000"/>
                  </a:lnTo>
                  <a:cubicBezTo>
                    <a:pt x="0" y="56860"/>
                    <a:pt x="56860" y="0"/>
                    <a:pt x="127000" y="0"/>
                  </a:cubicBezTo>
                  <a:close/>
                </a:path>
              </a:pathLst>
            </a:custGeom>
            <a:solidFill>
              <a:srgbClr val="000000">
                <a:alpha val="0"/>
              </a:srgbClr>
            </a:solidFill>
            <a:ln w="47625" cap="rnd">
              <a:solidFill>
                <a:srgbClr val="830032"/>
              </a:solidFill>
              <a:prstDash val="solid"/>
              <a:round/>
            </a:ln>
          </p:spPr>
          <p:txBody>
            <a:bodyPr/>
            <a:lstStyle/>
            <a:p>
              <a:endParaRPr lang="en-US"/>
            </a:p>
          </p:txBody>
        </p:sp>
        <p:sp>
          <p:nvSpPr>
            <p:cNvPr id="19" name="TextBox 10">
              <a:extLst>
                <a:ext uri="{FF2B5EF4-FFF2-40B4-BE49-F238E27FC236}">
                  <a16:creationId xmlns:a16="http://schemas.microsoft.com/office/drawing/2014/main" id="{17543607-9FC3-AD9A-B94A-153D2B28416F}"/>
                </a:ext>
              </a:extLst>
            </p:cNvPr>
            <p:cNvSpPr txBox="1"/>
            <p:nvPr/>
          </p:nvSpPr>
          <p:spPr>
            <a:xfrm>
              <a:off x="0" y="-66675"/>
              <a:ext cx="812800" cy="389174"/>
            </a:xfrm>
            <a:prstGeom prst="rect">
              <a:avLst/>
            </a:prstGeom>
            <a:ln>
              <a:noFill/>
            </a:ln>
          </p:spPr>
          <p:txBody>
            <a:bodyPr lIns="50800" tIns="50800" rIns="50800" bIns="50800" rtlCol="0" anchor="ctr"/>
            <a:lstStyle/>
            <a:p>
              <a:pPr marL="0" lvl="0" indent="0" algn="ctr">
                <a:lnSpc>
                  <a:spcPts val="3000"/>
                </a:lnSpc>
                <a:spcBef>
                  <a:spcPct val="0"/>
                </a:spcBef>
              </a:pPr>
              <a:r>
                <a:rPr lang="en-US" sz="2000" b="1" dirty="0">
                  <a:solidFill>
                    <a:srgbClr val="000000"/>
                  </a:solidFill>
                  <a:latin typeface="Aileron Bold"/>
                  <a:ea typeface="Aileron Bold"/>
                  <a:cs typeface="Aileron Bold"/>
                  <a:sym typeface="Aileron Bold"/>
                </a:rPr>
                <a:t>Enabling and Constraining factors shaping civil society’s role</a:t>
              </a:r>
            </a:p>
          </p:txBody>
        </p:sp>
      </p:grpSp>
      <p:grpSp>
        <p:nvGrpSpPr>
          <p:cNvPr id="20" name="Group 11">
            <a:extLst>
              <a:ext uri="{FF2B5EF4-FFF2-40B4-BE49-F238E27FC236}">
                <a16:creationId xmlns:a16="http://schemas.microsoft.com/office/drawing/2014/main" id="{0B403ECB-B6F3-C01F-DBDD-671B17EDB330}"/>
              </a:ext>
            </a:extLst>
          </p:cNvPr>
          <p:cNvGrpSpPr/>
          <p:nvPr/>
        </p:nvGrpSpPr>
        <p:grpSpPr>
          <a:xfrm>
            <a:off x="11201401" y="2207785"/>
            <a:ext cx="2818609" cy="1962507"/>
            <a:chOff x="0" y="0"/>
            <a:chExt cx="812800" cy="322499"/>
          </a:xfrm>
        </p:grpSpPr>
        <p:sp>
          <p:nvSpPr>
            <p:cNvPr id="21" name="Freeform 12">
              <a:extLst>
                <a:ext uri="{FF2B5EF4-FFF2-40B4-BE49-F238E27FC236}">
                  <a16:creationId xmlns:a16="http://schemas.microsoft.com/office/drawing/2014/main" id="{CB4565CA-921C-7306-9AAF-671E09B585D6}"/>
                </a:ext>
              </a:extLst>
            </p:cNvPr>
            <p:cNvSpPr/>
            <p:nvPr/>
          </p:nvSpPr>
          <p:spPr>
            <a:xfrm>
              <a:off x="0" y="0"/>
              <a:ext cx="812800" cy="322499"/>
            </a:xfrm>
            <a:custGeom>
              <a:avLst/>
              <a:gdLst/>
              <a:ahLst/>
              <a:cxnLst/>
              <a:rect l="l" t="t" r="r" b="b"/>
              <a:pathLst>
                <a:path w="812800" h="322499">
                  <a:moveTo>
                    <a:pt x="127000" y="0"/>
                  </a:moveTo>
                  <a:lnTo>
                    <a:pt x="685800" y="0"/>
                  </a:lnTo>
                  <a:cubicBezTo>
                    <a:pt x="755940" y="0"/>
                    <a:pt x="812800" y="56860"/>
                    <a:pt x="812800" y="127000"/>
                  </a:cubicBezTo>
                  <a:lnTo>
                    <a:pt x="812800" y="195499"/>
                  </a:lnTo>
                  <a:cubicBezTo>
                    <a:pt x="812800" y="229182"/>
                    <a:pt x="799420" y="261484"/>
                    <a:pt x="775603" y="285302"/>
                  </a:cubicBezTo>
                  <a:cubicBezTo>
                    <a:pt x="751785" y="309119"/>
                    <a:pt x="719482" y="322499"/>
                    <a:pt x="685800" y="322499"/>
                  </a:cubicBezTo>
                  <a:lnTo>
                    <a:pt x="127000" y="322499"/>
                  </a:lnTo>
                  <a:cubicBezTo>
                    <a:pt x="56860" y="322499"/>
                    <a:pt x="0" y="265639"/>
                    <a:pt x="0" y="195499"/>
                  </a:cubicBezTo>
                  <a:lnTo>
                    <a:pt x="0" y="127000"/>
                  </a:lnTo>
                  <a:cubicBezTo>
                    <a:pt x="0" y="56860"/>
                    <a:pt x="56860" y="0"/>
                    <a:pt x="127000" y="0"/>
                  </a:cubicBezTo>
                  <a:close/>
                </a:path>
              </a:pathLst>
            </a:custGeom>
            <a:solidFill>
              <a:srgbClr val="000000">
                <a:alpha val="0"/>
              </a:srgbClr>
            </a:solidFill>
            <a:ln w="47625" cap="rnd">
              <a:solidFill>
                <a:srgbClr val="830032"/>
              </a:solidFill>
              <a:prstDash val="solid"/>
              <a:round/>
            </a:ln>
          </p:spPr>
          <p:txBody>
            <a:bodyPr/>
            <a:lstStyle/>
            <a:p>
              <a:endParaRPr lang="en-US"/>
            </a:p>
          </p:txBody>
        </p:sp>
        <p:sp>
          <p:nvSpPr>
            <p:cNvPr id="22" name="TextBox 13">
              <a:extLst>
                <a:ext uri="{FF2B5EF4-FFF2-40B4-BE49-F238E27FC236}">
                  <a16:creationId xmlns:a16="http://schemas.microsoft.com/office/drawing/2014/main" id="{5455B9D0-BEB6-14E7-885E-FF32E64F1802}"/>
                </a:ext>
              </a:extLst>
            </p:cNvPr>
            <p:cNvSpPr txBox="1"/>
            <p:nvPr/>
          </p:nvSpPr>
          <p:spPr>
            <a:xfrm>
              <a:off x="0" y="-66675"/>
              <a:ext cx="812800" cy="389174"/>
            </a:xfrm>
            <a:prstGeom prst="rect">
              <a:avLst/>
            </a:prstGeom>
            <a:ln>
              <a:noFill/>
            </a:ln>
          </p:spPr>
          <p:txBody>
            <a:bodyPr lIns="50800" tIns="50800" rIns="50800" bIns="50800" rtlCol="0" anchor="ctr"/>
            <a:lstStyle/>
            <a:p>
              <a:pPr marL="0" lvl="0" indent="0" algn="ctr">
                <a:lnSpc>
                  <a:spcPts val="3000"/>
                </a:lnSpc>
                <a:spcBef>
                  <a:spcPct val="0"/>
                </a:spcBef>
              </a:pPr>
              <a:r>
                <a:rPr lang="en-US" sz="2000" b="1" dirty="0">
                  <a:solidFill>
                    <a:srgbClr val="1C1C1B"/>
                  </a:solidFill>
                  <a:latin typeface="Aileron Bold"/>
                  <a:ea typeface="Aileron Bold"/>
                  <a:cs typeface="Aileron Bold"/>
                  <a:sym typeface="Aileron Bold"/>
                </a:rPr>
                <a:t>Intersection between CSO and formal government systems</a:t>
              </a:r>
            </a:p>
          </p:txBody>
        </p:sp>
      </p:grpSp>
      <p:sp>
        <p:nvSpPr>
          <p:cNvPr id="23" name="AutoShape 14">
            <a:extLst>
              <a:ext uri="{FF2B5EF4-FFF2-40B4-BE49-F238E27FC236}">
                <a16:creationId xmlns:a16="http://schemas.microsoft.com/office/drawing/2014/main" id="{A0C8771A-9055-654D-5012-25EAF7A185DA}"/>
              </a:ext>
            </a:extLst>
          </p:cNvPr>
          <p:cNvSpPr/>
          <p:nvPr/>
        </p:nvSpPr>
        <p:spPr>
          <a:xfrm flipH="1">
            <a:off x="14449466" y="3640958"/>
            <a:ext cx="1214" cy="1617431"/>
          </a:xfrm>
          <a:prstGeom prst="line">
            <a:avLst/>
          </a:prstGeom>
          <a:ln w="38100" cap="flat">
            <a:solidFill>
              <a:srgbClr val="830032"/>
            </a:solidFill>
            <a:prstDash val="solid"/>
            <a:headEnd type="none" w="sm" len="sm"/>
            <a:tailEnd type="none" w="sm" len="sm"/>
          </a:ln>
        </p:spPr>
        <p:txBody>
          <a:bodyPr/>
          <a:lstStyle/>
          <a:p>
            <a:endParaRPr lang="en-US"/>
          </a:p>
        </p:txBody>
      </p:sp>
      <p:sp>
        <p:nvSpPr>
          <p:cNvPr id="24" name="AutoShape 15">
            <a:extLst>
              <a:ext uri="{FF2B5EF4-FFF2-40B4-BE49-F238E27FC236}">
                <a16:creationId xmlns:a16="http://schemas.microsoft.com/office/drawing/2014/main" id="{E6C0B7B3-1400-5C31-6329-C9171DC8455B}"/>
              </a:ext>
            </a:extLst>
          </p:cNvPr>
          <p:cNvSpPr/>
          <p:nvPr/>
        </p:nvSpPr>
        <p:spPr>
          <a:xfrm>
            <a:off x="14020010" y="7494958"/>
            <a:ext cx="929845" cy="0"/>
          </a:xfrm>
          <a:prstGeom prst="line">
            <a:avLst/>
          </a:prstGeom>
          <a:ln w="38100" cap="rnd">
            <a:solidFill>
              <a:srgbClr val="830032"/>
            </a:solidFill>
            <a:prstDash val="sysDash"/>
            <a:headEnd type="none" w="sm" len="sm"/>
            <a:tailEnd type="none" w="sm" len="sm"/>
          </a:ln>
        </p:spPr>
        <p:txBody>
          <a:bodyPr/>
          <a:lstStyle/>
          <a:p>
            <a:endParaRPr lang="en-US"/>
          </a:p>
        </p:txBody>
      </p:sp>
      <p:grpSp>
        <p:nvGrpSpPr>
          <p:cNvPr id="25" name="Group 16">
            <a:extLst>
              <a:ext uri="{FF2B5EF4-FFF2-40B4-BE49-F238E27FC236}">
                <a16:creationId xmlns:a16="http://schemas.microsoft.com/office/drawing/2014/main" id="{844671FB-512D-1A66-668C-6817D8612539}"/>
              </a:ext>
            </a:extLst>
          </p:cNvPr>
          <p:cNvGrpSpPr/>
          <p:nvPr/>
        </p:nvGrpSpPr>
        <p:grpSpPr>
          <a:xfrm>
            <a:off x="14949856" y="6966014"/>
            <a:ext cx="2666210" cy="2063682"/>
            <a:chOff x="0" y="0"/>
            <a:chExt cx="812800" cy="322499"/>
          </a:xfrm>
        </p:grpSpPr>
        <p:sp>
          <p:nvSpPr>
            <p:cNvPr id="26" name="Freeform 17">
              <a:extLst>
                <a:ext uri="{FF2B5EF4-FFF2-40B4-BE49-F238E27FC236}">
                  <a16:creationId xmlns:a16="http://schemas.microsoft.com/office/drawing/2014/main" id="{05D2405D-07EE-8713-95E7-1EF9E27BA87E}"/>
                </a:ext>
              </a:extLst>
            </p:cNvPr>
            <p:cNvSpPr/>
            <p:nvPr/>
          </p:nvSpPr>
          <p:spPr>
            <a:xfrm>
              <a:off x="0" y="0"/>
              <a:ext cx="812800" cy="322499"/>
            </a:xfrm>
            <a:custGeom>
              <a:avLst/>
              <a:gdLst/>
              <a:ahLst/>
              <a:cxnLst/>
              <a:rect l="l" t="t" r="r" b="b"/>
              <a:pathLst>
                <a:path w="812800" h="322499">
                  <a:moveTo>
                    <a:pt x="127000" y="0"/>
                  </a:moveTo>
                  <a:lnTo>
                    <a:pt x="685800" y="0"/>
                  </a:lnTo>
                  <a:cubicBezTo>
                    <a:pt x="755940" y="0"/>
                    <a:pt x="812800" y="56860"/>
                    <a:pt x="812800" y="127000"/>
                  </a:cubicBezTo>
                  <a:lnTo>
                    <a:pt x="812800" y="195499"/>
                  </a:lnTo>
                  <a:cubicBezTo>
                    <a:pt x="812800" y="229182"/>
                    <a:pt x="799420" y="261484"/>
                    <a:pt x="775603" y="285302"/>
                  </a:cubicBezTo>
                  <a:cubicBezTo>
                    <a:pt x="751785" y="309119"/>
                    <a:pt x="719482" y="322499"/>
                    <a:pt x="685800" y="322499"/>
                  </a:cubicBezTo>
                  <a:lnTo>
                    <a:pt x="127000" y="322499"/>
                  </a:lnTo>
                  <a:cubicBezTo>
                    <a:pt x="56860" y="322499"/>
                    <a:pt x="0" y="265639"/>
                    <a:pt x="0" y="195499"/>
                  </a:cubicBezTo>
                  <a:lnTo>
                    <a:pt x="0" y="127000"/>
                  </a:lnTo>
                  <a:cubicBezTo>
                    <a:pt x="0" y="56860"/>
                    <a:pt x="56860" y="0"/>
                    <a:pt x="127000" y="0"/>
                  </a:cubicBezTo>
                  <a:close/>
                </a:path>
              </a:pathLst>
            </a:custGeom>
            <a:solidFill>
              <a:srgbClr val="000000">
                <a:alpha val="0"/>
              </a:srgbClr>
            </a:solidFill>
            <a:ln w="47625" cap="rnd">
              <a:solidFill>
                <a:srgbClr val="830032"/>
              </a:solidFill>
              <a:prstDash val="solid"/>
              <a:round/>
            </a:ln>
          </p:spPr>
          <p:txBody>
            <a:bodyPr/>
            <a:lstStyle/>
            <a:p>
              <a:endParaRPr lang="en-US"/>
            </a:p>
          </p:txBody>
        </p:sp>
        <p:sp>
          <p:nvSpPr>
            <p:cNvPr id="27" name="TextBox 18">
              <a:extLst>
                <a:ext uri="{FF2B5EF4-FFF2-40B4-BE49-F238E27FC236}">
                  <a16:creationId xmlns:a16="http://schemas.microsoft.com/office/drawing/2014/main" id="{C1159D98-603D-FC26-7C6F-63C93A343DEA}"/>
                </a:ext>
              </a:extLst>
            </p:cNvPr>
            <p:cNvSpPr txBox="1"/>
            <p:nvPr/>
          </p:nvSpPr>
          <p:spPr>
            <a:xfrm>
              <a:off x="0" y="-66675"/>
              <a:ext cx="812800" cy="389174"/>
            </a:xfrm>
            <a:prstGeom prst="rect">
              <a:avLst/>
            </a:prstGeom>
            <a:ln>
              <a:noFill/>
            </a:ln>
          </p:spPr>
          <p:txBody>
            <a:bodyPr lIns="50800" tIns="50800" rIns="50800" bIns="50800" rtlCol="0" anchor="ctr"/>
            <a:lstStyle/>
            <a:p>
              <a:pPr marL="0" lvl="0" indent="0" algn="ctr">
                <a:lnSpc>
                  <a:spcPts val="3000"/>
                </a:lnSpc>
                <a:spcBef>
                  <a:spcPct val="0"/>
                </a:spcBef>
              </a:pPr>
              <a:r>
                <a:rPr lang="en-US" sz="2000" b="1" dirty="0">
                  <a:solidFill>
                    <a:srgbClr val="1C1C1B"/>
                  </a:solidFill>
                  <a:latin typeface="Aileron Bold"/>
                  <a:ea typeface="Aileron Bold"/>
                  <a:cs typeface="Aileron Bold"/>
                  <a:sym typeface="Aileron Bold"/>
                </a:rPr>
                <a:t>Implications for localization and anticipatory action</a:t>
              </a:r>
            </a:p>
          </p:txBody>
        </p:sp>
      </p:grpSp>
      <p:grpSp>
        <p:nvGrpSpPr>
          <p:cNvPr id="28" name="Group 19">
            <a:extLst>
              <a:ext uri="{FF2B5EF4-FFF2-40B4-BE49-F238E27FC236}">
                <a16:creationId xmlns:a16="http://schemas.microsoft.com/office/drawing/2014/main" id="{6327CE2C-3E4F-D5F1-9D9A-BC40F03480D1}"/>
              </a:ext>
            </a:extLst>
          </p:cNvPr>
          <p:cNvGrpSpPr/>
          <p:nvPr/>
        </p:nvGrpSpPr>
        <p:grpSpPr>
          <a:xfrm>
            <a:off x="11353800" y="6966014"/>
            <a:ext cx="2666210" cy="2063684"/>
            <a:chOff x="0" y="0"/>
            <a:chExt cx="812800" cy="322499"/>
          </a:xfrm>
        </p:grpSpPr>
        <p:sp>
          <p:nvSpPr>
            <p:cNvPr id="29" name="Freeform 20">
              <a:extLst>
                <a:ext uri="{FF2B5EF4-FFF2-40B4-BE49-F238E27FC236}">
                  <a16:creationId xmlns:a16="http://schemas.microsoft.com/office/drawing/2014/main" id="{68234496-ACB9-A775-FC8D-777DD8E97111}"/>
                </a:ext>
              </a:extLst>
            </p:cNvPr>
            <p:cNvSpPr/>
            <p:nvPr/>
          </p:nvSpPr>
          <p:spPr>
            <a:xfrm>
              <a:off x="0" y="0"/>
              <a:ext cx="812800" cy="322499"/>
            </a:xfrm>
            <a:custGeom>
              <a:avLst/>
              <a:gdLst/>
              <a:ahLst/>
              <a:cxnLst/>
              <a:rect l="l" t="t" r="r" b="b"/>
              <a:pathLst>
                <a:path w="812800" h="322499">
                  <a:moveTo>
                    <a:pt x="127000" y="0"/>
                  </a:moveTo>
                  <a:lnTo>
                    <a:pt x="685800" y="0"/>
                  </a:lnTo>
                  <a:cubicBezTo>
                    <a:pt x="755940" y="0"/>
                    <a:pt x="812800" y="56860"/>
                    <a:pt x="812800" y="127000"/>
                  </a:cubicBezTo>
                  <a:lnTo>
                    <a:pt x="812800" y="195499"/>
                  </a:lnTo>
                  <a:cubicBezTo>
                    <a:pt x="812800" y="229182"/>
                    <a:pt x="799420" y="261484"/>
                    <a:pt x="775603" y="285302"/>
                  </a:cubicBezTo>
                  <a:cubicBezTo>
                    <a:pt x="751785" y="309119"/>
                    <a:pt x="719482" y="322499"/>
                    <a:pt x="685800" y="322499"/>
                  </a:cubicBezTo>
                  <a:lnTo>
                    <a:pt x="127000" y="322499"/>
                  </a:lnTo>
                  <a:cubicBezTo>
                    <a:pt x="56860" y="322499"/>
                    <a:pt x="0" y="265639"/>
                    <a:pt x="0" y="195499"/>
                  </a:cubicBezTo>
                  <a:lnTo>
                    <a:pt x="0" y="127000"/>
                  </a:lnTo>
                  <a:cubicBezTo>
                    <a:pt x="0" y="56860"/>
                    <a:pt x="56860" y="0"/>
                    <a:pt x="127000" y="0"/>
                  </a:cubicBezTo>
                  <a:close/>
                </a:path>
              </a:pathLst>
            </a:custGeom>
            <a:solidFill>
              <a:srgbClr val="000000">
                <a:alpha val="0"/>
              </a:srgbClr>
            </a:solidFill>
            <a:ln w="47625" cap="rnd">
              <a:solidFill>
                <a:srgbClr val="830032"/>
              </a:solidFill>
              <a:prstDash val="solid"/>
              <a:round/>
            </a:ln>
          </p:spPr>
          <p:txBody>
            <a:bodyPr/>
            <a:lstStyle/>
            <a:p>
              <a:endParaRPr lang="en-US"/>
            </a:p>
          </p:txBody>
        </p:sp>
        <p:sp>
          <p:nvSpPr>
            <p:cNvPr id="30" name="TextBox 21">
              <a:extLst>
                <a:ext uri="{FF2B5EF4-FFF2-40B4-BE49-F238E27FC236}">
                  <a16:creationId xmlns:a16="http://schemas.microsoft.com/office/drawing/2014/main" id="{EBE692EE-4184-8A2E-1240-4F06B0B46CFA}"/>
                </a:ext>
              </a:extLst>
            </p:cNvPr>
            <p:cNvSpPr txBox="1"/>
            <p:nvPr/>
          </p:nvSpPr>
          <p:spPr>
            <a:xfrm>
              <a:off x="0" y="-66675"/>
              <a:ext cx="812800" cy="389174"/>
            </a:xfrm>
            <a:prstGeom prst="rect">
              <a:avLst/>
            </a:prstGeom>
            <a:ln>
              <a:noFill/>
            </a:ln>
          </p:spPr>
          <p:txBody>
            <a:bodyPr lIns="50800" tIns="50800" rIns="50800" bIns="50800" rtlCol="0" anchor="ctr"/>
            <a:lstStyle/>
            <a:p>
              <a:pPr marL="0" lvl="0" indent="0" algn="ctr">
                <a:lnSpc>
                  <a:spcPts val="3000"/>
                </a:lnSpc>
                <a:spcBef>
                  <a:spcPct val="0"/>
                </a:spcBef>
              </a:pPr>
              <a:r>
                <a:rPr lang="en-US" sz="2000" b="1" dirty="0">
                  <a:solidFill>
                    <a:srgbClr val="1C1C1B"/>
                  </a:solidFill>
                  <a:latin typeface="Aileron Bold"/>
                  <a:ea typeface="Aileron Bold"/>
                  <a:cs typeface="Aileron Bold"/>
                  <a:sym typeface="Aileron Bold"/>
                </a:rPr>
                <a:t>Comparative Insights from regional/global evidence</a:t>
              </a:r>
            </a:p>
          </p:txBody>
        </p:sp>
      </p:grpSp>
      <p:sp>
        <p:nvSpPr>
          <p:cNvPr id="31" name="AutoShape 22">
            <a:extLst>
              <a:ext uri="{FF2B5EF4-FFF2-40B4-BE49-F238E27FC236}">
                <a16:creationId xmlns:a16="http://schemas.microsoft.com/office/drawing/2014/main" id="{44424F51-455F-82DA-9600-464B14B8CA72}"/>
              </a:ext>
            </a:extLst>
          </p:cNvPr>
          <p:cNvSpPr/>
          <p:nvPr/>
        </p:nvSpPr>
        <p:spPr>
          <a:xfrm flipH="1">
            <a:off x="14450680" y="6075168"/>
            <a:ext cx="0" cy="1393460"/>
          </a:xfrm>
          <a:prstGeom prst="line">
            <a:avLst/>
          </a:prstGeom>
          <a:ln w="38100" cap="flat">
            <a:solidFill>
              <a:srgbClr val="830032"/>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634768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A469-6098-AB3C-0D3E-3B184DCA7729}"/>
            </a:ext>
          </a:extLst>
        </p:cNvPr>
        <p:cNvGrpSpPr/>
        <p:nvPr/>
      </p:nvGrpSpPr>
      <p:grpSpPr>
        <a:xfrm>
          <a:off x="0" y="0"/>
          <a:ext cx="0" cy="0"/>
          <a:chOff x="0" y="0"/>
          <a:chExt cx="0" cy="0"/>
        </a:xfrm>
      </p:grpSpPr>
      <p:sp>
        <p:nvSpPr>
          <p:cNvPr id="62" name="Freeform 62">
            <a:extLst>
              <a:ext uri="{FF2B5EF4-FFF2-40B4-BE49-F238E27FC236}">
                <a16:creationId xmlns:a16="http://schemas.microsoft.com/office/drawing/2014/main" id="{B5DED9E6-F6D4-7DCA-C1D3-BC8087CBEFBE}"/>
              </a:ext>
            </a:extLst>
          </p:cNvPr>
          <p:cNvSpPr/>
          <p:nvPr/>
        </p:nvSpPr>
        <p:spPr>
          <a:xfrm rot="-10800000">
            <a:off x="0" y="644071"/>
            <a:ext cx="18288000" cy="900299"/>
          </a:xfrm>
          <a:custGeom>
            <a:avLst/>
            <a:gdLst/>
            <a:ahLst/>
            <a:cxnLst/>
            <a:rect l="l" t="t" r="r" b="b"/>
            <a:pathLst>
              <a:path w="20339790" h="900299">
                <a:moveTo>
                  <a:pt x="0" y="0"/>
                </a:moveTo>
                <a:lnTo>
                  <a:pt x="20339790" y="0"/>
                </a:lnTo>
                <a:lnTo>
                  <a:pt x="20339790" y="900299"/>
                </a:lnTo>
                <a:lnTo>
                  <a:pt x="0" y="900299"/>
                </a:lnTo>
                <a:lnTo>
                  <a:pt x="0" y="0"/>
                </a:lnTo>
                <a:close/>
              </a:path>
            </a:pathLst>
          </a:custGeom>
          <a:gradFill flip="none" rotWithShape="1">
            <a:gsLst>
              <a:gs pos="0">
                <a:srgbClr val="A7465F">
                  <a:tint val="66000"/>
                  <a:satMod val="160000"/>
                </a:srgbClr>
              </a:gs>
              <a:gs pos="50000">
                <a:srgbClr val="A7465F">
                  <a:tint val="44500"/>
                  <a:satMod val="160000"/>
                </a:srgbClr>
              </a:gs>
              <a:gs pos="100000">
                <a:srgbClr val="A7465F">
                  <a:tint val="23500"/>
                  <a:satMod val="160000"/>
                </a:srgbClr>
              </a:gs>
            </a:gsLst>
            <a:path path="circle">
              <a:fillToRect l="100000" t="100000"/>
            </a:path>
            <a:tileRect r="-100000" b="-100000"/>
          </a:gradFill>
        </p:spPr>
        <p:txBody>
          <a:bodyPr/>
          <a:lstStyle/>
          <a:p>
            <a:endParaRPr lang="en-US"/>
          </a:p>
        </p:txBody>
      </p:sp>
      <p:sp>
        <p:nvSpPr>
          <p:cNvPr id="53" name="TextBox 53">
            <a:extLst>
              <a:ext uri="{FF2B5EF4-FFF2-40B4-BE49-F238E27FC236}">
                <a16:creationId xmlns:a16="http://schemas.microsoft.com/office/drawing/2014/main" id="{E5B562D1-4D89-7D5F-5BC1-B9D7F9434AD4}"/>
              </a:ext>
            </a:extLst>
          </p:cNvPr>
          <p:cNvSpPr txBox="1"/>
          <p:nvPr/>
        </p:nvSpPr>
        <p:spPr>
          <a:xfrm>
            <a:off x="437574" y="670040"/>
            <a:ext cx="17240826" cy="790088"/>
          </a:xfrm>
          <a:prstGeom prst="rect">
            <a:avLst/>
          </a:prstGeom>
        </p:spPr>
        <p:txBody>
          <a:bodyPr wrap="square" lIns="0" tIns="0" rIns="0" bIns="0" rtlCol="0" anchor="t">
            <a:spAutoFit/>
          </a:bodyPr>
          <a:lstStyle/>
          <a:p>
            <a:pPr>
              <a:lnSpc>
                <a:spcPts val="6719"/>
              </a:lnSpc>
            </a:pPr>
            <a:r>
              <a:rPr lang="en-US" sz="4000" b="1" dirty="0">
                <a:solidFill>
                  <a:srgbClr val="3C3C50"/>
                </a:solidFill>
                <a:latin typeface="Canva Sans Bold"/>
                <a:ea typeface="Canva Sans Bold"/>
                <a:cs typeface="Canva Sans Bold"/>
                <a:sym typeface="Canva Sans Bold"/>
              </a:rPr>
              <a:t>6. RECOMMENDATIONS AND CONCLUSION</a:t>
            </a:r>
          </a:p>
        </p:txBody>
      </p:sp>
      <p:graphicFrame>
        <p:nvGraphicFramePr>
          <p:cNvPr id="5" name="Diagram 4">
            <a:extLst>
              <a:ext uri="{FF2B5EF4-FFF2-40B4-BE49-F238E27FC236}">
                <a16:creationId xmlns:a16="http://schemas.microsoft.com/office/drawing/2014/main" id="{461C732E-EAE2-13A2-3168-27BDCC4D44CC}"/>
              </a:ext>
            </a:extLst>
          </p:cNvPr>
          <p:cNvGraphicFramePr/>
          <p:nvPr>
            <p:extLst>
              <p:ext uri="{D42A27DB-BD31-4B8C-83A1-F6EECF244321}">
                <p14:modId xmlns:p14="http://schemas.microsoft.com/office/powerpoint/2010/main" val="543057285"/>
              </p:ext>
            </p:extLst>
          </p:nvPr>
        </p:nvGraphicFramePr>
        <p:xfrm>
          <a:off x="1524000" y="2173683"/>
          <a:ext cx="9220200" cy="723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a16="http://schemas.microsoft.com/office/drawing/2014/main" id="{26F71358-4442-AE72-1BB7-50BECF6D0902}"/>
              </a:ext>
            </a:extLst>
          </p:cNvPr>
          <p:cNvSpPr/>
          <p:nvPr/>
        </p:nvSpPr>
        <p:spPr>
          <a:xfrm>
            <a:off x="685800" y="2324100"/>
            <a:ext cx="533400" cy="500063"/>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1</a:t>
            </a:r>
          </a:p>
        </p:txBody>
      </p:sp>
      <p:sp>
        <p:nvSpPr>
          <p:cNvPr id="7" name="Oval 6">
            <a:extLst>
              <a:ext uri="{FF2B5EF4-FFF2-40B4-BE49-F238E27FC236}">
                <a16:creationId xmlns:a16="http://schemas.microsoft.com/office/drawing/2014/main" id="{4B1D6B33-5D32-E6BB-6808-953904BD9098}"/>
              </a:ext>
            </a:extLst>
          </p:cNvPr>
          <p:cNvSpPr/>
          <p:nvPr/>
        </p:nvSpPr>
        <p:spPr>
          <a:xfrm>
            <a:off x="685800" y="3128863"/>
            <a:ext cx="533400" cy="500063"/>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2</a:t>
            </a:r>
          </a:p>
        </p:txBody>
      </p:sp>
      <p:sp>
        <p:nvSpPr>
          <p:cNvPr id="8" name="Oval 7">
            <a:extLst>
              <a:ext uri="{FF2B5EF4-FFF2-40B4-BE49-F238E27FC236}">
                <a16:creationId xmlns:a16="http://schemas.microsoft.com/office/drawing/2014/main" id="{5C60E69B-F7F7-FD8C-7B85-B5DF09C174F1}"/>
              </a:ext>
            </a:extLst>
          </p:cNvPr>
          <p:cNvSpPr/>
          <p:nvPr/>
        </p:nvSpPr>
        <p:spPr>
          <a:xfrm>
            <a:off x="685800" y="3933626"/>
            <a:ext cx="533400" cy="500063"/>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3</a:t>
            </a:r>
          </a:p>
        </p:txBody>
      </p:sp>
      <p:sp>
        <p:nvSpPr>
          <p:cNvPr id="9" name="Oval 8">
            <a:extLst>
              <a:ext uri="{FF2B5EF4-FFF2-40B4-BE49-F238E27FC236}">
                <a16:creationId xmlns:a16="http://schemas.microsoft.com/office/drawing/2014/main" id="{334F2DE0-CEB4-2A84-FEC9-A3747D5D7BCA}"/>
              </a:ext>
            </a:extLst>
          </p:cNvPr>
          <p:cNvSpPr/>
          <p:nvPr/>
        </p:nvSpPr>
        <p:spPr>
          <a:xfrm>
            <a:off x="685800" y="4738389"/>
            <a:ext cx="533400" cy="500063"/>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4</a:t>
            </a:r>
          </a:p>
        </p:txBody>
      </p:sp>
      <p:sp>
        <p:nvSpPr>
          <p:cNvPr id="10" name="Oval 9">
            <a:extLst>
              <a:ext uri="{FF2B5EF4-FFF2-40B4-BE49-F238E27FC236}">
                <a16:creationId xmlns:a16="http://schemas.microsoft.com/office/drawing/2014/main" id="{AB847AD0-CF0F-91F5-AD3C-77A19AF704AE}"/>
              </a:ext>
            </a:extLst>
          </p:cNvPr>
          <p:cNvSpPr/>
          <p:nvPr/>
        </p:nvSpPr>
        <p:spPr>
          <a:xfrm>
            <a:off x="685800" y="5543152"/>
            <a:ext cx="533400" cy="500063"/>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5</a:t>
            </a:r>
          </a:p>
        </p:txBody>
      </p:sp>
      <p:sp>
        <p:nvSpPr>
          <p:cNvPr id="11" name="Oval 10">
            <a:extLst>
              <a:ext uri="{FF2B5EF4-FFF2-40B4-BE49-F238E27FC236}">
                <a16:creationId xmlns:a16="http://schemas.microsoft.com/office/drawing/2014/main" id="{D11D48F1-94D8-0AAE-4C79-60F99C2CCB8C}"/>
              </a:ext>
            </a:extLst>
          </p:cNvPr>
          <p:cNvSpPr/>
          <p:nvPr/>
        </p:nvSpPr>
        <p:spPr>
          <a:xfrm>
            <a:off x="685800" y="6347915"/>
            <a:ext cx="533400" cy="500063"/>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6</a:t>
            </a:r>
          </a:p>
        </p:txBody>
      </p:sp>
      <p:sp>
        <p:nvSpPr>
          <p:cNvPr id="12" name="Oval 11">
            <a:extLst>
              <a:ext uri="{FF2B5EF4-FFF2-40B4-BE49-F238E27FC236}">
                <a16:creationId xmlns:a16="http://schemas.microsoft.com/office/drawing/2014/main" id="{6585AE0E-19D4-1419-A26A-B9A3669574FF}"/>
              </a:ext>
            </a:extLst>
          </p:cNvPr>
          <p:cNvSpPr/>
          <p:nvPr/>
        </p:nvSpPr>
        <p:spPr>
          <a:xfrm>
            <a:off x="685800" y="7152678"/>
            <a:ext cx="533400" cy="500063"/>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7</a:t>
            </a:r>
          </a:p>
        </p:txBody>
      </p:sp>
      <p:sp>
        <p:nvSpPr>
          <p:cNvPr id="13" name="Oval 12">
            <a:extLst>
              <a:ext uri="{FF2B5EF4-FFF2-40B4-BE49-F238E27FC236}">
                <a16:creationId xmlns:a16="http://schemas.microsoft.com/office/drawing/2014/main" id="{39547B58-28FE-1304-C3EC-B9281390C256}"/>
              </a:ext>
            </a:extLst>
          </p:cNvPr>
          <p:cNvSpPr/>
          <p:nvPr/>
        </p:nvSpPr>
        <p:spPr>
          <a:xfrm>
            <a:off x="685800" y="7957441"/>
            <a:ext cx="533400" cy="500063"/>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8</a:t>
            </a:r>
          </a:p>
        </p:txBody>
      </p:sp>
      <p:sp>
        <p:nvSpPr>
          <p:cNvPr id="14" name="Oval 13">
            <a:extLst>
              <a:ext uri="{FF2B5EF4-FFF2-40B4-BE49-F238E27FC236}">
                <a16:creationId xmlns:a16="http://schemas.microsoft.com/office/drawing/2014/main" id="{AE77AFE2-5964-FE49-E299-2E71DC4A9EC7}"/>
              </a:ext>
            </a:extLst>
          </p:cNvPr>
          <p:cNvSpPr/>
          <p:nvPr/>
        </p:nvSpPr>
        <p:spPr>
          <a:xfrm>
            <a:off x="685800" y="8762204"/>
            <a:ext cx="533400" cy="500063"/>
          </a:xfrm>
          <a:prstGeom prst="ellipse">
            <a:avLst/>
          </a:prstGeom>
          <a:solidFill>
            <a:srgbClr val="A7465F"/>
          </a:solidFill>
          <a:ln>
            <a:solidFill>
              <a:srgbClr val="830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B" dirty="0"/>
              <a:t>9</a:t>
            </a:r>
          </a:p>
        </p:txBody>
      </p:sp>
      <p:cxnSp>
        <p:nvCxnSpPr>
          <p:cNvPr id="16" name="Straight Connector 15">
            <a:extLst>
              <a:ext uri="{FF2B5EF4-FFF2-40B4-BE49-F238E27FC236}">
                <a16:creationId xmlns:a16="http://schemas.microsoft.com/office/drawing/2014/main" id="{79F19EA9-A44B-D62C-CA95-92EC574494F7}"/>
              </a:ext>
            </a:extLst>
          </p:cNvPr>
          <p:cNvCxnSpPr/>
          <p:nvPr/>
        </p:nvCxnSpPr>
        <p:spPr>
          <a:xfrm>
            <a:off x="11201400" y="1925970"/>
            <a:ext cx="0" cy="7848600"/>
          </a:xfrm>
          <a:prstGeom prst="line">
            <a:avLst/>
          </a:prstGeom>
          <a:ln>
            <a:solidFill>
              <a:srgbClr val="83003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E0C7AAC-CACE-3FD6-ABAB-B719EE2F2ED0}"/>
              </a:ext>
            </a:extLst>
          </p:cNvPr>
          <p:cNvSpPr/>
          <p:nvPr/>
        </p:nvSpPr>
        <p:spPr>
          <a:xfrm>
            <a:off x="11763378" y="2173683"/>
            <a:ext cx="6067421" cy="70917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B"/>
          </a:p>
        </p:txBody>
      </p:sp>
      <p:sp>
        <p:nvSpPr>
          <p:cNvPr id="17" name="TextBox 16">
            <a:extLst>
              <a:ext uri="{FF2B5EF4-FFF2-40B4-BE49-F238E27FC236}">
                <a16:creationId xmlns:a16="http://schemas.microsoft.com/office/drawing/2014/main" id="{68074921-0604-9229-E75C-483F19F9BF03}"/>
              </a:ext>
            </a:extLst>
          </p:cNvPr>
          <p:cNvSpPr txBox="1"/>
          <p:nvPr/>
        </p:nvSpPr>
        <p:spPr>
          <a:xfrm>
            <a:off x="11961021" y="2487889"/>
            <a:ext cx="5672134" cy="6463308"/>
          </a:xfrm>
          <a:prstGeom prst="rect">
            <a:avLst/>
          </a:prstGeom>
          <a:noFill/>
        </p:spPr>
        <p:txBody>
          <a:bodyPr wrap="square" rtlCol="0">
            <a:spAutoFit/>
          </a:bodyPr>
          <a:lstStyle/>
          <a:p>
            <a:pPr algn="just"/>
            <a:r>
              <a:rPr lang="en-US" b="1" i="1" u="sng" dirty="0">
                <a:latin typeface="Helvetica" pitchFamily="2" charset="0"/>
              </a:rPr>
              <a:t>IN CONCLUSION</a:t>
            </a:r>
          </a:p>
          <a:p>
            <a:pPr algn="just"/>
            <a:endParaRPr lang="en-US" i="1" dirty="0">
              <a:latin typeface="Helvetica" pitchFamily="2" charset="0"/>
            </a:endParaRPr>
          </a:p>
          <a:p>
            <a:pPr algn="just"/>
            <a:endParaRPr lang="en-US" i="1" dirty="0">
              <a:latin typeface="Helvetica" pitchFamily="2" charset="0"/>
            </a:endParaRPr>
          </a:p>
          <a:p>
            <a:pPr algn="just"/>
            <a:r>
              <a:rPr lang="en-US" i="1" dirty="0">
                <a:latin typeface="Helvetica" pitchFamily="2" charset="0"/>
              </a:rPr>
              <a:t>“The findings underscored the urgent need to rethink the national approach to emergency preparedness and response, especially in light of the consistent pattern of crises Lebanon has had to endure in recent decades. While the active involvement of civil society in emergency response efforts is viewed as crucial, the current state of affairs is regarded as unsustainable. </a:t>
            </a:r>
          </a:p>
          <a:p>
            <a:pPr algn="just"/>
            <a:endParaRPr lang="en-US" i="1" dirty="0">
              <a:latin typeface="Helvetica" pitchFamily="2" charset="0"/>
            </a:endParaRPr>
          </a:p>
          <a:p>
            <a:pPr algn="just"/>
            <a:r>
              <a:rPr lang="en-US" i="1" dirty="0">
                <a:latin typeface="Helvetica" pitchFamily="2" charset="0"/>
              </a:rPr>
              <a:t>Actors, both formal and informal, are wary of the continued descent into recurring cycles of crises met with initial chaos and no consistent, efficient, and fair response plans and/or execution. Above all, civil society actors, by virtue of their societal embeddedness and the absence of state anchoring, continue to express their willingness to respond when their services are required, showcasing solid commitment as well as remarkable social responsibility, but war against the limits of their roles when fundamental preparedness efforts are lacking.”</a:t>
            </a:r>
            <a:endParaRPr lang="en-LB" i="1" dirty="0">
              <a:latin typeface="Helvetica" pitchFamily="2" charset="0"/>
            </a:endParaRPr>
          </a:p>
        </p:txBody>
      </p:sp>
    </p:spTree>
    <p:extLst>
      <p:ext uri="{BB962C8B-B14F-4D97-AF65-F5344CB8AC3E}">
        <p14:creationId xmlns:p14="http://schemas.microsoft.com/office/powerpoint/2010/main" val="482562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A67239573BB943BCE581FEB5275E59" ma:contentTypeVersion="18" ma:contentTypeDescription="Create a new document." ma:contentTypeScope="" ma:versionID="ce24346d8f8f8c2c8788557c6c95110e">
  <xsd:schema xmlns:xsd="http://www.w3.org/2001/XMLSchema" xmlns:xs="http://www.w3.org/2001/XMLSchema" xmlns:p="http://schemas.microsoft.com/office/2006/metadata/properties" xmlns:ns2="6012f9c2-7d16-4f7a-bbb6-bc0a685dd4aa" xmlns:ns3="8615141c-82f9-442c-81c5-aab823d4c25c" targetNamespace="http://schemas.microsoft.com/office/2006/metadata/properties" ma:root="true" ma:fieldsID="23182e412d568c22d2179b8c98906525" ns2:_="" ns3:_="">
    <xsd:import namespace="6012f9c2-7d16-4f7a-bbb6-bc0a685dd4aa"/>
    <xsd:import namespace="8615141c-82f9-442c-81c5-aab823d4c2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2f9c2-7d16-4f7a-bbb6-bc0a685dd4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51e875-a665-42c1-a59f-633611ec1f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15141c-82f9-442c-81c5-aab823d4c2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5c15e88-64bb-4ac9-8661-ccbb152fd3c4}" ma:internalName="TaxCatchAll" ma:showField="CatchAllData" ma:web="8615141c-82f9-442c-81c5-aab823d4c2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15141c-82f9-442c-81c5-aab823d4c25c" xsi:nil="true"/>
    <lcf76f155ced4ddcb4097134ff3c332f xmlns="6012f9c2-7d16-4f7a-bbb6-bc0a685dd4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9502E1C-FF32-4B58-BD72-30F8C1E9A8DA}"/>
</file>

<file path=customXml/itemProps2.xml><?xml version="1.0" encoding="utf-8"?>
<ds:datastoreItem xmlns:ds="http://schemas.openxmlformats.org/officeDocument/2006/customXml" ds:itemID="{A936C073-5CAE-4541-8012-15E6C4EE6B14}"/>
</file>

<file path=customXml/itemProps3.xml><?xml version="1.0" encoding="utf-8"?>
<ds:datastoreItem xmlns:ds="http://schemas.openxmlformats.org/officeDocument/2006/customXml" ds:itemID="{615924A5-CA90-4E7D-9BC4-DD6374F8628C}"/>
</file>

<file path=docProps/app.xml><?xml version="1.0" encoding="utf-8"?>
<Properties xmlns="http://schemas.openxmlformats.org/officeDocument/2006/extended-properties" xmlns:vt="http://schemas.openxmlformats.org/officeDocument/2006/docPropsVTypes">
  <TotalTime>304</TotalTime>
  <Words>1237</Words>
  <Application>Microsoft Macintosh PowerPoint</Application>
  <PresentationFormat>Custom</PresentationFormat>
  <Paragraphs>132</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Helvetica</vt:lpstr>
      <vt:lpstr>Aptos</vt:lpstr>
      <vt:lpstr>Calibri</vt:lpstr>
      <vt:lpstr>Canva Sans Bold</vt:lpstr>
      <vt:lpstr>Aileron Bold</vt:lpstr>
      <vt:lpstr>HELVETICA OBLIQUE</vt:lpstr>
      <vt:lpstr>Canva Sans</vt:lpstr>
      <vt:lpstr>Office Theme</vt:lpstr>
      <vt:lpstr>PowerPoint Presentation</vt:lpstr>
      <vt:lpstr>Disclaimer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Sample - CAMEALEON</dc:title>
  <cp:lastModifiedBy>Sarah Al Bouery</cp:lastModifiedBy>
  <cp:revision>18</cp:revision>
  <dcterms:created xsi:type="dcterms:W3CDTF">2006-08-16T00:00:00Z</dcterms:created>
  <dcterms:modified xsi:type="dcterms:W3CDTF">2026-02-23T14:15:25Z</dcterms:modified>
  <dc:identifier>DAGykOTaX-s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0x01010031A67239573BB943BCE581FEB5275E59</vt:lpwstr>
  </property>
</Properties>
</file>